
<file path=[Content_Types].xml><?xml version="1.0" encoding="utf-8"?>
<Types xmlns="http://schemas.openxmlformats.org/package/2006/content-types">
  <Default Extension="png" ContentType="image/png"/>
  <Default Extension="bin" ContentType="application/vnd.openxmlformats-officedocument.oleObject"/>
  <Default Extension="MPG" ContentType="video/mpe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3" r:id="rId1"/>
    <p:sldMasterId id="2147483681" r:id="rId2"/>
    <p:sldMasterId id="2147483738" r:id="rId3"/>
    <p:sldMasterId id="2147483752" r:id="rId4"/>
  </p:sldMasterIdLst>
  <p:notesMasterIdLst>
    <p:notesMasterId r:id="rId75"/>
  </p:notesMasterIdLst>
  <p:handoutMasterIdLst>
    <p:handoutMasterId r:id="rId76"/>
  </p:handoutMasterIdLst>
  <p:sldIdLst>
    <p:sldId id="1921" r:id="rId5"/>
    <p:sldId id="2050" r:id="rId6"/>
    <p:sldId id="2042" r:id="rId7"/>
    <p:sldId id="2104" r:id="rId8"/>
    <p:sldId id="1924" r:id="rId9"/>
    <p:sldId id="1925" r:id="rId10"/>
    <p:sldId id="2068" r:id="rId11"/>
    <p:sldId id="2069" r:id="rId12"/>
    <p:sldId id="2070" r:id="rId13"/>
    <p:sldId id="2071" r:id="rId14"/>
    <p:sldId id="2072" r:id="rId15"/>
    <p:sldId id="2073" r:id="rId16"/>
    <p:sldId id="2074" r:id="rId17"/>
    <p:sldId id="2075" r:id="rId18"/>
    <p:sldId id="2078" r:id="rId19"/>
    <p:sldId id="2076" r:id="rId20"/>
    <p:sldId id="1926" r:id="rId21"/>
    <p:sldId id="1927" r:id="rId22"/>
    <p:sldId id="1928" r:id="rId23"/>
    <p:sldId id="1929" r:id="rId24"/>
    <p:sldId id="1930" r:id="rId25"/>
    <p:sldId id="1931" r:id="rId26"/>
    <p:sldId id="1932" r:id="rId27"/>
    <p:sldId id="1933" r:id="rId28"/>
    <p:sldId id="1934" r:id="rId29"/>
    <p:sldId id="1936" r:id="rId30"/>
    <p:sldId id="1937" r:id="rId31"/>
    <p:sldId id="1938" r:id="rId32"/>
    <p:sldId id="1941" r:id="rId33"/>
    <p:sldId id="1943" r:id="rId34"/>
    <p:sldId id="2098" r:id="rId35"/>
    <p:sldId id="1945" r:id="rId36"/>
    <p:sldId id="1948" r:id="rId37"/>
    <p:sldId id="1949" r:id="rId38"/>
    <p:sldId id="1946" r:id="rId39"/>
    <p:sldId id="2025" r:id="rId40"/>
    <p:sldId id="2013" r:id="rId41"/>
    <p:sldId id="2014" r:id="rId42"/>
    <p:sldId id="2015" r:id="rId43"/>
    <p:sldId id="2016" r:id="rId44"/>
    <p:sldId id="2017" r:id="rId45"/>
    <p:sldId id="2018" r:id="rId46"/>
    <p:sldId id="2019" r:id="rId47"/>
    <p:sldId id="2021" r:id="rId48"/>
    <p:sldId id="2038" r:id="rId49"/>
    <p:sldId id="2039" r:id="rId50"/>
    <p:sldId id="2040" r:id="rId51"/>
    <p:sldId id="2077" r:id="rId52"/>
    <p:sldId id="2056" r:id="rId53"/>
    <p:sldId id="2057" r:id="rId54"/>
    <p:sldId id="2058" r:id="rId55"/>
    <p:sldId id="2059" r:id="rId56"/>
    <p:sldId id="2060" r:id="rId57"/>
    <p:sldId id="2061" r:id="rId58"/>
    <p:sldId id="2108" r:id="rId59"/>
    <p:sldId id="2062" r:id="rId60"/>
    <p:sldId id="2063" r:id="rId61"/>
    <p:sldId id="2064" r:id="rId62"/>
    <p:sldId id="2065" r:id="rId63"/>
    <p:sldId id="2066" r:id="rId64"/>
    <p:sldId id="2067" r:id="rId65"/>
    <p:sldId id="2080" r:id="rId66"/>
    <p:sldId id="2105" r:id="rId67"/>
    <p:sldId id="2106" r:id="rId68"/>
    <p:sldId id="2107" r:id="rId69"/>
    <p:sldId id="2043" r:id="rId70"/>
    <p:sldId id="2044" r:id="rId71"/>
    <p:sldId id="2045" r:id="rId72"/>
    <p:sldId id="2046" r:id="rId73"/>
    <p:sldId id="1984" r:id="rId74"/>
  </p:sldIdLst>
  <p:sldSz cx="9144000" cy="6858000" type="screen4x3"/>
  <p:notesSz cx="6858000" cy="9296400"/>
  <p:defaultTex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FF0000"/>
    <a:srgbClr val="990099"/>
    <a:srgbClr val="0033CC"/>
    <a:srgbClr val="FFFF00"/>
    <a:srgbClr val="FF0066"/>
    <a:srgbClr val="FF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2" autoAdjust="0"/>
    <p:restoredTop sz="94697" autoAdjust="0"/>
  </p:normalViewPr>
  <p:slideViewPr>
    <p:cSldViewPr snapToGrid="0">
      <p:cViewPr varScale="1">
        <p:scale>
          <a:sx n="75" d="100"/>
          <a:sy n="75" d="100"/>
        </p:scale>
        <p:origin x="-163" y="-72"/>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75" d="100"/>
        <a:sy n="75" d="100"/>
      </p:scale>
      <p:origin x="0" y="942"/>
    </p:cViewPr>
  </p:sorterViewPr>
  <p:notesViewPr>
    <p:cSldViewPr snapToGrid="0">
      <p:cViewPr varScale="1">
        <p:scale>
          <a:sx n="78" d="100"/>
          <a:sy n="78" d="100"/>
        </p:scale>
        <p:origin x="-2040" y="-84"/>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324755731347035"/>
          <c:y val="0.18567468287832206"/>
          <c:w val="0.49360327163971029"/>
          <c:h val="0.61128843269591304"/>
        </c:manualLayout>
      </c:layout>
      <c:barChart>
        <c:barDir val="col"/>
        <c:grouping val="stacked"/>
        <c:varyColors val="0"/>
        <c:ser>
          <c:idx val="1"/>
          <c:order val="0"/>
          <c:tx>
            <c:v>Leakage</c:v>
          </c:tx>
          <c:spPr>
            <a:solidFill>
              <a:schemeClr val="tx2">
                <a:lumMod val="40000"/>
                <a:lumOff val="60000"/>
              </a:schemeClr>
            </a:solidFill>
          </c:spPr>
          <c:invertIfNegative val="0"/>
          <c:cat>
            <c:strLit>
              <c:ptCount val="5"/>
              <c:pt idx="0">
                <c:v>0.25</c:v>
              </c:pt>
              <c:pt idx="1">
                <c:v>0.18</c:v>
              </c:pt>
              <c:pt idx="2">
                <c:v>0.13</c:v>
              </c:pt>
              <c:pt idx="3">
                <c:v>0.09</c:v>
              </c:pt>
              <c:pt idx="4">
                <c:v>0.065</c:v>
              </c:pt>
            </c:strLit>
          </c:cat>
          <c:val>
            <c:numRef>
              <c:f>Sheet1!$B$3:$B$7</c:f>
              <c:numCache>
                <c:formatCode>General</c:formatCode>
                <c:ptCount val="5"/>
                <c:pt idx="0">
                  <c:v>5</c:v>
                </c:pt>
                <c:pt idx="1">
                  <c:v>10</c:v>
                </c:pt>
                <c:pt idx="2">
                  <c:v>30</c:v>
                </c:pt>
                <c:pt idx="3">
                  <c:v>60</c:v>
                </c:pt>
                <c:pt idx="4">
                  <c:v>142</c:v>
                </c:pt>
              </c:numCache>
            </c:numRef>
          </c:val>
        </c:ser>
        <c:ser>
          <c:idx val="2"/>
          <c:order val="1"/>
          <c:tx>
            <c:v>Active Power</c:v>
          </c:tx>
          <c:spPr>
            <a:solidFill>
              <a:schemeClr val="accent4">
                <a:lumMod val="75000"/>
              </a:schemeClr>
            </a:solidFill>
          </c:spPr>
          <c:invertIfNegative val="0"/>
          <c:cat>
            <c:strLit>
              <c:ptCount val="5"/>
              <c:pt idx="0">
                <c:v>0.25</c:v>
              </c:pt>
              <c:pt idx="1">
                <c:v>0.18</c:v>
              </c:pt>
              <c:pt idx="2">
                <c:v>0.13</c:v>
              </c:pt>
              <c:pt idx="3">
                <c:v>0.09</c:v>
              </c:pt>
              <c:pt idx="4">
                <c:v>0.065</c:v>
              </c:pt>
            </c:strLit>
          </c:cat>
          <c:val>
            <c:numRef>
              <c:f>Sheet1!$C$3:$C$7</c:f>
              <c:numCache>
                <c:formatCode>General</c:formatCode>
                <c:ptCount val="5"/>
                <c:pt idx="0">
                  <c:v>35</c:v>
                </c:pt>
                <c:pt idx="1">
                  <c:v>45</c:v>
                </c:pt>
                <c:pt idx="2">
                  <c:v>60</c:v>
                </c:pt>
                <c:pt idx="3">
                  <c:v>80</c:v>
                </c:pt>
                <c:pt idx="4">
                  <c:v>100</c:v>
                </c:pt>
              </c:numCache>
            </c:numRef>
          </c:val>
        </c:ser>
        <c:dLbls>
          <c:showLegendKey val="0"/>
          <c:showVal val="0"/>
          <c:showCatName val="0"/>
          <c:showSerName val="0"/>
          <c:showPercent val="0"/>
          <c:showBubbleSize val="0"/>
        </c:dLbls>
        <c:gapWidth val="75"/>
        <c:overlap val="100"/>
        <c:axId val="141066624"/>
        <c:axId val="141083776"/>
      </c:barChart>
      <c:catAx>
        <c:axId val="141066624"/>
        <c:scaling>
          <c:orientation val="minMax"/>
        </c:scaling>
        <c:delete val="0"/>
        <c:axPos val="b"/>
        <c:title>
          <c:tx>
            <c:rich>
              <a:bodyPr/>
              <a:lstStyle/>
              <a:p>
                <a:pPr>
                  <a:defRPr/>
                </a:pPr>
                <a:r>
                  <a:rPr lang="en-US" sz="1200" dirty="0" smtClean="0"/>
                  <a:t>Clock</a:t>
                </a:r>
                <a:r>
                  <a:rPr lang="en-US" sz="1200" baseline="0" dirty="0" smtClean="0"/>
                  <a:t> Speeds</a:t>
                </a:r>
                <a:r>
                  <a:rPr lang="en-US" sz="1200" dirty="0" smtClean="0"/>
                  <a:t> (</a:t>
                </a:r>
                <a:r>
                  <a:rPr lang="en-US" sz="1200" dirty="0" smtClean="0">
                    <a:sym typeface="Symbol"/>
                  </a:rPr>
                  <a:t></a:t>
                </a:r>
                <a:r>
                  <a:rPr lang="en-US" sz="1200" dirty="0" smtClean="0"/>
                  <a:t>)</a:t>
                </a:r>
                <a:endParaRPr lang="en-US" sz="1200" dirty="0"/>
              </a:p>
            </c:rich>
          </c:tx>
          <c:layout>
            <c:manualLayout>
              <c:xMode val="edge"/>
              <c:yMode val="edge"/>
              <c:x val="0.29738875663797837"/>
              <c:y val="0.87616047994000745"/>
            </c:manualLayout>
          </c:layout>
          <c:overlay val="0"/>
        </c:title>
        <c:numFmt formatCode="@" sourceLinked="0"/>
        <c:majorTickMark val="none"/>
        <c:minorTickMark val="none"/>
        <c:tickLblPos val="nextTo"/>
        <c:crossAx val="141083776"/>
        <c:crosses val="autoZero"/>
        <c:auto val="1"/>
        <c:lblAlgn val="ctr"/>
        <c:lblOffset val="100"/>
        <c:noMultiLvlLbl val="0"/>
      </c:catAx>
      <c:valAx>
        <c:axId val="141083776"/>
        <c:scaling>
          <c:orientation val="minMax"/>
        </c:scaling>
        <c:delete val="0"/>
        <c:axPos val="l"/>
        <c:majorGridlines/>
        <c:minorGridlines/>
        <c:title>
          <c:tx>
            <c:rich>
              <a:bodyPr/>
              <a:lstStyle/>
              <a:p>
                <a:pPr>
                  <a:defRPr/>
                </a:pPr>
                <a:r>
                  <a:rPr lang="en-US" sz="1200"/>
                  <a:t>Power (Watts)</a:t>
                </a:r>
              </a:p>
            </c:rich>
          </c:tx>
          <c:layout>
            <c:manualLayout>
              <c:xMode val="edge"/>
              <c:yMode val="edge"/>
              <c:x val="3.2255997070133678E-2"/>
              <c:y val="0.23667604049493812"/>
            </c:manualLayout>
          </c:layout>
          <c:overlay val="0"/>
        </c:title>
        <c:numFmt formatCode="General" sourceLinked="1"/>
        <c:majorTickMark val="out"/>
        <c:minorTickMark val="none"/>
        <c:tickLblPos val="nextTo"/>
        <c:crossAx val="141066624"/>
        <c:crosses val="autoZero"/>
        <c:crossBetween val="between"/>
        <c:minorUnit val="50"/>
      </c:valAx>
    </c:plotArea>
    <c:legend>
      <c:legendPos val="r"/>
      <c:layout/>
      <c:overlay val="0"/>
      <c:spPr>
        <a:ln w="12700">
          <a:solidFill>
            <a:schemeClr val="tx1"/>
          </a:solidFill>
        </a:ln>
      </c:spPr>
    </c:legend>
    <c:plotVisOnly val="1"/>
    <c:dispBlanksAs val="zero"/>
    <c:showDLblsOverMax val="0"/>
  </c:chart>
  <c:spPr>
    <a:noFill/>
    <a:ln w="25400" cmpd="sng">
      <a:solidFill>
        <a:schemeClr val="tx1"/>
      </a:solidFill>
    </a:ln>
  </c:spPr>
  <c:txPr>
    <a:bodyPr/>
    <a:lstStyle/>
    <a:p>
      <a:pPr>
        <a:defRPr sz="800" b="1" i="0" baseline="0">
          <a:latin typeface="Arial" pitchFamily="34" charset="0"/>
        </a:defRPr>
      </a:pPr>
      <a:endParaRPr lang="en-US"/>
    </a:p>
  </c:tx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drawing1.xml><?xml version="1.0" encoding="utf-8"?>
<c:userShapes xmlns:c="http://schemas.openxmlformats.org/drawingml/2006/chart">
  <cdr:relSizeAnchor xmlns:cdr="http://schemas.openxmlformats.org/drawingml/2006/chartDrawing">
    <cdr:from>
      <cdr:x>0.23325</cdr:x>
      <cdr:y>0.02366</cdr:y>
    </cdr:from>
    <cdr:to>
      <cdr:x>0.82578</cdr:x>
      <cdr:y>0.15759</cdr:y>
    </cdr:to>
    <cdr:sp macro="" textlink="">
      <cdr:nvSpPr>
        <cdr:cNvPr id="2" name="TextBox 1"/>
        <cdr:cNvSpPr txBox="1"/>
      </cdr:nvSpPr>
      <cdr:spPr>
        <a:xfrm xmlns:a="http://schemas.openxmlformats.org/drawingml/2006/main">
          <a:off x="764252" y="50481"/>
          <a:ext cx="1941512" cy="2857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b="1" dirty="0" smtClean="0"/>
            <a:t>Power Consumption</a:t>
          </a:r>
          <a:endParaRPr lang="en-US" sz="1400"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338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7" tIns="46119" rIns="92237" bIns="46119" numCol="1" anchor="t" anchorCtr="0" compatLnSpc="1">
            <a:prstTxWarp prst="textNoShape">
              <a:avLst/>
            </a:prstTxWarp>
          </a:bodyPr>
          <a:lstStyle>
            <a:lvl1pPr defTabSz="922338" eaLnBrk="0" hangingPunct="0">
              <a:defRPr sz="1300">
                <a:latin typeface="Times New Roman" pitchFamily="18" charset="0"/>
              </a:defRPr>
            </a:lvl1pPr>
          </a:lstStyle>
          <a:p>
            <a:endParaRPr lang="en-US"/>
          </a:p>
        </p:txBody>
      </p:sp>
      <p:sp>
        <p:nvSpPr>
          <p:cNvPr id="27651" name="Rectangle 3"/>
          <p:cNvSpPr>
            <a:spLocks noGrp="1" noChangeArrowheads="1"/>
          </p:cNvSpPr>
          <p:nvPr>
            <p:ph type="dt" sz="quarter" idx="1"/>
          </p:nvPr>
        </p:nvSpPr>
        <p:spPr bwMode="auto">
          <a:xfrm>
            <a:off x="3884613" y="0"/>
            <a:ext cx="2973387"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7" tIns="46119" rIns="92237" bIns="46119" numCol="1" anchor="t" anchorCtr="0" compatLnSpc="1">
            <a:prstTxWarp prst="textNoShape">
              <a:avLst/>
            </a:prstTxWarp>
          </a:bodyPr>
          <a:lstStyle>
            <a:lvl1pPr algn="r" defTabSz="922338" eaLnBrk="0" hangingPunct="0">
              <a:defRPr sz="1300">
                <a:latin typeface="Times New Roman" pitchFamily="18" charset="0"/>
              </a:defRPr>
            </a:lvl1pPr>
          </a:lstStyle>
          <a:p>
            <a:endParaRPr lang="en-US"/>
          </a:p>
        </p:txBody>
      </p:sp>
      <p:sp>
        <p:nvSpPr>
          <p:cNvPr id="27652" name="Rectangle 4"/>
          <p:cNvSpPr>
            <a:spLocks noGrp="1" noChangeArrowheads="1"/>
          </p:cNvSpPr>
          <p:nvPr>
            <p:ph type="ftr" sz="quarter" idx="2"/>
          </p:nvPr>
        </p:nvSpPr>
        <p:spPr bwMode="auto">
          <a:xfrm>
            <a:off x="0" y="8831263"/>
            <a:ext cx="297338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7" tIns="46119" rIns="92237" bIns="46119" numCol="1" anchor="b" anchorCtr="0" compatLnSpc="1">
            <a:prstTxWarp prst="textNoShape">
              <a:avLst/>
            </a:prstTxWarp>
          </a:bodyPr>
          <a:lstStyle>
            <a:lvl1pPr defTabSz="922338" eaLnBrk="0" hangingPunct="0">
              <a:defRPr sz="1300">
                <a:latin typeface="Times New Roman" pitchFamily="18" charset="0"/>
              </a:defRPr>
            </a:lvl1pPr>
          </a:lstStyle>
          <a:p>
            <a:r>
              <a:rPr lang="en-US"/>
              <a:t>Paul Roper</a:t>
            </a:r>
          </a:p>
        </p:txBody>
      </p:sp>
      <p:sp>
        <p:nvSpPr>
          <p:cNvPr id="27653" name="Rectangle 5"/>
          <p:cNvSpPr>
            <a:spLocks noGrp="1" noChangeArrowheads="1"/>
          </p:cNvSpPr>
          <p:nvPr>
            <p:ph type="sldNum" sz="quarter" idx="3"/>
          </p:nvPr>
        </p:nvSpPr>
        <p:spPr bwMode="auto">
          <a:xfrm>
            <a:off x="3884613" y="8831263"/>
            <a:ext cx="2973387"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7" tIns="46119" rIns="92237" bIns="46119" numCol="1" anchor="b" anchorCtr="0" compatLnSpc="1">
            <a:prstTxWarp prst="textNoShape">
              <a:avLst/>
            </a:prstTxWarp>
          </a:bodyPr>
          <a:lstStyle>
            <a:lvl1pPr algn="r" defTabSz="922338" eaLnBrk="0" hangingPunct="0">
              <a:defRPr sz="1300">
                <a:latin typeface="Times New Roman" pitchFamily="18" charset="0"/>
              </a:defRPr>
            </a:lvl1pPr>
          </a:lstStyle>
          <a:p>
            <a:fld id="{F95BD3C6-78D2-4F1A-948A-4484BB2E693C}" type="slidenum">
              <a:rPr lang="en-US"/>
              <a:pPr/>
              <a:t>‹#›</a:t>
            </a:fld>
            <a:endParaRPr lang="en-US"/>
          </a:p>
        </p:txBody>
      </p:sp>
    </p:spTree>
    <p:extLst>
      <p:ext uri="{BB962C8B-B14F-4D97-AF65-F5344CB8AC3E}">
        <p14:creationId xmlns:p14="http://schemas.microsoft.com/office/powerpoint/2010/main" val="1733134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338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7" tIns="46119" rIns="92237" bIns="46119" numCol="1" anchor="t" anchorCtr="0" compatLnSpc="1">
            <a:prstTxWarp prst="textNoShape">
              <a:avLst/>
            </a:prstTxWarp>
          </a:bodyPr>
          <a:lstStyle>
            <a:lvl1pPr defTabSz="922338" eaLnBrk="0" hangingPunct="0">
              <a:defRPr sz="1300">
                <a:latin typeface="Times New Roman" pitchFamily="18" charset="0"/>
              </a:defRPr>
            </a:lvl1pPr>
          </a:lstStyle>
          <a:p>
            <a:endParaRPr lang="en-US"/>
          </a:p>
        </p:txBody>
      </p:sp>
      <p:sp>
        <p:nvSpPr>
          <p:cNvPr id="5123" name="Rectangle 3"/>
          <p:cNvSpPr>
            <a:spLocks noGrp="1" noChangeArrowheads="1"/>
          </p:cNvSpPr>
          <p:nvPr>
            <p:ph type="dt" idx="1"/>
          </p:nvPr>
        </p:nvSpPr>
        <p:spPr bwMode="auto">
          <a:xfrm>
            <a:off x="3884613" y="0"/>
            <a:ext cx="2973387"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7" tIns="46119" rIns="92237" bIns="46119" numCol="1" anchor="t" anchorCtr="0" compatLnSpc="1">
            <a:prstTxWarp prst="textNoShape">
              <a:avLst/>
            </a:prstTxWarp>
          </a:bodyPr>
          <a:lstStyle>
            <a:lvl1pPr algn="r" defTabSz="922338" eaLnBrk="0" hangingPunct="0">
              <a:defRPr sz="1300">
                <a:latin typeface="Times New Roman" pitchFamily="18" charset="0"/>
              </a:defRPr>
            </a:lvl1pPr>
          </a:lstStyle>
          <a:p>
            <a:endParaRPr lang="en-US"/>
          </a:p>
        </p:txBody>
      </p:sp>
      <p:sp>
        <p:nvSpPr>
          <p:cNvPr id="5124" name="Rectangle 4"/>
          <p:cNvSpPr>
            <a:spLocks noGrp="1" noRot="1" noChangeAspect="1" noChangeArrowheads="1" noTextEdit="1"/>
          </p:cNvSpPr>
          <p:nvPr>
            <p:ph type="sldImg" idx="2"/>
          </p:nvPr>
        </p:nvSpPr>
        <p:spPr bwMode="auto">
          <a:xfrm>
            <a:off x="1103313" y="693738"/>
            <a:ext cx="4652962" cy="34893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2813" y="4414838"/>
            <a:ext cx="5032375" cy="418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7" tIns="46119" rIns="92237" bIns="4611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6" name="Rectangle 6"/>
          <p:cNvSpPr>
            <a:spLocks noGrp="1" noChangeArrowheads="1"/>
          </p:cNvSpPr>
          <p:nvPr>
            <p:ph type="ftr" sz="quarter" idx="4"/>
          </p:nvPr>
        </p:nvSpPr>
        <p:spPr bwMode="auto">
          <a:xfrm>
            <a:off x="0" y="8831263"/>
            <a:ext cx="297338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7" tIns="46119" rIns="92237" bIns="46119" numCol="1" anchor="b" anchorCtr="0" compatLnSpc="1">
            <a:prstTxWarp prst="textNoShape">
              <a:avLst/>
            </a:prstTxWarp>
          </a:bodyPr>
          <a:lstStyle>
            <a:lvl1pPr defTabSz="922338" eaLnBrk="0" hangingPunct="0">
              <a:defRPr sz="1300">
                <a:latin typeface="Times New Roman" pitchFamily="18" charset="0"/>
              </a:defRPr>
            </a:lvl1pPr>
          </a:lstStyle>
          <a:p>
            <a:r>
              <a:rPr lang="en-US"/>
              <a:t>Paul Roper</a:t>
            </a:r>
          </a:p>
        </p:txBody>
      </p:sp>
      <p:sp>
        <p:nvSpPr>
          <p:cNvPr id="5127" name="Rectangle 7"/>
          <p:cNvSpPr>
            <a:spLocks noGrp="1" noChangeArrowheads="1"/>
          </p:cNvSpPr>
          <p:nvPr>
            <p:ph type="sldNum" sz="quarter" idx="5"/>
          </p:nvPr>
        </p:nvSpPr>
        <p:spPr bwMode="auto">
          <a:xfrm>
            <a:off x="3884613" y="8831263"/>
            <a:ext cx="2973387"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7" tIns="46119" rIns="92237" bIns="46119" numCol="1" anchor="b" anchorCtr="0" compatLnSpc="1">
            <a:prstTxWarp prst="textNoShape">
              <a:avLst/>
            </a:prstTxWarp>
          </a:bodyPr>
          <a:lstStyle>
            <a:lvl1pPr algn="r" defTabSz="922338" eaLnBrk="0" hangingPunct="0">
              <a:defRPr sz="1300">
                <a:latin typeface="Times New Roman" pitchFamily="18" charset="0"/>
              </a:defRPr>
            </a:lvl1pPr>
          </a:lstStyle>
          <a:p>
            <a:fld id="{C78BF7ED-CEFD-4D8E-9A97-156F52597135}" type="slidenum">
              <a:rPr lang="en-US"/>
              <a:pPr/>
              <a:t>‹#›</a:t>
            </a:fld>
            <a:endParaRPr lang="en-US"/>
          </a:p>
        </p:txBody>
      </p:sp>
    </p:spTree>
    <p:extLst>
      <p:ext uri="{BB962C8B-B14F-4D97-AF65-F5344CB8AC3E}">
        <p14:creationId xmlns:p14="http://schemas.microsoft.com/office/powerpoint/2010/main" val="261272770"/>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snbc.msn.com/id/43327793/ns/business-oil_and_energy/t/china-surpasses-us-top-energy-consumer/#.T9y6aBSYNok"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D38B32D9-A1EB-4C2C-A150-A9CA255F3E45}" type="slidenum">
              <a:rPr lang="en-US"/>
              <a:pPr/>
              <a:t>1</a:t>
            </a:fld>
            <a:endParaRPr lang="en-US"/>
          </a:p>
        </p:txBody>
      </p:sp>
      <p:sp>
        <p:nvSpPr>
          <p:cNvPr id="2513922" name="Rectangle 2"/>
          <p:cNvSpPr>
            <a:spLocks noGrp="1" noRot="1" noChangeAspect="1" noChangeArrowheads="1" noTextEdit="1"/>
          </p:cNvSpPr>
          <p:nvPr>
            <p:ph type="sldImg"/>
          </p:nvPr>
        </p:nvSpPr>
        <p:spPr>
          <a:xfrm>
            <a:off x="1123950" y="720725"/>
            <a:ext cx="4608513" cy="3455988"/>
          </a:xfrm>
          <a:ln w="12700" cap="flat">
            <a:solidFill>
              <a:schemeClr val="tx1"/>
            </a:solidFill>
          </a:ln>
          <a:extLst>
            <a:ext uri="{909E8E84-426E-40DD-AFC4-6F175D3DCCD1}">
              <a14:hiddenFill xmlns:a14="http://schemas.microsoft.com/office/drawing/2010/main">
                <a:noFill/>
              </a14:hiddenFill>
            </a:ext>
          </a:extLst>
        </p:spPr>
      </p:sp>
      <p:sp>
        <p:nvSpPr>
          <p:cNvPr id="2513923" name="Rectangle 3"/>
          <p:cNvSpPr>
            <a:spLocks noGrp="1" noChangeArrowheads="1"/>
          </p:cNvSpPr>
          <p:nvPr>
            <p:ph type="body" idx="1"/>
          </p:nvPr>
        </p:nvSpPr>
        <p:spPr>
          <a:xfrm>
            <a:off x="912813" y="4416425"/>
            <a:ext cx="5032375" cy="4183063"/>
          </a:xfrm>
          <a:ln/>
        </p:spPr>
        <p:txBody>
          <a:bodyPr lIns="100515" tIns="51109" rIns="100515" bIns="51109"/>
          <a:lstStyle/>
          <a:p>
            <a:endParaRPr lang="en-US"/>
          </a:p>
        </p:txBody>
      </p:sp>
    </p:spTree>
    <p:extLst>
      <p:ext uri="{BB962C8B-B14F-4D97-AF65-F5344CB8AC3E}">
        <p14:creationId xmlns:p14="http://schemas.microsoft.com/office/powerpoint/2010/main" val="1115004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4DAC1FB-97CC-4D1F-8632-896135A25F58}" type="slidenum">
              <a:rPr lang="en-US"/>
              <a:pPr/>
              <a:t>17</a:t>
            </a:fld>
            <a:endParaRPr lang="en-US"/>
          </a:p>
        </p:txBody>
      </p:sp>
      <p:sp>
        <p:nvSpPr>
          <p:cNvPr id="2637826" name="Rectangle 5"/>
          <p:cNvSpPr txBox="1">
            <a:spLocks noGrp="1" noChangeArrowheads="1"/>
          </p:cNvSpPr>
          <p:nvPr/>
        </p:nvSpPr>
        <p:spPr bwMode="auto">
          <a:xfrm>
            <a:off x="3884613" y="8831263"/>
            <a:ext cx="29749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73138" eaLnBrk="0" hangingPunct="0">
              <a:defRPr sz="2400">
                <a:solidFill>
                  <a:schemeClr val="tx1"/>
                </a:solidFill>
                <a:latin typeface="Times New Roman" pitchFamily="18" charset="0"/>
              </a:defRPr>
            </a:lvl1pPr>
            <a:lvl2pPr marL="742950" indent="-285750" defTabSz="973138" eaLnBrk="0" hangingPunct="0">
              <a:defRPr sz="2400">
                <a:solidFill>
                  <a:schemeClr val="tx1"/>
                </a:solidFill>
                <a:latin typeface="Times New Roman" pitchFamily="18" charset="0"/>
              </a:defRPr>
            </a:lvl2pPr>
            <a:lvl3pPr marL="1143000" indent="-228600" defTabSz="973138" eaLnBrk="0" hangingPunct="0">
              <a:defRPr sz="2400">
                <a:solidFill>
                  <a:schemeClr val="tx1"/>
                </a:solidFill>
                <a:latin typeface="Times New Roman" pitchFamily="18" charset="0"/>
              </a:defRPr>
            </a:lvl3pPr>
            <a:lvl4pPr marL="1600200" indent="-228600" defTabSz="973138" eaLnBrk="0" hangingPunct="0">
              <a:defRPr sz="2400">
                <a:solidFill>
                  <a:schemeClr val="tx1"/>
                </a:solidFill>
                <a:latin typeface="Times New Roman" pitchFamily="18" charset="0"/>
              </a:defRPr>
            </a:lvl4pPr>
            <a:lvl5pPr marL="2057400" indent="-228600" defTabSz="973138" eaLnBrk="0" hangingPunct="0">
              <a:defRPr sz="2400">
                <a:solidFill>
                  <a:schemeClr val="tx1"/>
                </a:solidFill>
                <a:latin typeface="Times New Roman" pitchFamily="18" charset="0"/>
              </a:defRPr>
            </a:lvl5pPr>
            <a:lvl6pPr marL="2514600" indent="-228600" defTabSz="973138" eaLnBrk="0" fontAlgn="base" hangingPunct="0">
              <a:spcBef>
                <a:spcPct val="0"/>
              </a:spcBef>
              <a:spcAft>
                <a:spcPct val="0"/>
              </a:spcAft>
              <a:defRPr sz="2400">
                <a:solidFill>
                  <a:schemeClr val="tx1"/>
                </a:solidFill>
                <a:latin typeface="Times New Roman" pitchFamily="18" charset="0"/>
              </a:defRPr>
            </a:lvl6pPr>
            <a:lvl7pPr marL="2971800" indent="-228600" defTabSz="973138" eaLnBrk="0" fontAlgn="base" hangingPunct="0">
              <a:spcBef>
                <a:spcPct val="0"/>
              </a:spcBef>
              <a:spcAft>
                <a:spcPct val="0"/>
              </a:spcAft>
              <a:defRPr sz="2400">
                <a:solidFill>
                  <a:schemeClr val="tx1"/>
                </a:solidFill>
                <a:latin typeface="Times New Roman" pitchFamily="18" charset="0"/>
              </a:defRPr>
            </a:lvl7pPr>
            <a:lvl8pPr marL="3429000" indent="-228600" defTabSz="973138" eaLnBrk="0" fontAlgn="base" hangingPunct="0">
              <a:spcBef>
                <a:spcPct val="0"/>
              </a:spcBef>
              <a:spcAft>
                <a:spcPct val="0"/>
              </a:spcAft>
              <a:defRPr sz="2400">
                <a:solidFill>
                  <a:schemeClr val="tx1"/>
                </a:solidFill>
                <a:latin typeface="Times New Roman" pitchFamily="18" charset="0"/>
              </a:defRPr>
            </a:lvl8pPr>
            <a:lvl9pPr marL="3886200" indent="-228600" defTabSz="973138" eaLnBrk="0" fontAlgn="base" hangingPunct="0">
              <a:spcBef>
                <a:spcPct val="0"/>
              </a:spcBef>
              <a:spcAft>
                <a:spcPct val="0"/>
              </a:spcAft>
              <a:defRPr sz="2400">
                <a:solidFill>
                  <a:schemeClr val="tx1"/>
                </a:solidFill>
                <a:latin typeface="Times New Roman" pitchFamily="18" charset="0"/>
              </a:defRPr>
            </a:lvl9pPr>
          </a:lstStyle>
          <a:p>
            <a:pPr algn="r"/>
            <a:fld id="{0686E759-E9C1-416C-970C-EEA8A3FE31D0}" type="slidenum">
              <a:rPr lang="en-US" sz="1000" i="1"/>
              <a:pPr algn="r"/>
              <a:t>17</a:t>
            </a:fld>
            <a:endParaRPr lang="en-US" sz="1000" i="1"/>
          </a:p>
        </p:txBody>
      </p:sp>
      <p:sp>
        <p:nvSpPr>
          <p:cNvPr id="2637827" name="Rectangle 2"/>
          <p:cNvSpPr>
            <a:spLocks noGrp="1" noRot="1" noChangeAspect="1" noChangeArrowheads="1" noTextEdit="1"/>
          </p:cNvSpPr>
          <p:nvPr>
            <p:ph type="sldImg"/>
          </p:nvPr>
        </p:nvSpPr>
        <p:spPr>
          <a:xfrm>
            <a:off x="1104900" y="696913"/>
            <a:ext cx="4648200" cy="3486150"/>
          </a:xfrm>
          <a:ln/>
        </p:spPr>
      </p:sp>
      <p:sp>
        <p:nvSpPr>
          <p:cNvPr id="2637828" name="Rectangle 3"/>
          <p:cNvSpPr>
            <a:spLocks noGrp="1" noChangeArrowheads="1"/>
          </p:cNvSpPr>
          <p:nvPr>
            <p:ph type="body" idx="1"/>
          </p:nvPr>
        </p:nvSpPr>
        <p:spPr>
          <a:xfrm>
            <a:off x="912813" y="4416425"/>
            <a:ext cx="5032375" cy="4183063"/>
          </a:xfrm>
        </p:spPr>
        <p:txBody>
          <a:bodyPr lIns="93662" tIns="47625" rIns="93662" bIns="47625"/>
          <a:lstStyle/>
          <a:p>
            <a:pPr defTabSz="973138"/>
            <a:endParaRPr lang="en-US"/>
          </a:p>
        </p:txBody>
      </p:sp>
    </p:spTree>
    <p:extLst>
      <p:ext uri="{BB962C8B-B14F-4D97-AF65-F5344CB8AC3E}">
        <p14:creationId xmlns:p14="http://schemas.microsoft.com/office/powerpoint/2010/main" val="611653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88CEC47-F7C0-4169-8C06-8B3A8E42C9A3}" type="slidenum">
              <a:rPr lang="en-US"/>
              <a:pPr/>
              <a:t>20</a:t>
            </a:fld>
            <a:endParaRPr lang="en-US"/>
          </a:p>
        </p:txBody>
      </p:sp>
      <p:sp>
        <p:nvSpPr>
          <p:cNvPr id="2768898" name="Rectangle 5"/>
          <p:cNvSpPr txBox="1">
            <a:spLocks noGrp="1" noChangeArrowheads="1"/>
          </p:cNvSpPr>
          <p:nvPr/>
        </p:nvSpPr>
        <p:spPr bwMode="auto">
          <a:xfrm>
            <a:off x="3884613" y="8831263"/>
            <a:ext cx="29749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73138" eaLnBrk="0" hangingPunct="0">
              <a:defRPr sz="2400">
                <a:solidFill>
                  <a:schemeClr val="tx1"/>
                </a:solidFill>
                <a:latin typeface="Times New Roman" pitchFamily="18" charset="0"/>
              </a:defRPr>
            </a:lvl1pPr>
            <a:lvl2pPr marL="742950" indent="-285750" defTabSz="973138" eaLnBrk="0" hangingPunct="0">
              <a:defRPr sz="2400">
                <a:solidFill>
                  <a:schemeClr val="tx1"/>
                </a:solidFill>
                <a:latin typeface="Times New Roman" pitchFamily="18" charset="0"/>
              </a:defRPr>
            </a:lvl2pPr>
            <a:lvl3pPr marL="1143000" indent="-228600" defTabSz="973138" eaLnBrk="0" hangingPunct="0">
              <a:defRPr sz="2400">
                <a:solidFill>
                  <a:schemeClr val="tx1"/>
                </a:solidFill>
                <a:latin typeface="Times New Roman" pitchFamily="18" charset="0"/>
              </a:defRPr>
            </a:lvl3pPr>
            <a:lvl4pPr marL="1600200" indent="-228600" defTabSz="973138" eaLnBrk="0" hangingPunct="0">
              <a:defRPr sz="2400">
                <a:solidFill>
                  <a:schemeClr val="tx1"/>
                </a:solidFill>
                <a:latin typeface="Times New Roman" pitchFamily="18" charset="0"/>
              </a:defRPr>
            </a:lvl4pPr>
            <a:lvl5pPr marL="2057400" indent="-228600" defTabSz="973138" eaLnBrk="0" hangingPunct="0">
              <a:defRPr sz="2400">
                <a:solidFill>
                  <a:schemeClr val="tx1"/>
                </a:solidFill>
                <a:latin typeface="Times New Roman" pitchFamily="18" charset="0"/>
              </a:defRPr>
            </a:lvl5pPr>
            <a:lvl6pPr marL="2514600" indent="-228600" defTabSz="973138" eaLnBrk="0" fontAlgn="base" hangingPunct="0">
              <a:spcBef>
                <a:spcPct val="0"/>
              </a:spcBef>
              <a:spcAft>
                <a:spcPct val="0"/>
              </a:spcAft>
              <a:defRPr sz="2400">
                <a:solidFill>
                  <a:schemeClr val="tx1"/>
                </a:solidFill>
                <a:latin typeface="Times New Roman" pitchFamily="18" charset="0"/>
              </a:defRPr>
            </a:lvl6pPr>
            <a:lvl7pPr marL="2971800" indent="-228600" defTabSz="973138" eaLnBrk="0" fontAlgn="base" hangingPunct="0">
              <a:spcBef>
                <a:spcPct val="0"/>
              </a:spcBef>
              <a:spcAft>
                <a:spcPct val="0"/>
              </a:spcAft>
              <a:defRPr sz="2400">
                <a:solidFill>
                  <a:schemeClr val="tx1"/>
                </a:solidFill>
                <a:latin typeface="Times New Roman" pitchFamily="18" charset="0"/>
              </a:defRPr>
            </a:lvl7pPr>
            <a:lvl8pPr marL="3429000" indent="-228600" defTabSz="973138" eaLnBrk="0" fontAlgn="base" hangingPunct="0">
              <a:spcBef>
                <a:spcPct val="0"/>
              </a:spcBef>
              <a:spcAft>
                <a:spcPct val="0"/>
              </a:spcAft>
              <a:defRPr sz="2400">
                <a:solidFill>
                  <a:schemeClr val="tx1"/>
                </a:solidFill>
                <a:latin typeface="Times New Roman" pitchFamily="18" charset="0"/>
              </a:defRPr>
            </a:lvl8pPr>
            <a:lvl9pPr marL="3886200" indent="-228600" defTabSz="973138" eaLnBrk="0" fontAlgn="base" hangingPunct="0">
              <a:spcBef>
                <a:spcPct val="0"/>
              </a:spcBef>
              <a:spcAft>
                <a:spcPct val="0"/>
              </a:spcAft>
              <a:defRPr sz="2400">
                <a:solidFill>
                  <a:schemeClr val="tx1"/>
                </a:solidFill>
                <a:latin typeface="Times New Roman" pitchFamily="18" charset="0"/>
              </a:defRPr>
            </a:lvl9pPr>
          </a:lstStyle>
          <a:p>
            <a:pPr algn="r"/>
            <a:fld id="{B92992F5-1650-448C-9E3E-F7861C69F3C2}" type="slidenum">
              <a:rPr lang="en-US" sz="1000" i="1"/>
              <a:pPr algn="r"/>
              <a:t>20</a:t>
            </a:fld>
            <a:endParaRPr lang="en-US" sz="1000" i="1"/>
          </a:p>
        </p:txBody>
      </p:sp>
      <p:sp>
        <p:nvSpPr>
          <p:cNvPr id="2768899" name="Rectangle 2"/>
          <p:cNvSpPr>
            <a:spLocks noGrp="1" noRot="1" noChangeAspect="1" noChangeArrowheads="1" noTextEdit="1"/>
          </p:cNvSpPr>
          <p:nvPr>
            <p:ph type="sldImg"/>
          </p:nvPr>
        </p:nvSpPr>
        <p:spPr>
          <a:xfrm>
            <a:off x="1104900" y="696913"/>
            <a:ext cx="4648200" cy="3486150"/>
          </a:xfrm>
          <a:ln/>
        </p:spPr>
      </p:sp>
      <p:sp>
        <p:nvSpPr>
          <p:cNvPr id="2768900" name="Rectangle 3"/>
          <p:cNvSpPr>
            <a:spLocks noGrp="1" noChangeArrowheads="1"/>
          </p:cNvSpPr>
          <p:nvPr>
            <p:ph type="body" idx="1"/>
          </p:nvPr>
        </p:nvSpPr>
        <p:spPr>
          <a:xfrm>
            <a:off x="912813" y="4416425"/>
            <a:ext cx="5032375" cy="4183063"/>
          </a:xfrm>
        </p:spPr>
        <p:txBody>
          <a:bodyPr lIns="93662" tIns="47625" rIns="93662" bIns="47625"/>
          <a:lstStyle/>
          <a:p>
            <a:pPr defTabSz="973138"/>
            <a:endParaRPr lang="en-US"/>
          </a:p>
        </p:txBody>
      </p:sp>
    </p:spTree>
    <p:extLst>
      <p:ext uri="{BB962C8B-B14F-4D97-AF65-F5344CB8AC3E}">
        <p14:creationId xmlns:p14="http://schemas.microsoft.com/office/powerpoint/2010/main" val="1151302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DC311AD2-982D-4EA0-A21E-21CFABC6B293}" type="slidenum">
              <a:rPr lang="en-US"/>
              <a:pPr/>
              <a:t>21</a:t>
            </a:fld>
            <a:endParaRPr lang="en-US"/>
          </a:p>
        </p:txBody>
      </p:sp>
      <p:sp>
        <p:nvSpPr>
          <p:cNvPr id="2772994" name="Rectangle 5"/>
          <p:cNvSpPr txBox="1">
            <a:spLocks noGrp="1" noChangeArrowheads="1"/>
          </p:cNvSpPr>
          <p:nvPr/>
        </p:nvSpPr>
        <p:spPr bwMode="auto">
          <a:xfrm>
            <a:off x="3884613" y="8831263"/>
            <a:ext cx="29749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73138" eaLnBrk="0" hangingPunct="0">
              <a:defRPr sz="2400">
                <a:solidFill>
                  <a:schemeClr val="tx1"/>
                </a:solidFill>
                <a:latin typeface="Times New Roman" pitchFamily="18" charset="0"/>
              </a:defRPr>
            </a:lvl1pPr>
            <a:lvl2pPr marL="742950" indent="-285750" defTabSz="973138" eaLnBrk="0" hangingPunct="0">
              <a:defRPr sz="2400">
                <a:solidFill>
                  <a:schemeClr val="tx1"/>
                </a:solidFill>
                <a:latin typeface="Times New Roman" pitchFamily="18" charset="0"/>
              </a:defRPr>
            </a:lvl2pPr>
            <a:lvl3pPr marL="1143000" indent="-228600" defTabSz="973138" eaLnBrk="0" hangingPunct="0">
              <a:defRPr sz="2400">
                <a:solidFill>
                  <a:schemeClr val="tx1"/>
                </a:solidFill>
                <a:latin typeface="Times New Roman" pitchFamily="18" charset="0"/>
              </a:defRPr>
            </a:lvl3pPr>
            <a:lvl4pPr marL="1600200" indent="-228600" defTabSz="973138" eaLnBrk="0" hangingPunct="0">
              <a:defRPr sz="2400">
                <a:solidFill>
                  <a:schemeClr val="tx1"/>
                </a:solidFill>
                <a:latin typeface="Times New Roman" pitchFamily="18" charset="0"/>
              </a:defRPr>
            </a:lvl4pPr>
            <a:lvl5pPr marL="2057400" indent="-228600" defTabSz="973138" eaLnBrk="0" hangingPunct="0">
              <a:defRPr sz="2400">
                <a:solidFill>
                  <a:schemeClr val="tx1"/>
                </a:solidFill>
                <a:latin typeface="Times New Roman" pitchFamily="18" charset="0"/>
              </a:defRPr>
            </a:lvl5pPr>
            <a:lvl6pPr marL="2514600" indent="-228600" defTabSz="973138" eaLnBrk="0" fontAlgn="base" hangingPunct="0">
              <a:spcBef>
                <a:spcPct val="0"/>
              </a:spcBef>
              <a:spcAft>
                <a:spcPct val="0"/>
              </a:spcAft>
              <a:defRPr sz="2400">
                <a:solidFill>
                  <a:schemeClr val="tx1"/>
                </a:solidFill>
                <a:latin typeface="Times New Roman" pitchFamily="18" charset="0"/>
              </a:defRPr>
            </a:lvl6pPr>
            <a:lvl7pPr marL="2971800" indent="-228600" defTabSz="973138" eaLnBrk="0" fontAlgn="base" hangingPunct="0">
              <a:spcBef>
                <a:spcPct val="0"/>
              </a:spcBef>
              <a:spcAft>
                <a:spcPct val="0"/>
              </a:spcAft>
              <a:defRPr sz="2400">
                <a:solidFill>
                  <a:schemeClr val="tx1"/>
                </a:solidFill>
                <a:latin typeface="Times New Roman" pitchFamily="18" charset="0"/>
              </a:defRPr>
            </a:lvl7pPr>
            <a:lvl8pPr marL="3429000" indent="-228600" defTabSz="973138" eaLnBrk="0" fontAlgn="base" hangingPunct="0">
              <a:spcBef>
                <a:spcPct val="0"/>
              </a:spcBef>
              <a:spcAft>
                <a:spcPct val="0"/>
              </a:spcAft>
              <a:defRPr sz="2400">
                <a:solidFill>
                  <a:schemeClr val="tx1"/>
                </a:solidFill>
                <a:latin typeface="Times New Roman" pitchFamily="18" charset="0"/>
              </a:defRPr>
            </a:lvl8pPr>
            <a:lvl9pPr marL="3886200" indent="-228600" defTabSz="973138" eaLnBrk="0" fontAlgn="base" hangingPunct="0">
              <a:spcBef>
                <a:spcPct val="0"/>
              </a:spcBef>
              <a:spcAft>
                <a:spcPct val="0"/>
              </a:spcAft>
              <a:defRPr sz="2400">
                <a:solidFill>
                  <a:schemeClr val="tx1"/>
                </a:solidFill>
                <a:latin typeface="Times New Roman" pitchFamily="18" charset="0"/>
              </a:defRPr>
            </a:lvl9pPr>
          </a:lstStyle>
          <a:p>
            <a:pPr algn="r"/>
            <a:fld id="{D7003B32-2C3C-4BE0-AC8B-AC108A10F0A8}" type="slidenum">
              <a:rPr lang="en-US" sz="1000" i="1"/>
              <a:pPr algn="r"/>
              <a:t>21</a:t>
            </a:fld>
            <a:endParaRPr lang="en-US" sz="1000" i="1"/>
          </a:p>
        </p:txBody>
      </p:sp>
      <p:sp>
        <p:nvSpPr>
          <p:cNvPr id="2772995" name="Rectangle 2"/>
          <p:cNvSpPr>
            <a:spLocks noGrp="1" noRot="1" noChangeAspect="1" noChangeArrowheads="1" noTextEdit="1"/>
          </p:cNvSpPr>
          <p:nvPr>
            <p:ph type="sldImg"/>
          </p:nvPr>
        </p:nvSpPr>
        <p:spPr>
          <a:xfrm>
            <a:off x="1104900" y="696913"/>
            <a:ext cx="4648200" cy="3486150"/>
          </a:xfrm>
          <a:ln/>
        </p:spPr>
      </p:sp>
      <p:sp>
        <p:nvSpPr>
          <p:cNvPr id="2772996" name="Rectangle 3"/>
          <p:cNvSpPr>
            <a:spLocks noGrp="1" noChangeArrowheads="1"/>
          </p:cNvSpPr>
          <p:nvPr>
            <p:ph type="body" idx="1"/>
          </p:nvPr>
        </p:nvSpPr>
        <p:spPr>
          <a:xfrm>
            <a:off x="912813" y="4416425"/>
            <a:ext cx="5032375" cy="4183063"/>
          </a:xfrm>
        </p:spPr>
        <p:txBody>
          <a:bodyPr lIns="93662" tIns="47625" rIns="93662" bIns="47625"/>
          <a:lstStyle/>
          <a:p>
            <a:pPr defTabSz="973138"/>
            <a:endParaRPr lang="en-US"/>
          </a:p>
        </p:txBody>
      </p:sp>
    </p:spTree>
    <p:extLst>
      <p:ext uri="{BB962C8B-B14F-4D97-AF65-F5344CB8AC3E}">
        <p14:creationId xmlns:p14="http://schemas.microsoft.com/office/powerpoint/2010/main" val="3796248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5668887-2D78-464A-A9AE-322A38C6135C}" type="slidenum">
              <a:rPr lang="en-US"/>
              <a:pPr/>
              <a:t>22</a:t>
            </a:fld>
            <a:endParaRPr lang="en-US"/>
          </a:p>
        </p:txBody>
      </p:sp>
      <p:sp>
        <p:nvSpPr>
          <p:cNvPr id="2777090" name="Rectangle 5"/>
          <p:cNvSpPr txBox="1">
            <a:spLocks noGrp="1" noChangeArrowheads="1"/>
          </p:cNvSpPr>
          <p:nvPr/>
        </p:nvSpPr>
        <p:spPr bwMode="auto">
          <a:xfrm>
            <a:off x="3884613" y="8831263"/>
            <a:ext cx="29749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73138" eaLnBrk="0" hangingPunct="0">
              <a:defRPr sz="2400">
                <a:solidFill>
                  <a:schemeClr val="tx1"/>
                </a:solidFill>
                <a:latin typeface="Times New Roman" pitchFamily="18" charset="0"/>
              </a:defRPr>
            </a:lvl1pPr>
            <a:lvl2pPr marL="742950" indent="-285750" defTabSz="973138" eaLnBrk="0" hangingPunct="0">
              <a:defRPr sz="2400">
                <a:solidFill>
                  <a:schemeClr val="tx1"/>
                </a:solidFill>
                <a:latin typeface="Times New Roman" pitchFamily="18" charset="0"/>
              </a:defRPr>
            </a:lvl2pPr>
            <a:lvl3pPr marL="1143000" indent="-228600" defTabSz="973138" eaLnBrk="0" hangingPunct="0">
              <a:defRPr sz="2400">
                <a:solidFill>
                  <a:schemeClr val="tx1"/>
                </a:solidFill>
                <a:latin typeface="Times New Roman" pitchFamily="18" charset="0"/>
              </a:defRPr>
            </a:lvl3pPr>
            <a:lvl4pPr marL="1600200" indent="-228600" defTabSz="973138" eaLnBrk="0" hangingPunct="0">
              <a:defRPr sz="2400">
                <a:solidFill>
                  <a:schemeClr val="tx1"/>
                </a:solidFill>
                <a:latin typeface="Times New Roman" pitchFamily="18" charset="0"/>
              </a:defRPr>
            </a:lvl4pPr>
            <a:lvl5pPr marL="2057400" indent="-228600" defTabSz="973138" eaLnBrk="0" hangingPunct="0">
              <a:defRPr sz="2400">
                <a:solidFill>
                  <a:schemeClr val="tx1"/>
                </a:solidFill>
                <a:latin typeface="Times New Roman" pitchFamily="18" charset="0"/>
              </a:defRPr>
            </a:lvl5pPr>
            <a:lvl6pPr marL="2514600" indent="-228600" defTabSz="973138" eaLnBrk="0" fontAlgn="base" hangingPunct="0">
              <a:spcBef>
                <a:spcPct val="0"/>
              </a:spcBef>
              <a:spcAft>
                <a:spcPct val="0"/>
              </a:spcAft>
              <a:defRPr sz="2400">
                <a:solidFill>
                  <a:schemeClr val="tx1"/>
                </a:solidFill>
                <a:latin typeface="Times New Roman" pitchFamily="18" charset="0"/>
              </a:defRPr>
            </a:lvl6pPr>
            <a:lvl7pPr marL="2971800" indent="-228600" defTabSz="973138" eaLnBrk="0" fontAlgn="base" hangingPunct="0">
              <a:spcBef>
                <a:spcPct val="0"/>
              </a:spcBef>
              <a:spcAft>
                <a:spcPct val="0"/>
              </a:spcAft>
              <a:defRPr sz="2400">
                <a:solidFill>
                  <a:schemeClr val="tx1"/>
                </a:solidFill>
                <a:latin typeface="Times New Roman" pitchFamily="18" charset="0"/>
              </a:defRPr>
            </a:lvl7pPr>
            <a:lvl8pPr marL="3429000" indent="-228600" defTabSz="973138" eaLnBrk="0" fontAlgn="base" hangingPunct="0">
              <a:spcBef>
                <a:spcPct val="0"/>
              </a:spcBef>
              <a:spcAft>
                <a:spcPct val="0"/>
              </a:spcAft>
              <a:defRPr sz="2400">
                <a:solidFill>
                  <a:schemeClr val="tx1"/>
                </a:solidFill>
                <a:latin typeface="Times New Roman" pitchFamily="18" charset="0"/>
              </a:defRPr>
            </a:lvl8pPr>
            <a:lvl9pPr marL="3886200" indent="-228600" defTabSz="973138" eaLnBrk="0" fontAlgn="base" hangingPunct="0">
              <a:spcBef>
                <a:spcPct val="0"/>
              </a:spcBef>
              <a:spcAft>
                <a:spcPct val="0"/>
              </a:spcAft>
              <a:defRPr sz="2400">
                <a:solidFill>
                  <a:schemeClr val="tx1"/>
                </a:solidFill>
                <a:latin typeface="Times New Roman" pitchFamily="18" charset="0"/>
              </a:defRPr>
            </a:lvl9pPr>
          </a:lstStyle>
          <a:p>
            <a:pPr algn="r"/>
            <a:fld id="{0628CD3B-FD4D-47CC-8A5D-0A4DCECDCB45}" type="slidenum">
              <a:rPr lang="en-US" sz="1000" i="1"/>
              <a:pPr algn="r"/>
              <a:t>22</a:t>
            </a:fld>
            <a:endParaRPr lang="en-US" sz="1000" i="1"/>
          </a:p>
        </p:txBody>
      </p:sp>
      <p:sp>
        <p:nvSpPr>
          <p:cNvPr id="2777091" name="Rectangle 2"/>
          <p:cNvSpPr>
            <a:spLocks noGrp="1" noRot="1" noChangeAspect="1" noChangeArrowheads="1" noTextEdit="1"/>
          </p:cNvSpPr>
          <p:nvPr>
            <p:ph type="sldImg"/>
          </p:nvPr>
        </p:nvSpPr>
        <p:spPr>
          <a:xfrm>
            <a:off x="1104900" y="696913"/>
            <a:ext cx="4648200" cy="3486150"/>
          </a:xfrm>
          <a:ln/>
        </p:spPr>
      </p:sp>
      <p:sp>
        <p:nvSpPr>
          <p:cNvPr id="2777092" name="Rectangle 3"/>
          <p:cNvSpPr>
            <a:spLocks noGrp="1" noChangeArrowheads="1"/>
          </p:cNvSpPr>
          <p:nvPr>
            <p:ph type="body" idx="1"/>
          </p:nvPr>
        </p:nvSpPr>
        <p:spPr>
          <a:xfrm>
            <a:off x="912813" y="4416425"/>
            <a:ext cx="5032375" cy="4183063"/>
          </a:xfrm>
        </p:spPr>
        <p:txBody>
          <a:bodyPr lIns="93662" tIns="47625" rIns="93662" bIns="47625"/>
          <a:lstStyle/>
          <a:p>
            <a:pPr defTabSz="973138"/>
            <a:endParaRPr lang="en-US"/>
          </a:p>
        </p:txBody>
      </p:sp>
    </p:spTree>
    <p:extLst>
      <p:ext uri="{BB962C8B-B14F-4D97-AF65-F5344CB8AC3E}">
        <p14:creationId xmlns:p14="http://schemas.microsoft.com/office/powerpoint/2010/main" val="262757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1. Barr, Robert. </a:t>
            </a:r>
            <a:r>
              <a:rPr lang="en-US" sz="1200" dirty="0" smtClean="0">
                <a:hlinkClick r:id="rId3"/>
              </a:rPr>
              <a:t>"China surpasses US as top energy consumer"</a:t>
            </a:r>
            <a:r>
              <a:rPr lang="en-US" sz="1200" dirty="0" smtClean="0"/>
              <a:t>. Associated Press. </a:t>
            </a:r>
            <a:r>
              <a:rPr lang="en-US" sz="1200" dirty="0" smtClean="0">
                <a:hlinkClick r:id="rId3"/>
              </a:rPr>
              <a:t>http://www.msnbc.msn.com/id/43327793/ns/business-oil_and_energy/t/china-surpasses-us-top-energy-consumer/#.T9y6aBSYNok</a:t>
            </a:r>
            <a:r>
              <a:rPr lang="en-US" sz="1200" dirty="0" smtClean="0"/>
              <a:t>. Retrieved 16 June 2012.</a:t>
            </a:r>
          </a:p>
          <a:p>
            <a:endParaRPr lang="en-US" dirty="0"/>
          </a:p>
        </p:txBody>
      </p:sp>
      <p:sp>
        <p:nvSpPr>
          <p:cNvPr id="4" name="Slide Number Placeholder 3"/>
          <p:cNvSpPr>
            <a:spLocks noGrp="1"/>
          </p:cNvSpPr>
          <p:nvPr>
            <p:ph type="sldNum" sz="quarter" idx="10"/>
          </p:nvPr>
        </p:nvSpPr>
        <p:spPr/>
        <p:txBody>
          <a:bodyPr/>
          <a:lstStyle/>
          <a:p>
            <a:fld id="{BF32CC34-7CE5-4246-BBDA-0D933D3824E7}"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57934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http://techland.time.com/2011/09/09/6-things-youd-never-guess-about-googles-energy-use/</a:t>
            </a:r>
          </a:p>
          <a:p>
            <a:pPr lvl="1"/>
            <a:r>
              <a:rPr lang="en-US" dirty="0" smtClean="0"/>
              <a:t>Read more: http://techland.time.com/2011/09/09/6-things-youd-never-guess-about-googles-energy-use/#ixzz2MDRvGfYe</a:t>
            </a:r>
            <a:endParaRPr lang="en-US" dirty="0"/>
          </a:p>
        </p:txBody>
      </p:sp>
      <p:sp>
        <p:nvSpPr>
          <p:cNvPr id="4" name="Slide Number Placeholder 3"/>
          <p:cNvSpPr>
            <a:spLocks noGrp="1"/>
          </p:cNvSpPr>
          <p:nvPr>
            <p:ph type="sldNum" sz="quarter" idx="10"/>
          </p:nvPr>
        </p:nvSpPr>
        <p:spPr/>
        <p:txBody>
          <a:bodyPr/>
          <a:lstStyle/>
          <a:p>
            <a:fld id="{BF32CC34-7CE5-4246-BBDA-0D933D3824E7}"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974810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0C3110BC-43AA-4EA4-81CE-7DC9AEE2EEBB}" type="slidenum">
              <a:rPr lang="en-US">
                <a:solidFill>
                  <a:prstClr val="black"/>
                </a:solidFill>
              </a:rPr>
              <a:pPr/>
              <a:t>57</a:t>
            </a:fld>
            <a:endParaRPr lang="en-US">
              <a:solidFill>
                <a:prstClr val="black"/>
              </a:solidFill>
            </a:endParaRPr>
          </a:p>
        </p:txBody>
      </p:sp>
      <p:sp>
        <p:nvSpPr>
          <p:cNvPr id="2823170" name="Rectangle 2"/>
          <p:cNvSpPr>
            <a:spLocks noGrp="1" noRot="1" noChangeAspect="1" noChangeArrowheads="1" noTextEdit="1"/>
          </p:cNvSpPr>
          <p:nvPr>
            <p:ph type="sldImg"/>
          </p:nvPr>
        </p:nvSpPr>
        <p:spPr>
          <a:xfrm>
            <a:off x="1103313" y="692150"/>
            <a:ext cx="4654550" cy="3490913"/>
          </a:xfrm>
          <a:ln/>
        </p:spPr>
      </p:sp>
      <p:sp>
        <p:nvSpPr>
          <p:cNvPr id="2823171" name="Rectangle 3"/>
          <p:cNvSpPr>
            <a:spLocks noGrp="1" noChangeArrowheads="1"/>
          </p:cNvSpPr>
          <p:nvPr>
            <p:ph type="body" idx="1"/>
          </p:nvPr>
        </p:nvSpPr>
        <p:spPr>
          <a:xfrm>
            <a:off x="912813" y="4413250"/>
            <a:ext cx="5032375" cy="4187825"/>
          </a:xfrm>
        </p:spPr>
        <p:txBody>
          <a:bodyPr/>
          <a:lstStyle/>
          <a:p>
            <a:endParaRPr lang="en-US"/>
          </a:p>
        </p:txBody>
      </p:sp>
    </p:spTree>
    <p:extLst>
      <p:ext uri="{BB962C8B-B14F-4D97-AF65-F5344CB8AC3E}">
        <p14:creationId xmlns:p14="http://schemas.microsoft.com/office/powerpoint/2010/main" val="946328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58082" name="Group 2"/>
          <p:cNvGrpSpPr>
            <a:grpSpLocks/>
          </p:cNvGrpSpPr>
          <p:nvPr/>
        </p:nvGrpSpPr>
        <p:grpSpPr bwMode="auto">
          <a:xfrm>
            <a:off x="0" y="2438400"/>
            <a:ext cx="9009063" cy="1052513"/>
            <a:chOff x="0" y="1536"/>
            <a:chExt cx="5675" cy="663"/>
          </a:xfrm>
        </p:grpSpPr>
        <p:grpSp>
          <p:nvGrpSpPr>
            <p:cNvPr id="558083" name="Group 3"/>
            <p:cNvGrpSpPr>
              <a:grpSpLocks/>
            </p:cNvGrpSpPr>
            <p:nvPr/>
          </p:nvGrpSpPr>
          <p:grpSpPr bwMode="auto">
            <a:xfrm>
              <a:off x="183" y="1604"/>
              <a:ext cx="448" cy="299"/>
              <a:chOff x="720" y="336"/>
              <a:chExt cx="624" cy="432"/>
            </a:xfrm>
          </p:grpSpPr>
          <p:sp>
            <p:nvSpPr>
              <p:cNvPr id="558084"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08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8086" name="Group 6"/>
            <p:cNvGrpSpPr>
              <a:grpSpLocks/>
            </p:cNvGrpSpPr>
            <p:nvPr/>
          </p:nvGrpSpPr>
          <p:grpSpPr bwMode="auto">
            <a:xfrm>
              <a:off x="261" y="1870"/>
              <a:ext cx="465" cy="299"/>
              <a:chOff x="912" y="2640"/>
              <a:chExt cx="672" cy="432"/>
            </a:xfrm>
          </p:grpSpPr>
          <p:sp>
            <p:nvSpPr>
              <p:cNvPr id="558087"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088"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808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090"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09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8092" name="Rectangle 12"/>
          <p:cNvSpPr>
            <a:spLocks noGrp="1" noChangeArrowheads="1"/>
          </p:cNvSpPr>
          <p:nvPr>
            <p:ph type="ctrTitle"/>
          </p:nvPr>
        </p:nvSpPr>
        <p:spPr>
          <a:xfrm>
            <a:off x="990600" y="1630363"/>
            <a:ext cx="7947025" cy="1563687"/>
          </a:xfrm>
        </p:spPr>
        <p:txBody>
          <a:bodyPr/>
          <a:lstStyle>
            <a:lvl1pPr>
              <a:defRPr sz="4000"/>
            </a:lvl1pPr>
          </a:lstStyle>
          <a:p>
            <a:pPr lvl="0"/>
            <a:r>
              <a:rPr lang="en-US" noProof="0" smtClean="0"/>
              <a:t>Click to edit Master title style</a:t>
            </a:r>
          </a:p>
        </p:txBody>
      </p:sp>
      <p:sp>
        <p:nvSpPr>
          <p:cNvPr id="558093" name="Rectangle 13"/>
          <p:cNvSpPr>
            <a:spLocks noGrp="1" noChangeArrowheads="1"/>
          </p:cNvSpPr>
          <p:nvPr>
            <p:ph type="subTitle" idx="1"/>
          </p:nvPr>
        </p:nvSpPr>
        <p:spPr>
          <a:xfrm>
            <a:off x="820738" y="3624263"/>
            <a:ext cx="7620000" cy="2463800"/>
          </a:xfrm>
        </p:spPr>
        <p:txBody>
          <a:bodyPr/>
          <a:lstStyle>
            <a:lvl1pPr marL="0" indent="0" algn="ctr">
              <a:buFont typeface="Wingdings" pitchFamily="2" charset="2"/>
              <a:buNone/>
              <a:defRPr/>
            </a:lvl1pPr>
          </a:lstStyle>
          <a:p>
            <a:pPr lvl="0"/>
            <a:r>
              <a:rPr lang="en-US" noProof="0" smtClean="0"/>
              <a:t>Click to edit Master subtitle style</a:t>
            </a:r>
          </a:p>
        </p:txBody>
      </p:sp>
      <p:sp>
        <p:nvSpPr>
          <p:cNvPr id="558094" name="Rectangle 14"/>
          <p:cNvSpPr>
            <a:spLocks noGrp="1" noChangeArrowheads="1"/>
          </p:cNvSpPr>
          <p:nvPr>
            <p:ph type="dt" sz="half" idx="2"/>
          </p:nvPr>
        </p:nvSpPr>
        <p:spPr>
          <a:xfrm>
            <a:off x="990600" y="6248400"/>
            <a:ext cx="1905000" cy="457200"/>
          </a:xfrm>
        </p:spPr>
        <p:txBody>
          <a:bodyPr/>
          <a:lstStyle>
            <a:lvl1pPr eaLnBrk="1" hangingPunct="1">
              <a:defRPr>
                <a:solidFill>
                  <a:schemeClr val="bg2"/>
                </a:solidFill>
              </a:defRPr>
            </a:lvl1pPr>
          </a:lstStyle>
          <a:p>
            <a:r>
              <a:rPr lang="en-US" smtClean="0"/>
              <a:t>BYU CS 224</a:t>
            </a:r>
            <a:endParaRPr lang="en-US"/>
          </a:p>
        </p:txBody>
      </p:sp>
      <p:sp>
        <p:nvSpPr>
          <p:cNvPr id="558095"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r>
              <a:rPr lang="en-US" smtClean="0"/>
              <a:t>Assembler / Linker</a:t>
            </a:r>
            <a:endParaRPr lang="en-US"/>
          </a:p>
        </p:txBody>
      </p:sp>
      <p:sp>
        <p:nvSpPr>
          <p:cNvPr id="558096"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9F04275B-EA97-42B6-B9E5-6A87EAE7B9A9}"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BYU CS 224</a:t>
            </a:r>
            <a:endParaRPr lang="en-US"/>
          </a:p>
        </p:txBody>
      </p:sp>
      <p:sp>
        <p:nvSpPr>
          <p:cNvPr id="5" name="Footer Placeholder 4"/>
          <p:cNvSpPr>
            <a:spLocks noGrp="1"/>
          </p:cNvSpPr>
          <p:nvPr>
            <p:ph type="ftr" sz="quarter" idx="11"/>
          </p:nvPr>
        </p:nvSpPr>
        <p:spPr/>
        <p:txBody>
          <a:bodyPr/>
          <a:lstStyle>
            <a:lvl1pPr>
              <a:defRPr/>
            </a:lvl1pPr>
          </a:lstStyle>
          <a:p>
            <a:r>
              <a:rPr lang="en-US" smtClean="0"/>
              <a:t>Assembler / Linker</a:t>
            </a:r>
            <a:endParaRPr lang="en-US"/>
          </a:p>
        </p:txBody>
      </p:sp>
      <p:sp>
        <p:nvSpPr>
          <p:cNvPr id="6" name="Slide Number Placeholder 5"/>
          <p:cNvSpPr>
            <a:spLocks noGrp="1"/>
          </p:cNvSpPr>
          <p:nvPr>
            <p:ph type="sldNum" sz="quarter" idx="12"/>
          </p:nvPr>
        </p:nvSpPr>
        <p:spPr/>
        <p:txBody>
          <a:bodyPr/>
          <a:lstStyle>
            <a:lvl1pPr>
              <a:defRPr/>
            </a:lvl1pPr>
          </a:lstStyle>
          <a:p>
            <a:fld id="{A99437B0-51A9-4221-AD0F-A0A670D7B728}" type="slidenum">
              <a:rPr lang="en-US"/>
              <a:pPr/>
              <a:t>‹#›</a:t>
            </a:fld>
            <a:endParaRPr lang="en-US"/>
          </a:p>
        </p:txBody>
      </p:sp>
    </p:spTree>
    <p:extLst>
      <p:ext uri="{BB962C8B-B14F-4D97-AF65-F5344CB8AC3E}">
        <p14:creationId xmlns:p14="http://schemas.microsoft.com/office/powerpoint/2010/main" val="3906446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7363" y="207963"/>
            <a:ext cx="2135187" cy="64928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31800" y="207963"/>
            <a:ext cx="6253163" cy="6492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BYU CS 224</a:t>
            </a:r>
            <a:endParaRPr lang="en-US"/>
          </a:p>
        </p:txBody>
      </p:sp>
      <p:sp>
        <p:nvSpPr>
          <p:cNvPr id="5" name="Footer Placeholder 4"/>
          <p:cNvSpPr>
            <a:spLocks noGrp="1"/>
          </p:cNvSpPr>
          <p:nvPr>
            <p:ph type="ftr" sz="quarter" idx="11"/>
          </p:nvPr>
        </p:nvSpPr>
        <p:spPr/>
        <p:txBody>
          <a:bodyPr/>
          <a:lstStyle>
            <a:lvl1pPr>
              <a:defRPr/>
            </a:lvl1pPr>
          </a:lstStyle>
          <a:p>
            <a:r>
              <a:rPr lang="en-US" smtClean="0"/>
              <a:t>Assembler / Linker</a:t>
            </a:r>
            <a:endParaRPr lang="en-US"/>
          </a:p>
        </p:txBody>
      </p:sp>
      <p:sp>
        <p:nvSpPr>
          <p:cNvPr id="6" name="Slide Number Placeholder 5"/>
          <p:cNvSpPr>
            <a:spLocks noGrp="1"/>
          </p:cNvSpPr>
          <p:nvPr>
            <p:ph type="sldNum" sz="quarter" idx="12"/>
          </p:nvPr>
        </p:nvSpPr>
        <p:spPr/>
        <p:txBody>
          <a:bodyPr/>
          <a:lstStyle>
            <a:lvl1pPr>
              <a:defRPr/>
            </a:lvl1pPr>
          </a:lstStyle>
          <a:p>
            <a:fld id="{B989BF97-DB65-441B-AD48-91C7DA355261}" type="slidenum">
              <a:rPr lang="en-US"/>
              <a:pPr/>
              <a:t>‹#›</a:t>
            </a:fld>
            <a:endParaRPr lang="en-US"/>
          </a:p>
        </p:txBody>
      </p:sp>
    </p:spTree>
    <p:extLst>
      <p:ext uri="{BB962C8B-B14F-4D97-AF65-F5344CB8AC3E}">
        <p14:creationId xmlns:p14="http://schemas.microsoft.com/office/powerpoint/2010/main" val="2469732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79513" y="207963"/>
            <a:ext cx="7793037" cy="8667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31800" y="1408113"/>
            <a:ext cx="8164513" cy="5292725"/>
          </a:xfrm>
        </p:spPr>
        <p:txBody>
          <a:bodyPr/>
          <a:lstStyle/>
          <a:p>
            <a:endParaRPr lang="en-US"/>
          </a:p>
        </p:txBody>
      </p:sp>
      <p:sp>
        <p:nvSpPr>
          <p:cNvPr id="4" name="Date Placeholder 3"/>
          <p:cNvSpPr>
            <a:spLocks noGrp="1"/>
          </p:cNvSpPr>
          <p:nvPr>
            <p:ph type="dt" sz="half" idx="10"/>
          </p:nvPr>
        </p:nvSpPr>
        <p:spPr>
          <a:xfrm>
            <a:off x="428625" y="6324600"/>
            <a:ext cx="1905000" cy="457200"/>
          </a:xfrm>
        </p:spPr>
        <p:txBody>
          <a:bodyPr/>
          <a:lstStyle>
            <a:lvl1pPr>
              <a:defRPr/>
            </a:lvl1pPr>
          </a:lstStyle>
          <a:p>
            <a:r>
              <a:rPr lang="en-US" smtClean="0"/>
              <a:t>BYU CS 224</a:t>
            </a:r>
            <a:endParaRPr lang="en-US"/>
          </a:p>
        </p:txBody>
      </p:sp>
      <p:sp>
        <p:nvSpPr>
          <p:cNvPr id="5" name="Footer Placeholder 4"/>
          <p:cNvSpPr>
            <a:spLocks noGrp="1"/>
          </p:cNvSpPr>
          <p:nvPr>
            <p:ph type="ftr" sz="quarter" idx="11"/>
          </p:nvPr>
        </p:nvSpPr>
        <p:spPr>
          <a:xfrm>
            <a:off x="2540000" y="6324600"/>
            <a:ext cx="4691063" cy="457200"/>
          </a:xfrm>
        </p:spPr>
        <p:txBody>
          <a:bodyPr/>
          <a:lstStyle>
            <a:lvl1pPr>
              <a:defRPr/>
            </a:lvl1pPr>
          </a:lstStyle>
          <a:p>
            <a:r>
              <a:rPr lang="en-US" smtClean="0"/>
              <a:t>Assembler / Linker</a:t>
            </a:r>
            <a:endParaRPr lang="en-US"/>
          </a:p>
        </p:txBody>
      </p:sp>
      <p:sp>
        <p:nvSpPr>
          <p:cNvPr id="6" name="Slide Number Placeholder 5"/>
          <p:cNvSpPr>
            <a:spLocks noGrp="1"/>
          </p:cNvSpPr>
          <p:nvPr>
            <p:ph type="sldNum" sz="quarter" idx="12"/>
          </p:nvPr>
        </p:nvSpPr>
        <p:spPr>
          <a:xfrm>
            <a:off x="6915150" y="6324600"/>
            <a:ext cx="1905000" cy="457200"/>
          </a:xfrm>
        </p:spPr>
        <p:txBody>
          <a:bodyPr/>
          <a:lstStyle>
            <a:lvl1pPr>
              <a:defRPr/>
            </a:lvl1pPr>
          </a:lstStyle>
          <a:p>
            <a:fld id="{2CD08102-216B-408A-99D2-420877F0C7E8}" type="slidenum">
              <a:rPr lang="en-US"/>
              <a:pPr/>
              <a:t>‹#›</a:t>
            </a:fld>
            <a:endParaRPr lang="en-US"/>
          </a:p>
        </p:txBody>
      </p:sp>
    </p:spTree>
    <p:extLst>
      <p:ext uri="{BB962C8B-B14F-4D97-AF65-F5344CB8AC3E}">
        <p14:creationId xmlns:p14="http://schemas.microsoft.com/office/powerpoint/2010/main" val="1605582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58082" name="Group 2"/>
          <p:cNvGrpSpPr>
            <a:grpSpLocks/>
          </p:cNvGrpSpPr>
          <p:nvPr/>
        </p:nvGrpSpPr>
        <p:grpSpPr bwMode="auto">
          <a:xfrm>
            <a:off x="0" y="2438400"/>
            <a:ext cx="9009063" cy="1052513"/>
            <a:chOff x="0" y="1536"/>
            <a:chExt cx="5675" cy="663"/>
          </a:xfrm>
        </p:grpSpPr>
        <p:grpSp>
          <p:nvGrpSpPr>
            <p:cNvPr id="558083" name="Group 3"/>
            <p:cNvGrpSpPr>
              <a:grpSpLocks/>
            </p:cNvGrpSpPr>
            <p:nvPr/>
          </p:nvGrpSpPr>
          <p:grpSpPr bwMode="auto">
            <a:xfrm>
              <a:off x="183" y="1604"/>
              <a:ext cx="448" cy="299"/>
              <a:chOff x="720" y="336"/>
              <a:chExt cx="624" cy="432"/>
            </a:xfrm>
          </p:grpSpPr>
          <p:sp>
            <p:nvSpPr>
              <p:cNvPr id="558084"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5808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558086" name="Group 6"/>
            <p:cNvGrpSpPr>
              <a:grpSpLocks/>
            </p:cNvGrpSpPr>
            <p:nvPr/>
          </p:nvGrpSpPr>
          <p:grpSpPr bwMode="auto">
            <a:xfrm>
              <a:off x="261" y="1870"/>
              <a:ext cx="465" cy="299"/>
              <a:chOff x="912" y="2640"/>
              <a:chExt cx="672" cy="432"/>
            </a:xfrm>
          </p:grpSpPr>
          <p:sp>
            <p:nvSpPr>
              <p:cNvPr id="558087"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58088"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55808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58090"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5809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558092" name="Rectangle 12"/>
          <p:cNvSpPr>
            <a:spLocks noGrp="1" noChangeArrowheads="1"/>
          </p:cNvSpPr>
          <p:nvPr>
            <p:ph type="ctrTitle"/>
          </p:nvPr>
        </p:nvSpPr>
        <p:spPr>
          <a:xfrm>
            <a:off x="990600" y="1630363"/>
            <a:ext cx="7947025" cy="1563687"/>
          </a:xfrm>
        </p:spPr>
        <p:txBody>
          <a:bodyPr/>
          <a:lstStyle>
            <a:lvl1pPr>
              <a:defRPr sz="4000"/>
            </a:lvl1pPr>
          </a:lstStyle>
          <a:p>
            <a:pPr lvl="0"/>
            <a:r>
              <a:rPr lang="en-US" noProof="0" smtClean="0"/>
              <a:t>Click to edit Master title style</a:t>
            </a:r>
          </a:p>
        </p:txBody>
      </p:sp>
      <p:sp>
        <p:nvSpPr>
          <p:cNvPr id="558093" name="Rectangle 13"/>
          <p:cNvSpPr>
            <a:spLocks noGrp="1" noChangeArrowheads="1"/>
          </p:cNvSpPr>
          <p:nvPr>
            <p:ph type="subTitle" idx="1"/>
          </p:nvPr>
        </p:nvSpPr>
        <p:spPr>
          <a:xfrm>
            <a:off x="820738" y="3624263"/>
            <a:ext cx="7620000" cy="2463800"/>
          </a:xfrm>
        </p:spPr>
        <p:txBody>
          <a:bodyPr/>
          <a:lstStyle>
            <a:lvl1pPr marL="0" indent="0" algn="ctr">
              <a:buFont typeface="Wingdings" pitchFamily="2" charset="2"/>
              <a:buNone/>
              <a:defRPr/>
            </a:lvl1pPr>
          </a:lstStyle>
          <a:p>
            <a:pPr lvl="0"/>
            <a:r>
              <a:rPr lang="en-US" noProof="0" smtClean="0"/>
              <a:t>Click to edit Master subtitle style</a:t>
            </a:r>
          </a:p>
        </p:txBody>
      </p:sp>
    </p:spTree>
    <p:extLst>
      <p:ext uri="{BB962C8B-B14F-4D97-AF65-F5344CB8AC3E}">
        <p14:creationId xmlns:p14="http://schemas.microsoft.com/office/powerpoint/2010/main" val="140636431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B1A9C24-062F-4BFF-AB79-A88F6F8ED34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09162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A305536-9045-49AF-8CC7-F57D63F8402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29698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31800" y="1408113"/>
            <a:ext cx="4005263" cy="5292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9463" y="1408113"/>
            <a:ext cx="4006850" cy="5292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50D391F-877B-40E8-B33F-C98397E3227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73134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68D6E35-C824-4DFF-903C-7702041B49F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14258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E7B6ADFF-3B9B-4B9F-8484-FF52D1078DF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51154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3A79496F-DACC-40EC-8024-BFDBCEB022E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2430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BYU CS 224</a:t>
            </a:r>
            <a:endParaRPr lang="en-US"/>
          </a:p>
        </p:txBody>
      </p:sp>
      <p:sp>
        <p:nvSpPr>
          <p:cNvPr id="5" name="Footer Placeholder 4"/>
          <p:cNvSpPr>
            <a:spLocks noGrp="1"/>
          </p:cNvSpPr>
          <p:nvPr>
            <p:ph type="ftr" sz="quarter" idx="11"/>
          </p:nvPr>
        </p:nvSpPr>
        <p:spPr/>
        <p:txBody>
          <a:bodyPr/>
          <a:lstStyle>
            <a:lvl1pPr>
              <a:defRPr/>
            </a:lvl1pPr>
          </a:lstStyle>
          <a:p>
            <a:r>
              <a:rPr lang="en-US" smtClean="0"/>
              <a:t>Assembler / Linker</a:t>
            </a:r>
            <a:endParaRPr lang="en-US"/>
          </a:p>
        </p:txBody>
      </p:sp>
      <p:sp>
        <p:nvSpPr>
          <p:cNvPr id="6" name="Slide Number Placeholder 5"/>
          <p:cNvSpPr>
            <a:spLocks noGrp="1"/>
          </p:cNvSpPr>
          <p:nvPr>
            <p:ph type="sldNum" sz="quarter" idx="12"/>
          </p:nvPr>
        </p:nvSpPr>
        <p:spPr/>
        <p:txBody>
          <a:bodyPr/>
          <a:lstStyle>
            <a:lvl1pPr>
              <a:defRPr/>
            </a:lvl1pPr>
          </a:lstStyle>
          <a:p>
            <a:fld id="{638D69D4-AB86-49CA-BFA4-81DEBDAD233D}" type="slidenum">
              <a:rPr lang="en-US"/>
              <a:pPr/>
              <a:t>‹#›</a:t>
            </a:fld>
            <a:endParaRPr lang="en-US"/>
          </a:p>
        </p:txBody>
      </p:sp>
    </p:spTree>
    <p:extLst>
      <p:ext uri="{BB962C8B-B14F-4D97-AF65-F5344CB8AC3E}">
        <p14:creationId xmlns:p14="http://schemas.microsoft.com/office/powerpoint/2010/main" val="40439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444754F5-F5B7-4D22-9065-F1F94E0484E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60488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E9C10DF4-E277-4D79-B984-BA9B5DBDEF1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12082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77079DA-4D71-4BBB-AF25-FCE2720881C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528166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7363" y="207963"/>
            <a:ext cx="2135187" cy="64928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31800" y="207963"/>
            <a:ext cx="6253163" cy="6492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6CF6E14-9D91-491E-94DC-FE542D7BAB2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465015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31800" y="207963"/>
            <a:ext cx="8540750" cy="6492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28625" y="6324600"/>
            <a:ext cx="1905000" cy="457200"/>
          </a:xfrm>
        </p:spPr>
        <p:txBody>
          <a:bodyPr/>
          <a:lstStyle>
            <a:lvl1pPr>
              <a:defRPr/>
            </a:lvl1pPr>
          </a:lstStyle>
          <a:p>
            <a:r>
              <a:rPr lang="en-US" smtClean="0">
                <a:solidFill>
                  <a:srgbClr val="000000"/>
                </a:solidFill>
              </a:rPr>
              <a:t>BYU CS 224</a:t>
            </a:r>
            <a:endParaRPr lang="en-US">
              <a:solidFill>
                <a:srgbClr val="000000"/>
              </a:solidFill>
            </a:endParaRPr>
          </a:p>
        </p:txBody>
      </p:sp>
      <p:sp>
        <p:nvSpPr>
          <p:cNvPr id="4" name="Footer Placeholder 3"/>
          <p:cNvSpPr>
            <a:spLocks noGrp="1"/>
          </p:cNvSpPr>
          <p:nvPr>
            <p:ph type="ftr" sz="quarter" idx="11"/>
          </p:nvPr>
        </p:nvSpPr>
        <p:spPr>
          <a:xfrm>
            <a:off x="2540000" y="6324600"/>
            <a:ext cx="4691063" cy="457200"/>
          </a:xfrm>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5" name="Slide Number Placeholder 4"/>
          <p:cNvSpPr>
            <a:spLocks noGrp="1"/>
          </p:cNvSpPr>
          <p:nvPr>
            <p:ph type="sldNum" sz="quarter" idx="12"/>
          </p:nvPr>
        </p:nvSpPr>
        <p:spPr>
          <a:xfrm>
            <a:off x="6915150" y="6324600"/>
            <a:ext cx="1905000" cy="457200"/>
          </a:xfrm>
        </p:spPr>
        <p:txBody>
          <a:bodyPr/>
          <a:lstStyle>
            <a:lvl1pPr>
              <a:defRPr/>
            </a:lvl1pPr>
          </a:lstStyle>
          <a:p>
            <a:fld id="{3DAFF8B0-DF30-401B-A0EB-429F520EDB4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35580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9513" y="207963"/>
            <a:ext cx="7793037" cy="8667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31800" y="1408113"/>
            <a:ext cx="4005263" cy="5292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9463" y="1408113"/>
            <a:ext cx="4006850" cy="5292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28625" y="6324600"/>
            <a:ext cx="1905000" cy="457200"/>
          </a:xfrm>
        </p:spPr>
        <p:txBody>
          <a:bodyPr/>
          <a:lstStyle>
            <a:lvl1pPr>
              <a:defRPr/>
            </a:lvl1pPr>
          </a:lstStyle>
          <a:p>
            <a:r>
              <a:rPr lang="en-US" smtClean="0">
                <a:solidFill>
                  <a:srgbClr val="000000"/>
                </a:solidFill>
              </a:rPr>
              <a:t>BYU CS 224</a:t>
            </a:r>
            <a:endParaRPr lang="en-US">
              <a:solidFill>
                <a:srgbClr val="000000"/>
              </a:solidFill>
            </a:endParaRPr>
          </a:p>
        </p:txBody>
      </p:sp>
      <p:sp>
        <p:nvSpPr>
          <p:cNvPr id="6" name="Footer Placeholder 5"/>
          <p:cNvSpPr>
            <a:spLocks noGrp="1"/>
          </p:cNvSpPr>
          <p:nvPr>
            <p:ph type="ftr" sz="quarter" idx="11"/>
          </p:nvPr>
        </p:nvSpPr>
        <p:spPr>
          <a:xfrm>
            <a:off x="2540000" y="6324600"/>
            <a:ext cx="4691063" cy="457200"/>
          </a:xfrm>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7" name="Slide Number Placeholder 6"/>
          <p:cNvSpPr>
            <a:spLocks noGrp="1"/>
          </p:cNvSpPr>
          <p:nvPr>
            <p:ph type="sldNum" sz="quarter" idx="12"/>
          </p:nvPr>
        </p:nvSpPr>
        <p:spPr>
          <a:xfrm>
            <a:off x="6915150" y="6324600"/>
            <a:ext cx="1905000" cy="457200"/>
          </a:xfrm>
        </p:spPr>
        <p:txBody>
          <a:bodyPr/>
          <a:lstStyle>
            <a:lvl1pPr>
              <a:defRPr/>
            </a:lvl1pPr>
          </a:lstStyle>
          <a:p>
            <a:fld id="{20E1DD43-9984-4208-9587-7F9F407C989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82010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79513" y="207963"/>
            <a:ext cx="7793037" cy="866775"/>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31800" y="1408113"/>
            <a:ext cx="4005263" cy="5292725"/>
          </a:xfrm>
        </p:spPr>
        <p:txBody>
          <a:bodyPr/>
          <a:lstStyle/>
          <a:p>
            <a:endParaRPr lang="en-US"/>
          </a:p>
        </p:txBody>
      </p:sp>
      <p:sp>
        <p:nvSpPr>
          <p:cNvPr id="4" name="Text Placeholder 3"/>
          <p:cNvSpPr>
            <a:spLocks noGrp="1"/>
          </p:cNvSpPr>
          <p:nvPr>
            <p:ph type="body" sz="half" idx="2"/>
          </p:nvPr>
        </p:nvSpPr>
        <p:spPr>
          <a:xfrm>
            <a:off x="4589463" y="1408113"/>
            <a:ext cx="4006850" cy="5292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28625" y="6324600"/>
            <a:ext cx="1905000" cy="457200"/>
          </a:xfrm>
        </p:spPr>
        <p:txBody>
          <a:bodyPr/>
          <a:lstStyle>
            <a:lvl1pPr>
              <a:defRPr/>
            </a:lvl1pPr>
          </a:lstStyle>
          <a:p>
            <a:r>
              <a:rPr lang="en-US" smtClean="0">
                <a:solidFill>
                  <a:srgbClr val="000000"/>
                </a:solidFill>
              </a:rPr>
              <a:t>BYU CS 224</a:t>
            </a:r>
            <a:endParaRPr lang="en-US">
              <a:solidFill>
                <a:srgbClr val="000000"/>
              </a:solidFill>
            </a:endParaRPr>
          </a:p>
        </p:txBody>
      </p:sp>
      <p:sp>
        <p:nvSpPr>
          <p:cNvPr id="6" name="Footer Placeholder 5"/>
          <p:cNvSpPr>
            <a:spLocks noGrp="1"/>
          </p:cNvSpPr>
          <p:nvPr>
            <p:ph type="ftr" sz="quarter" idx="11"/>
          </p:nvPr>
        </p:nvSpPr>
        <p:spPr>
          <a:xfrm>
            <a:off x="2540000" y="6324600"/>
            <a:ext cx="4691063" cy="457200"/>
          </a:xfrm>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7" name="Slide Number Placeholder 6"/>
          <p:cNvSpPr>
            <a:spLocks noGrp="1"/>
          </p:cNvSpPr>
          <p:nvPr>
            <p:ph type="sldNum" sz="quarter" idx="12"/>
          </p:nvPr>
        </p:nvSpPr>
        <p:spPr>
          <a:xfrm>
            <a:off x="6915150" y="6324600"/>
            <a:ext cx="1905000" cy="457200"/>
          </a:xfrm>
        </p:spPr>
        <p:txBody>
          <a:bodyPr/>
          <a:lstStyle>
            <a:lvl1pPr>
              <a:defRPr/>
            </a:lvl1pPr>
          </a:lstStyle>
          <a:p>
            <a:fld id="{948C0A0B-951B-4035-9712-33492FA0910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778983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rgbClr val="3333CC"/>
                  </a:buClr>
                  <a:buSzPct val="60000"/>
                  <a:buFont typeface="Wingdings" pitchFamily="2" charset="2"/>
                  <a:buChar char="n"/>
                </a:pPr>
                <a:endParaRPr lang="en-US" sz="3200">
                  <a:solidFill>
                    <a:srgbClr val="000000"/>
                  </a:solidFill>
                  <a:latin typeface="Arial"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rgbClr val="3333CC"/>
                  </a:buClr>
                  <a:buSzPct val="60000"/>
                  <a:buFont typeface="Wingdings" pitchFamily="2" charset="2"/>
                  <a:buChar char="n"/>
                </a:pPr>
                <a:endParaRPr lang="en-US" sz="3200">
                  <a:solidFill>
                    <a:srgbClr val="000000"/>
                  </a:solidFill>
                  <a:latin typeface="Arial" charset="0"/>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rgbClr val="3333CC"/>
                  </a:buClr>
                  <a:buSzPct val="60000"/>
                  <a:buFont typeface="Wingdings" pitchFamily="2" charset="2"/>
                  <a:buChar char="n"/>
                </a:pPr>
                <a:endParaRPr lang="en-US" sz="3200">
                  <a:solidFill>
                    <a:srgbClr val="000000"/>
                  </a:solidFill>
                  <a:latin typeface="Arial"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rgbClr val="3333CC"/>
                  </a:buClr>
                  <a:buSzPct val="60000"/>
                  <a:buFont typeface="Wingdings" pitchFamily="2" charset="2"/>
                  <a:buChar char="n"/>
                </a:pPr>
                <a:endParaRPr lang="en-US" sz="3200">
                  <a:solidFill>
                    <a:srgbClr val="000000"/>
                  </a:solidFill>
                  <a:latin typeface="Arial"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rgbClr val="3333CC"/>
                </a:buClr>
                <a:buSzPct val="60000"/>
                <a:buFont typeface="Wingdings" pitchFamily="2" charset="2"/>
                <a:buChar char="n"/>
              </a:pPr>
              <a:endParaRPr lang="en-US" sz="3200">
                <a:solidFill>
                  <a:srgbClr val="000000"/>
                </a:solidFill>
                <a:latin typeface="Arial"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rgbClr val="3333CC"/>
                </a:buClr>
                <a:buSzPct val="60000"/>
                <a:buFont typeface="Wingdings" pitchFamily="2" charset="2"/>
                <a:buChar char="n"/>
              </a:pPr>
              <a:endParaRPr lang="en-US" sz="3200">
                <a:solidFill>
                  <a:srgbClr val="000000"/>
                </a:solidFill>
                <a:latin typeface="Arial"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rgbClr val="3333CC"/>
                </a:buClr>
                <a:buSzPct val="60000"/>
                <a:buFont typeface="Wingdings" pitchFamily="2" charset="2"/>
                <a:buChar char="n"/>
              </a:pPr>
              <a:endParaRPr lang="en-US" sz="3200">
                <a:solidFill>
                  <a:srgbClr val="000000"/>
                </a:solidFill>
                <a:latin typeface="Arial" charset="0"/>
              </a:endParaRPr>
            </a:p>
          </p:txBody>
        </p:sp>
      </p:grpSp>
      <p:sp>
        <p:nvSpPr>
          <p:cNvPr id="558092" name="Rectangle 12"/>
          <p:cNvSpPr>
            <a:spLocks noGrp="1" noChangeArrowheads="1"/>
          </p:cNvSpPr>
          <p:nvPr>
            <p:ph type="ctrTitle"/>
          </p:nvPr>
        </p:nvSpPr>
        <p:spPr>
          <a:xfrm>
            <a:off x="990600" y="1630363"/>
            <a:ext cx="7947025" cy="1563687"/>
          </a:xfrm>
        </p:spPr>
        <p:txBody>
          <a:bodyPr/>
          <a:lstStyle>
            <a:lvl1pPr>
              <a:defRPr sz="4000"/>
            </a:lvl1pPr>
          </a:lstStyle>
          <a:p>
            <a:pPr lvl="0"/>
            <a:r>
              <a:rPr lang="en-US" noProof="0" smtClean="0"/>
              <a:t>Click to edit Master title style</a:t>
            </a:r>
          </a:p>
        </p:txBody>
      </p:sp>
      <p:sp>
        <p:nvSpPr>
          <p:cNvPr id="558093" name="Rectangle 13"/>
          <p:cNvSpPr>
            <a:spLocks noGrp="1" noChangeArrowheads="1"/>
          </p:cNvSpPr>
          <p:nvPr>
            <p:ph type="subTitle" idx="1"/>
          </p:nvPr>
        </p:nvSpPr>
        <p:spPr>
          <a:xfrm>
            <a:off x="820738" y="3624263"/>
            <a:ext cx="7620000" cy="2463800"/>
          </a:xfrm>
        </p:spPr>
        <p:txBody>
          <a:bodyPr/>
          <a:lstStyle>
            <a:lvl1pPr marL="0" indent="0" algn="ctr">
              <a:buFont typeface="Wingdings" pitchFamily="2" charset="2"/>
              <a:buNone/>
              <a:defRPr/>
            </a:lvl1pPr>
          </a:lstStyle>
          <a:p>
            <a:pPr lvl="0"/>
            <a:r>
              <a:rPr lang="en-US" noProof="0" smtClean="0"/>
              <a:t>Click to edit Master subtitle style</a:t>
            </a:r>
          </a:p>
        </p:txBody>
      </p:sp>
    </p:spTree>
    <p:extLst>
      <p:ext uri="{BB962C8B-B14F-4D97-AF65-F5344CB8AC3E}">
        <p14:creationId xmlns:p14="http://schemas.microsoft.com/office/powerpoint/2010/main" val="2271169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5"/>
          <p:cNvSpPr>
            <a:spLocks noGrp="1" noChangeArrowheads="1"/>
          </p:cNvSpPr>
          <p:nvPr>
            <p:ph type="dt" sz="half" idx="10"/>
          </p:nvPr>
        </p:nvSpPr>
        <p:spPr>
          <a:ln/>
        </p:spPr>
        <p:txBody>
          <a:bodyPr/>
          <a:lstStyle>
            <a:lvl1pPr>
              <a:defRPr/>
            </a:lvl1pPr>
          </a:lstStyle>
          <a:p>
            <a:pPr>
              <a:defRPr/>
            </a:pPr>
            <a:r>
              <a:rPr lang="en-US" smtClean="0">
                <a:solidFill>
                  <a:srgbClr val="000000"/>
                </a:solidFill>
              </a:rPr>
              <a:t>BYU CS 224</a:t>
            </a:r>
            <a:endParaRPr lang="en-US">
              <a:solidFill>
                <a:srgbClr val="000000"/>
              </a:solidFill>
            </a:endParaRPr>
          </a:p>
        </p:txBody>
      </p:sp>
      <p:sp>
        <p:nvSpPr>
          <p:cNvPr id="5" name="Rectangle 16"/>
          <p:cNvSpPr>
            <a:spLocks noGrp="1" noChangeArrowheads="1"/>
          </p:cNvSpPr>
          <p:nvPr>
            <p:ph type="ftr" sz="quarter" idx="11"/>
          </p:nvPr>
        </p:nvSpPr>
        <p:spPr>
          <a:ln/>
        </p:spPr>
        <p:txBody>
          <a:bodyPr/>
          <a:lstStyle>
            <a:lvl1pPr>
              <a:defRPr/>
            </a:lvl1pPr>
          </a:lstStyle>
          <a:p>
            <a:pPr>
              <a:defRPr/>
            </a:pPr>
            <a:r>
              <a:rPr lang="en-US" smtClean="0">
                <a:solidFill>
                  <a:srgbClr val="000000"/>
                </a:solidFill>
              </a:rPr>
              <a:t>Assembler / Linker</a:t>
            </a:r>
            <a:endParaRPr lang="en-US">
              <a:solidFill>
                <a:srgbClr val="000000"/>
              </a:solidFill>
            </a:endParaRPr>
          </a:p>
        </p:txBody>
      </p:sp>
      <p:sp>
        <p:nvSpPr>
          <p:cNvPr id="6" name="Rectangle 17"/>
          <p:cNvSpPr>
            <a:spLocks noGrp="1" noChangeArrowheads="1"/>
          </p:cNvSpPr>
          <p:nvPr>
            <p:ph type="sldNum" sz="quarter" idx="12"/>
          </p:nvPr>
        </p:nvSpPr>
        <p:spPr>
          <a:ln/>
        </p:spPr>
        <p:txBody>
          <a:bodyPr/>
          <a:lstStyle>
            <a:lvl1pPr>
              <a:defRPr/>
            </a:lvl1pPr>
          </a:lstStyle>
          <a:p>
            <a:pPr>
              <a:defRPr/>
            </a:pPr>
            <a:fld id="{BDB8B007-A104-4474-843C-5536D26F5F3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469886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5"/>
          <p:cNvSpPr>
            <a:spLocks noGrp="1" noChangeArrowheads="1"/>
          </p:cNvSpPr>
          <p:nvPr>
            <p:ph type="dt" sz="half" idx="10"/>
          </p:nvPr>
        </p:nvSpPr>
        <p:spPr>
          <a:ln/>
        </p:spPr>
        <p:txBody>
          <a:bodyPr/>
          <a:lstStyle>
            <a:lvl1pPr>
              <a:defRPr/>
            </a:lvl1pPr>
          </a:lstStyle>
          <a:p>
            <a:pPr>
              <a:defRPr/>
            </a:pPr>
            <a:r>
              <a:rPr lang="en-US" smtClean="0">
                <a:solidFill>
                  <a:srgbClr val="000000"/>
                </a:solidFill>
              </a:rPr>
              <a:t>BYU CS 224</a:t>
            </a:r>
            <a:endParaRPr lang="en-US">
              <a:solidFill>
                <a:srgbClr val="000000"/>
              </a:solidFill>
            </a:endParaRPr>
          </a:p>
        </p:txBody>
      </p:sp>
      <p:sp>
        <p:nvSpPr>
          <p:cNvPr id="5" name="Rectangle 16"/>
          <p:cNvSpPr>
            <a:spLocks noGrp="1" noChangeArrowheads="1"/>
          </p:cNvSpPr>
          <p:nvPr>
            <p:ph type="ftr" sz="quarter" idx="11"/>
          </p:nvPr>
        </p:nvSpPr>
        <p:spPr>
          <a:ln/>
        </p:spPr>
        <p:txBody>
          <a:bodyPr/>
          <a:lstStyle>
            <a:lvl1pPr>
              <a:defRPr/>
            </a:lvl1pPr>
          </a:lstStyle>
          <a:p>
            <a:pPr>
              <a:defRPr/>
            </a:pPr>
            <a:r>
              <a:rPr lang="en-US" smtClean="0">
                <a:solidFill>
                  <a:srgbClr val="000000"/>
                </a:solidFill>
              </a:rPr>
              <a:t>Assembler / Linker</a:t>
            </a:r>
            <a:endParaRPr lang="en-US">
              <a:solidFill>
                <a:srgbClr val="000000"/>
              </a:solidFill>
            </a:endParaRPr>
          </a:p>
        </p:txBody>
      </p:sp>
      <p:sp>
        <p:nvSpPr>
          <p:cNvPr id="6" name="Rectangle 17"/>
          <p:cNvSpPr>
            <a:spLocks noGrp="1" noChangeArrowheads="1"/>
          </p:cNvSpPr>
          <p:nvPr>
            <p:ph type="sldNum" sz="quarter" idx="12"/>
          </p:nvPr>
        </p:nvSpPr>
        <p:spPr>
          <a:ln/>
        </p:spPr>
        <p:txBody>
          <a:bodyPr/>
          <a:lstStyle>
            <a:lvl1pPr>
              <a:defRPr/>
            </a:lvl1pPr>
          </a:lstStyle>
          <a:p>
            <a:pPr>
              <a:defRPr/>
            </a:pPr>
            <a:fld id="{DC0974A4-564A-4493-9F06-C09D6FF9C5B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52618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smtClean="0"/>
              <a:t>BYU CS 224</a:t>
            </a:r>
            <a:endParaRPr lang="en-US"/>
          </a:p>
        </p:txBody>
      </p:sp>
      <p:sp>
        <p:nvSpPr>
          <p:cNvPr id="5" name="Footer Placeholder 4"/>
          <p:cNvSpPr>
            <a:spLocks noGrp="1"/>
          </p:cNvSpPr>
          <p:nvPr>
            <p:ph type="ftr" sz="quarter" idx="11"/>
          </p:nvPr>
        </p:nvSpPr>
        <p:spPr/>
        <p:txBody>
          <a:bodyPr/>
          <a:lstStyle>
            <a:lvl1pPr>
              <a:defRPr/>
            </a:lvl1pPr>
          </a:lstStyle>
          <a:p>
            <a:r>
              <a:rPr lang="en-US" smtClean="0"/>
              <a:t>Assembler / Linker</a:t>
            </a:r>
            <a:endParaRPr lang="en-US"/>
          </a:p>
        </p:txBody>
      </p:sp>
      <p:sp>
        <p:nvSpPr>
          <p:cNvPr id="6" name="Slide Number Placeholder 5"/>
          <p:cNvSpPr>
            <a:spLocks noGrp="1"/>
          </p:cNvSpPr>
          <p:nvPr>
            <p:ph type="sldNum" sz="quarter" idx="12"/>
          </p:nvPr>
        </p:nvSpPr>
        <p:spPr/>
        <p:txBody>
          <a:bodyPr/>
          <a:lstStyle>
            <a:lvl1pPr>
              <a:defRPr/>
            </a:lvl1pPr>
          </a:lstStyle>
          <a:p>
            <a:fld id="{C7A002CB-0EEA-4B00-9AA0-07433A8B66CC}" type="slidenum">
              <a:rPr lang="en-US"/>
              <a:pPr/>
              <a:t>‹#›</a:t>
            </a:fld>
            <a:endParaRPr lang="en-US"/>
          </a:p>
        </p:txBody>
      </p:sp>
    </p:spTree>
    <p:extLst>
      <p:ext uri="{BB962C8B-B14F-4D97-AF65-F5344CB8AC3E}">
        <p14:creationId xmlns:p14="http://schemas.microsoft.com/office/powerpoint/2010/main" val="22493375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31800" y="1408113"/>
            <a:ext cx="4005263" cy="5292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9463" y="1408113"/>
            <a:ext cx="4006850" cy="5292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5"/>
          <p:cNvSpPr>
            <a:spLocks noGrp="1" noChangeArrowheads="1"/>
          </p:cNvSpPr>
          <p:nvPr>
            <p:ph type="dt" sz="half" idx="10"/>
          </p:nvPr>
        </p:nvSpPr>
        <p:spPr>
          <a:ln/>
        </p:spPr>
        <p:txBody>
          <a:bodyPr/>
          <a:lstStyle>
            <a:lvl1pPr>
              <a:defRPr/>
            </a:lvl1pPr>
          </a:lstStyle>
          <a:p>
            <a:pPr>
              <a:defRPr/>
            </a:pPr>
            <a:r>
              <a:rPr lang="en-US" smtClean="0">
                <a:solidFill>
                  <a:srgbClr val="000000"/>
                </a:solidFill>
              </a:rPr>
              <a:t>BYU CS 224</a:t>
            </a:r>
            <a:endParaRPr lang="en-US">
              <a:solidFill>
                <a:srgbClr val="000000"/>
              </a:solidFill>
            </a:endParaRPr>
          </a:p>
        </p:txBody>
      </p:sp>
      <p:sp>
        <p:nvSpPr>
          <p:cNvPr id="6" name="Rectangle 16"/>
          <p:cNvSpPr>
            <a:spLocks noGrp="1" noChangeArrowheads="1"/>
          </p:cNvSpPr>
          <p:nvPr>
            <p:ph type="ftr" sz="quarter" idx="11"/>
          </p:nvPr>
        </p:nvSpPr>
        <p:spPr>
          <a:ln/>
        </p:spPr>
        <p:txBody>
          <a:bodyPr/>
          <a:lstStyle>
            <a:lvl1pPr>
              <a:defRPr/>
            </a:lvl1pPr>
          </a:lstStyle>
          <a:p>
            <a:pPr>
              <a:defRPr/>
            </a:pPr>
            <a:r>
              <a:rPr lang="en-US" smtClean="0">
                <a:solidFill>
                  <a:srgbClr val="000000"/>
                </a:solidFill>
              </a:rPr>
              <a:t>Assembler / Linker</a:t>
            </a:r>
            <a:endParaRPr lang="en-US">
              <a:solidFill>
                <a:srgbClr val="000000"/>
              </a:solidFill>
            </a:endParaRPr>
          </a:p>
        </p:txBody>
      </p:sp>
      <p:sp>
        <p:nvSpPr>
          <p:cNvPr id="7" name="Rectangle 17"/>
          <p:cNvSpPr>
            <a:spLocks noGrp="1" noChangeArrowheads="1"/>
          </p:cNvSpPr>
          <p:nvPr>
            <p:ph type="sldNum" sz="quarter" idx="12"/>
          </p:nvPr>
        </p:nvSpPr>
        <p:spPr>
          <a:ln/>
        </p:spPr>
        <p:txBody>
          <a:bodyPr/>
          <a:lstStyle>
            <a:lvl1pPr>
              <a:defRPr/>
            </a:lvl1pPr>
          </a:lstStyle>
          <a:p>
            <a:pPr>
              <a:defRPr/>
            </a:pPr>
            <a:fld id="{706016B0-FF42-4AC1-811F-039D4E8C1A5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20057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5"/>
          <p:cNvSpPr>
            <a:spLocks noGrp="1" noChangeArrowheads="1"/>
          </p:cNvSpPr>
          <p:nvPr>
            <p:ph type="dt" sz="half" idx="10"/>
          </p:nvPr>
        </p:nvSpPr>
        <p:spPr>
          <a:ln/>
        </p:spPr>
        <p:txBody>
          <a:bodyPr/>
          <a:lstStyle>
            <a:lvl1pPr>
              <a:defRPr/>
            </a:lvl1pPr>
          </a:lstStyle>
          <a:p>
            <a:pPr>
              <a:defRPr/>
            </a:pPr>
            <a:r>
              <a:rPr lang="en-US" smtClean="0">
                <a:solidFill>
                  <a:srgbClr val="000000"/>
                </a:solidFill>
              </a:rPr>
              <a:t>BYU CS 224</a:t>
            </a:r>
            <a:endParaRPr lang="en-US">
              <a:solidFill>
                <a:srgbClr val="000000"/>
              </a:solidFill>
            </a:endParaRPr>
          </a:p>
        </p:txBody>
      </p:sp>
      <p:sp>
        <p:nvSpPr>
          <p:cNvPr id="8" name="Rectangle 16"/>
          <p:cNvSpPr>
            <a:spLocks noGrp="1" noChangeArrowheads="1"/>
          </p:cNvSpPr>
          <p:nvPr>
            <p:ph type="ftr" sz="quarter" idx="11"/>
          </p:nvPr>
        </p:nvSpPr>
        <p:spPr>
          <a:ln/>
        </p:spPr>
        <p:txBody>
          <a:bodyPr/>
          <a:lstStyle>
            <a:lvl1pPr>
              <a:defRPr/>
            </a:lvl1pPr>
          </a:lstStyle>
          <a:p>
            <a:pPr>
              <a:defRPr/>
            </a:pPr>
            <a:r>
              <a:rPr lang="en-US" smtClean="0">
                <a:solidFill>
                  <a:srgbClr val="000000"/>
                </a:solidFill>
              </a:rPr>
              <a:t>Assembler / Linker</a:t>
            </a:r>
            <a:endParaRPr lang="en-US">
              <a:solidFill>
                <a:srgbClr val="000000"/>
              </a:solidFill>
            </a:endParaRPr>
          </a:p>
        </p:txBody>
      </p:sp>
      <p:sp>
        <p:nvSpPr>
          <p:cNvPr id="9" name="Rectangle 17"/>
          <p:cNvSpPr>
            <a:spLocks noGrp="1" noChangeArrowheads="1"/>
          </p:cNvSpPr>
          <p:nvPr>
            <p:ph type="sldNum" sz="quarter" idx="12"/>
          </p:nvPr>
        </p:nvSpPr>
        <p:spPr>
          <a:ln/>
        </p:spPr>
        <p:txBody>
          <a:bodyPr/>
          <a:lstStyle>
            <a:lvl1pPr>
              <a:defRPr/>
            </a:lvl1pPr>
          </a:lstStyle>
          <a:p>
            <a:pPr>
              <a:defRPr/>
            </a:pPr>
            <a:fld id="{905C8C4B-20FD-4252-97D6-5AFAD2A36B2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435912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5"/>
          <p:cNvSpPr>
            <a:spLocks noGrp="1" noChangeArrowheads="1"/>
          </p:cNvSpPr>
          <p:nvPr>
            <p:ph type="dt" sz="half" idx="10"/>
          </p:nvPr>
        </p:nvSpPr>
        <p:spPr>
          <a:ln/>
        </p:spPr>
        <p:txBody>
          <a:bodyPr/>
          <a:lstStyle>
            <a:lvl1pPr>
              <a:defRPr/>
            </a:lvl1pPr>
          </a:lstStyle>
          <a:p>
            <a:pPr>
              <a:defRPr/>
            </a:pPr>
            <a:r>
              <a:rPr lang="en-US" smtClean="0">
                <a:solidFill>
                  <a:srgbClr val="000000"/>
                </a:solidFill>
              </a:rPr>
              <a:t>BYU CS 224</a:t>
            </a:r>
            <a:endParaRPr lang="en-US">
              <a:solidFill>
                <a:srgbClr val="000000"/>
              </a:solidFill>
            </a:endParaRPr>
          </a:p>
        </p:txBody>
      </p:sp>
      <p:sp>
        <p:nvSpPr>
          <p:cNvPr id="4" name="Rectangle 16"/>
          <p:cNvSpPr>
            <a:spLocks noGrp="1" noChangeArrowheads="1"/>
          </p:cNvSpPr>
          <p:nvPr>
            <p:ph type="ftr" sz="quarter" idx="11"/>
          </p:nvPr>
        </p:nvSpPr>
        <p:spPr>
          <a:ln/>
        </p:spPr>
        <p:txBody>
          <a:bodyPr/>
          <a:lstStyle>
            <a:lvl1pPr>
              <a:defRPr/>
            </a:lvl1pPr>
          </a:lstStyle>
          <a:p>
            <a:pPr>
              <a:defRPr/>
            </a:pPr>
            <a:r>
              <a:rPr lang="en-US" smtClean="0">
                <a:solidFill>
                  <a:srgbClr val="000000"/>
                </a:solidFill>
              </a:rPr>
              <a:t>Assembler / Linker</a:t>
            </a:r>
            <a:endParaRPr lang="en-US">
              <a:solidFill>
                <a:srgbClr val="000000"/>
              </a:solidFill>
            </a:endParaRPr>
          </a:p>
        </p:txBody>
      </p:sp>
      <p:sp>
        <p:nvSpPr>
          <p:cNvPr id="5" name="Rectangle 17"/>
          <p:cNvSpPr>
            <a:spLocks noGrp="1" noChangeArrowheads="1"/>
          </p:cNvSpPr>
          <p:nvPr>
            <p:ph type="sldNum" sz="quarter" idx="12"/>
          </p:nvPr>
        </p:nvSpPr>
        <p:spPr>
          <a:ln/>
        </p:spPr>
        <p:txBody>
          <a:bodyPr/>
          <a:lstStyle>
            <a:lvl1pPr>
              <a:defRPr/>
            </a:lvl1pPr>
          </a:lstStyle>
          <a:p>
            <a:pPr>
              <a:defRPr/>
            </a:pPr>
            <a:fld id="{7C5586EA-2865-4D28-8A8F-3F0CB536F8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11419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dt" sz="half" idx="10"/>
          </p:nvPr>
        </p:nvSpPr>
        <p:spPr>
          <a:ln/>
        </p:spPr>
        <p:txBody>
          <a:bodyPr/>
          <a:lstStyle>
            <a:lvl1pPr>
              <a:defRPr/>
            </a:lvl1pPr>
          </a:lstStyle>
          <a:p>
            <a:pPr>
              <a:defRPr/>
            </a:pPr>
            <a:r>
              <a:rPr lang="en-US" smtClean="0">
                <a:solidFill>
                  <a:srgbClr val="000000"/>
                </a:solidFill>
              </a:rPr>
              <a:t>BYU CS 224</a:t>
            </a:r>
            <a:endParaRPr lang="en-US">
              <a:solidFill>
                <a:srgbClr val="000000"/>
              </a:solidFill>
            </a:endParaRPr>
          </a:p>
        </p:txBody>
      </p:sp>
      <p:sp>
        <p:nvSpPr>
          <p:cNvPr id="3" name="Rectangle 16"/>
          <p:cNvSpPr>
            <a:spLocks noGrp="1" noChangeArrowheads="1"/>
          </p:cNvSpPr>
          <p:nvPr>
            <p:ph type="ftr" sz="quarter" idx="11"/>
          </p:nvPr>
        </p:nvSpPr>
        <p:spPr>
          <a:ln/>
        </p:spPr>
        <p:txBody>
          <a:bodyPr/>
          <a:lstStyle>
            <a:lvl1pPr>
              <a:defRPr/>
            </a:lvl1pPr>
          </a:lstStyle>
          <a:p>
            <a:pPr>
              <a:defRPr/>
            </a:pPr>
            <a:r>
              <a:rPr lang="en-US" smtClean="0">
                <a:solidFill>
                  <a:srgbClr val="000000"/>
                </a:solidFill>
              </a:rPr>
              <a:t>Assembler / Linker</a:t>
            </a:r>
            <a:endParaRPr lang="en-US">
              <a:solidFill>
                <a:srgbClr val="000000"/>
              </a:solidFill>
            </a:endParaRPr>
          </a:p>
        </p:txBody>
      </p:sp>
      <p:sp>
        <p:nvSpPr>
          <p:cNvPr id="4" name="Rectangle 17"/>
          <p:cNvSpPr>
            <a:spLocks noGrp="1" noChangeArrowheads="1"/>
          </p:cNvSpPr>
          <p:nvPr>
            <p:ph type="sldNum" sz="quarter" idx="12"/>
          </p:nvPr>
        </p:nvSpPr>
        <p:spPr>
          <a:ln/>
        </p:spPr>
        <p:txBody>
          <a:bodyPr/>
          <a:lstStyle>
            <a:lvl1pPr>
              <a:defRPr/>
            </a:lvl1pPr>
          </a:lstStyle>
          <a:p>
            <a:pPr>
              <a:defRPr/>
            </a:pPr>
            <a:fld id="{8C7C77A4-897C-4FB7-93D7-334985E3D95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04660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5"/>
          <p:cNvSpPr>
            <a:spLocks noGrp="1" noChangeArrowheads="1"/>
          </p:cNvSpPr>
          <p:nvPr>
            <p:ph type="dt" sz="half" idx="10"/>
          </p:nvPr>
        </p:nvSpPr>
        <p:spPr>
          <a:ln/>
        </p:spPr>
        <p:txBody>
          <a:bodyPr/>
          <a:lstStyle>
            <a:lvl1pPr>
              <a:defRPr/>
            </a:lvl1pPr>
          </a:lstStyle>
          <a:p>
            <a:pPr>
              <a:defRPr/>
            </a:pPr>
            <a:r>
              <a:rPr lang="en-US" smtClean="0">
                <a:solidFill>
                  <a:srgbClr val="000000"/>
                </a:solidFill>
              </a:rPr>
              <a:t>BYU CS 224</a:t>
            </a:r>
            <a:endParaRPr lang="en-US">
              <a:solidFill>
                <a:srgbClr val="000000"/>
              </a:solidFill>
            </a:endParaRPr>
          </a:p>
        </p:txBody>
      </p:sp>
      <p:sp>
        <p:nvSpPr>
          <p:cNvPr id="6" name="Rectangle 16"/>
          <p:cNvSpPr>
            <a:spLocks noGrp="1" noChangeArrowheads="1"/>
          </p:cNvSpPr>
          <p:nvPr>
            <p:ph type="ftr" sz="quarter" idx="11"/>
          </p:nvPr>
        </p:nvSpPr>
        <p:spPr>
          <a:ln/>
        </p:spPr>
        <p:txBody>
          <a:bodyPr/>
          <a:lstStyle>
            <a:lvl1pPr>
              <a:defRPr/>
            </a:lvl1pPr>
          </a:lstStyle>
          <a:p>
            <a:pPr>
              <a:defRPr/>
            </a:pPr>
            <a:r>
              <a:rPr lang="en-US" smtClean="0">
                <a:solidFill>
                  <a:srgbClr val="000000"/>
                </a:solidFill>
              </a:rPr>
              <a:t>Assembler / Linker</a:t>
            </a:r>
            <a:endParaRPr lang="en-US">
              <a:solidFill>
                <a:srgbClr val="000000"/>
              </a:solidFill>
            </a:endParaRPr>
          </a:p>
        </p:txBody>
      </p:sp>
      <p:sp>
        <p:nvSpPr>
          <p:cNvPr id="7" name="Rectangle 17"/>
          <p:cNvSpPr>
            <a:spLocks noGrp="1" noChangeArrowheads="1"/>
          </p:cNvSpPr>
          <p:nvPr>
            <p:ph type="sldNum" sz="quarter" idx="12"/>
          </p:nvPr>
        </p:nvSpPr>
        <p:spPr>
          <a:ln/>
        </p:spPr>
        <p:txBody>
          <a:bodyPr/>
          <a:lstStyle>
            <a:lvl1pPr>
              <a:defRPr/>
            </a:lvl1pPr>
          </a:lstStyle>
          <a:p>
            <a:pPr>
              <a:defRPr/>
            </a:pPr>
            <a:fld id="{5044F41A-FF11-4F4D-9818-78EDCA322AC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780140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5"/>
          <p:cNvSpPr>
            <a:spLocks noGrp="1" noChangeArrowheads="1"/>
          </p:cNvSpPr>
          <p:nvPr>
            <p:ph type="dt" sz="half" idx="10"/>
          </p:nvPr>
        </p:nvSpPr>
        <p:spPr>
          <a:ln/>
        </p:spPr>
        <p:txBody>
          <a:bodyPr/>
          <a:lstStyle>
            <a:lvl1pPr>
              <a:defRPr/>
            </a:lvl1pPr>
          </a:lstStyle>
          <a:p>
            <a:pPr>
              <a:defRPr/>
            </a:pPr>
            <a:r>
              <a:rPr lang="en-US" smtClean="0">
                <a:solidFill>
                  <a:srgbClr val="000000"/>
                </a:solidFill>
              </a:rPr>
              <a:t>BYU CS 224</a:t>
            </a:r>
            <a:endParaRPr lang="en-US">
              <a:solidFill>
                <a:srgbClr val="000000"/>
              </a:solidFill>
            </a:endParaRPr>
          </a:p>
        </p:txBody>
      </p:sp>
      <p:sp>
        <p:nvSpPr>
          <p:cNvPr id="6" name="Rectangle 16"/>
          <p:cNvSpPr>
            <a:spLocks noGrp="1" noChangeArrowheads="1"/>
          </p:cNvSpPr>
          <p:nvPr>
            <p:ph type="ftr" sz="quarter" idx="11"/>
          </p:nvPr>
        </p:nvSpPr>
        <p:spPr>
          <a:ln/>
        </p:spPr>
        <p:txBody>
          <a:bodyPr/>
          <a:lstStyle>
            <a:lvl1pPr>
              <a:defRPr/>
            </a:lvl1pPr>
          </a:lstStyle>
          <a:p>
            <a:pPr>
              <a:defRPr/>
            </a:pPr>
            <a:r>
              <a:rPr lang="en-US" smtClean="0">
                <a:solidFill>
                  <a:srgbClr val="000000"/>
                </a:solidFill>
              </a:rPr>
              <a:t>Assembler / Linker</a:t>
            </a:r>
            <a:endParaRPr lang="en-US">
              <a:solidFill>
                <a:srgbClr val="000000"/>
              </a:solidFill>
            </a:endParaRPr>
          </a:p>
        </p:txBody>
      </p:sp>
      <p:sp>
        <p:nvSpPr>
          <p:cNvPr id="7" name="Rectangle 17"/>
          <p:cNvSpPr>
            <a:spLocks noGrp="1" noChangeArrowheads="1"/>
          </p:cNvSpPr>
          <p:nvPr>
            <p:ph type="sldNum" sz="quarter" idx="12"/>
          </p:nvPr>
        </p:nvSpPr>
        <p:spPr>
          <a:ln/>
        </p:spPr>
        <p:txBody>
          <a:bodyPr/>
          <a:lstStyle>
            <a:lvl1pPr>
              <a:defRPr/>
            </a:lvl1pPr>
          </a:lstStyle>
          <a:p>
            <a:pPr>
              <a:defRPr/>
            </a:pPr>
            <a:fld id="{CB50926D-FA69-4CCC-90ED-6CA7B3907AA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051692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5"/>
          <p:cNvSpPr>
            <a:spLocks noGrp="1" noChangeArrowheads="1"/>
          </p:cNvSpPr>
          <p:nvPr>
            <p:ph type="dt" sz="half" idx="10"/>
          </p:nvPr>
        </p:nvSpPr>
        <p:spPr>
          <a:ln/>
        </p:spPr>
        <p:txBody>
          <a:bodyPr/>
          <a:lstStyle>
            <a:lvl1pPr>
              <a:defRPr/>
            </a:lvl1pPr>
          </a:lstStyle>
          <a:p>
            <a:pPr>
              <a:defRPr/>
            </a:pPr>
            <a:r>
              <a:rPr lang="en-US" smtClean="0">
                <a:solidFill>
                  <a:srgbClr val="000000"/>
                </a:solidFill>
              </a:rPr>
              <a:t>BYU CS 224</a:t>
            </a:r>
            <a:endParaRPr lang="en-US">
              <a:solidFill>
                <a:srgbClr val="000000"/>
              </a:solidFill>
            </a:endParaRPr>
          </a:p>
        </p:txBody>
      </p:sp>
      <p:sp>
        <p:nvSpPr>
          <p:cNvPr id="5" name="Rectangle 16"/>
          <p:cNvSpPr>
            <a:spLocks noGrp="1" noChangeArrowheads="1"/>
          </p:cNvSpPr>
          <p:nvPr>
            <p:ph type="ftr" sz="quarter" idx="11"/>
          </p:nvPr>
        </p:nvSpPr>
        <p:spPr>
          <a:ln/>
        </p:spPr>
        <p:txBody>
          <a:bodyPr/>
          <a:lstStyle>
            <a:lvl1pPr>
              <a:defRPr/>
            </a:lvl1pPr>
          </a:lstStyle>
          <a:p>
            <a:pPr>
              <a:defRPr/>
            </a:pPr>
            <a:r>
              <a:rPr lang="en-US" smtClean="0">
                <a:solidFill>
                  <a:srgbClr val="000000"/>
                </a:solidFill>
              </a:rPr>
              <a:t>Assembler / Linker</a:t>
            </a:r>
            <a:endParaRPr lang="en-US">
              <a:solidFill>
                <a:srgbClr val="000000"/>
              </a:solidFill>
            </a:endParaRPr>
          </a:p>
        </p:txBody>
      </p:sp>
      <p:sp>
        <p:nvSpPr>
          <p:cNvPr id="6" name="Rectangle 17"/>
          <p:cNvSpPr>
            <a:spLocks noGrp="1" noChangeArrowheads="1"/>
          </p:cNvSpPr>
          <p:nvPr>
            <p:ph type="sldNum" sz="quarter" idx="12"/>
          </p:nvPr>
        </p:nvSpPr>
        <p:spPr>
          <a:ln/>
        </p:spPr>
        <p:txBody>
          <a:bodyPr/>
          <a:lstStyle>
            <a:lvl1pPr>
              <a:defRPr/>
            </a:lvl1pPr>
          </a:lstStyle>
          <a:p>
            <a:pPr>
              <a:defRPr/>
            </a:pPr>
            <a:fld id="{DE1A6175-D9EE-4B3A-92F4-B29B1CB905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90931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7363" y="207963"/>
            <a:ext cx="2135187" cy="64928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31800" y="207963"/>
            <a:ext cx="6253163" cy="6492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5"/>
          <p:cNvSpPr>
            <a:spLocks noGrp="1" noChangeArrowheads="1"/>
          </p:cNvSpPr>
          <p:nvPr>
            <p:ph type="dt" sz="half" idx="10"/>
          </p:nvPr>
        </p:nvSpPr>
        <p:spPr>
          <a:ln/>
        </p:spPr>
        <p:txBody>
          <a:bodyPr/>
          <a:lstStyle>
            <a:lvl1pPr>
              <a:defRPr/>
            </a:lvl1pPr>
          </a:lstStyle>
          <a:p>
            <a:pPr>
              <a:defRPr/>
            </a:pPr>
            <a:r>
              <a:rPr lang="en-US" smtClean="0">
                <a:solidFill>
                  <a:srgbClr val="000000"/>
                </a:solidFill>
              </a:rPr>
              <a:t>BYU CS 224</a:t>
            </a:r>
            <a:endParaRPr lang="en-US">
              <a:solidFill>
                <a:srgbClr val="000000"/>
              </a:solidFill>
            </a:endParaRPr>
          </a:p>
        </p:txBody>
      </p:sp>
      <p:sp>
        <p:nvSpPr>
          <p:cNvPr id="5" name="Rectangle 16"/>
          <p:cNvSpPr>
            <a:spLocks noGrp="1" noChangeArrowheads="1"/>
          </p:cNvSpPr>
          <p:nvPr>
            <p:ph type="ftr" sz="quarter" idx="11"/>
          </p:nvPr>
        </p:nvSpPr>
        <p:spPr>
          <a:ln/>
        </p:spPr>
        <p:txBody>
          <a:bodyPr/>
          <a:lstStyle>
            <a:lvl1pPr>
              <a:defRPr/>
            </a:lvl1pPr>
          </a:lstStyle>
          <a:p>
            <a:pPr>
              <a:defRPr/>
            </a:pPr>
            <a:r>
              <a:rPr lang="en-US" smtClean="0">
                <a:solidFill>
                  <a:srgbClr val="000000"/>
                </a:solidFill>
              </a:rPr>
              <a:t>Assembler / Linker</a:t>
            </a:r>
            <a:endParaRPr lang="en-US">
              <a:solidFill>
                <a:srgbClr val="000000"/>
              </a:solidFill>
            </a:endParaRPr>
          </a:p>
        </p:txBody>
      </p:sp>
      <p:sp>
        <p:nvSpPr>
          <p:cNvPr id="6" name="Rectangle 17"/>
          <p:cNvSpPr>
            <a:spLocks noGrp="1" noChangeArrowheads="1"/>
          </p:cNvSpPr>
          <p:nvPr>
            <p:ph type="sldNum" sz="quarter" idx="12"/>
          </p:nvPr>
        </p:nvSpPr>
        <p:spPr>
          <a:ln/>
        </p:spPr>
        <p:txBody>
          <a:bodyPr/>
          <a:lstStyle>
            <a:lvl1pPr>
              <a:defRPr/>
            </a:lvl1pPr>
          </a:lstStyle>
          <a:p>
            <a:pPr>
              <a:defRPr/>
            </a:pPr>
            <a:fld id="{61C60195-4781-4A9B-A238-62330F0C0A9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2394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79513" y="207963"/>
            <a:ext cx="7793037" cy="8667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31800" y="1408113"/>
            <a:ext cx="8164513" cy="5292725"/>
          </a:xfrm>
        </p:spPr>
        <p:txBody>
          <a:bodyPr/>
          <a:lstStyle/>
          <a:p>
            <a:pPr lvl="0"/>
            <a:endParaRPr lang="en-US" noProof="0" smtClean="0"/>
          </a:p>
        </p:txBody>
      </p:sp>
      <p:sp>
        <p:nvSpPr>
          <p:cNvPr id="4" name="Rectangle 15"/>
          <p:cNvSpPr>
            <a:spLocks noGrp="1" noChangeArrowheads="1"/>
          </p:cNvSpPr>
          <p:nvPr>
            <p:ph type="dt" sz="half" idx="10"/>
          </p:nvPr>
        </p:nvSpPr>
        <p:spPr>
          <a:ln/>
        </p:spPr>
        <p:txBody>
          <a:bodyPr/>
          <a:lstStyle>
            <a:lvl1pPr>
              <a:defRPr/>
            </a:lvl1pPr>
          </a:lstStyle>
          <a:p>
            <a:pPr>
              <a:defRPr/>
            </a:pPr>
            <a:r>
              <a:rPr lang="en-US" smtClean="0">
                <a:solidFill>
                  <a:srgbClr val="000000"/>
                </a:solidFill>
              </a:rPr>
              <a:t>BYU CS 224</a:t>
            </a:r>
            <a:endParaRPr lang="en-US">
              <a:solidFill>
                <a:srgbClr val="000000"/>
              </a:solidFill>
            </a:endParaRPr>
          </a:p>
        </p:txBody>
      </p:sp>
      <p:sp>
        <p:nvSpPr>
          <p:cNvPr id="5" name="Rectangle 16"/>
          <p:cNvSpPr>
            <a:spLocks noGrp="1" noChangeArrowheads="1"/>
          </p:cNvSpPr>
          <p:nvPr>
            <p:ph type="ftr" sz="quarter" idx="11"/>
          </p:nvPr>
        </p:nvSpPr>
        <p:spPr>
          <a:ln/>
        </p:spPr>
        <p:txBody>
          <a:bodyPr/>
          <a:lstStyle>
            <a:lvl1pPr>
              <a:defRPr/>
            </a:lvl1pPr>
          </a:lstStyle>
          <a:p>
            <a:pPr>
              <a:defRPr/>
            </a:pPr>
            <a:r>
              <a:rPr lang="en-US" smtClean="0">
                <a:solidFill>
                  <a:srgbClr val="000000"/>
                </a:solidFill>
              </a:rPr>
              <a:t>Assembler / Linker</a:t>
            </a:r>
            <a:endParaRPr lang="en-US">
              <a:solidFill>
                <a:srgbClr val="000000"/>
              </a:solidFill>
            </a:endParaRPr>
          </a:p>
        </p:txBody>
      </p:sp>
      <p:sp>
        <p:nvSpPr>
          <p:cNvPr id="6" name="Rectangle 17"/>
          <p:cNvSpPr>
            <a:spLocks noGrp="1" noChangeArrowheads="1"/>
          </p:cNvSpPr>
          <p:nvPr>
            <p:ph type="sldNum" sz="quarter" idx="12"/>
          </p:nvPr>
        </p:nvSpPr>
        <p:spPr>
          <a:ln/>
        </p:spPr>
        <p:txBody>
          <a:bodyPr/>
          <a:lstStyle>
            <a:lvl1pPr>
              <a:defRPr/>
            </a:lvl1pPr>
          </a:lstStyle>
          <a:p>
            <a:pPr>
              <a:defRPr/>
            </a:pPr>
            <a:fld id="{929311CD-5A3F-4D58-8D77-E1DC99CFFDB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2344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79513" y="207963"/>
            <a:ext cx="7793037" cy="866775"/>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31800" y="1408113"/>
            <a:ext cx="4005263" cy="5292725"/>
          </a:xfrm>
        </p:spPr>
        <p:txBody>
          <a:bodyPr/>
          <a:lstStyle/>
          <a:p>
            <a:endParaRPr lang="en-US"/>
          </a:p>
        </p:txBody>
      </p:sp>
      <p:sp>
        <p:nvSpPr>
          <p:cNvPr id="4" name="Text Placeholder 3"/>
          <p:cNvSpPr>
            <a:spLocks noGrp="1"/>
          </p:cNvSpPr>
          <p:nvPr>
            <p:ph type="body" sz="half" idx="2"/>
          </p:nvPr>
        </p:nvSpPr>
        <p:spPr>
          <a:xfrm>
            <a:off x="4589463" y="1408113"/>
            <a:ext cx="4006850" cy="5292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28625" y="6324600"/>
            <a:ext cx="1905000" cy="457200"/>
          </a:xfrm>
        </p:spPr>
        <p:txBody>
          <a:bodyPr/>
          <a:lstStyle>
            <a:lvl1pPr>
              <a:defRPr/>
            </a:lvl1pPr>
          </a:lstStyle>
          <a:p>
            <a:r>
              <a:rPr lang="en-US" smtClean="0">
                <a:solidFill>
                  <a:srgbClr val="000000"/>
                </a:solidFill>
              </a:rPr>
              <a:t>BYU CS 224</a:t>
            </a:r>
            <a:endParaRPr lang="en-US">
              <a:solidFill>
                <a:srgbClr val="000000"/>
              </a:solidFill>
            </a:endParaRPr>
          </a:p>
        </p:txBody>
      </p:sp>
      <p:sp>
        <p:nvSpPr>
          <p:cNvPr id="6" name="Footer Placeholder 5"/>
          <p:cNvSpPr>
            <a:spLocks noGrp="1"/>
          </p:cNvSpPr>
          <p:nvPr>
            <p:ph type="ftr" sz="quarter" idx="11"/>
          </p:nvPr>
        </p:nvSpPr>
        <p:spPr>
          <a:xfrm>
            <a:off x="2540000" y="6324600"/>
            <a:ext cx="4691063" cy="457200"/>
          </a:xfrm>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7" name="Slide Number Placeholder 6"/>
          <p:cNvSpPr>
            <a:spLocks noGrp="1"/>
          </p:cNvSpPr>
          <p:nvPr>
            <p:ph type="sldNum" sz="quarter" idx="12"/>
          </p:nvPr>
        </p:nvSpPr>
        <p:spPr>
          <a:xfrm>
            <a:off x="6915150" y="6324600"/>
            <a:ext cx="1905000" cy="457200"/>
          </a:xfrm>
        </p:spPr>
        <p:txBody>
          <a:bodyPr/>
          <a:lstStyle>
            <a:lvl1pPr>
              <a:defRPr/>
            </a:lvl1pPr>
          </a:lstStyle>
          <a:p>
            <a:fld id="{16D8F352-77E9-495D-9BE4-5EDED916A84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1678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31800" y="1408113"/>
            <a:ext cx="4005263" cy="5292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9463" y="1408113"/>
            <a:ext cx="4006850" cy="5292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smtClean="0"/>
              <a:t>BYU CS 224</a:t>
            </a:r>
            <a:endParaRPr lang="en-US"/>
          </a:p>
        </p:txBody>
      </p:sp>
      <p:sp>
        <p:nvSpPr>
          <p:cNvPr id="6" name="Footer Placeholder 5"/>
          <p:cNvSpPr>
            <a:spLocks noGrp="1"/>
          </p:cNvSpPr>
          <p:nvPr>
            <p:ph type="ftr" sz="quarter" idx="11"/>
          </p:nvPr>
        </p:nvSpPr>
        <p:spPr/>
        <p:txBody>
          <a:bodyPr/>
          <a:lstStyle>
            <a:lvl1pPr>
              <a:defRPr/>
            </a:lvl1pPr>
          </a:lstStyle>
          <a:p>
            <a:r>
              <a:rPr lang="en-US" smtClean="0"/>
              <a:t>Assembler / Linker</a:t>
            </a:r>
            <a:endParaRPr lang="en-US"/>
          </a:p>
        </p:txBody>
      </p:sp>
      <p:sp>
        <p:nvSpPr>
          <p:cNvPr id="7" name="Slide Number Placeholder 6"/>
          <p:cNvSpPr>
            <a:spLocks noGrp="1"/>
          </p:cNvSpPr>
          <p:nvPr>
            <p:ph type="sldNum" sz="quarter" idx="12"/>
          </p:nvPr>
        </p:nvSpPr>
        <p:spPr/>
        <p:txBody>
          <a:bodyPr/>
          <a:lstStyle>
            <a:lvl1pPr>
              <a:defRPr/>
            </a:lvl1pPr>
          </a:lstStyle>
          <a:p>
            <a:fld id="{2CF41AA0-DA66-4732-9720-51D491537DFC}" type="slidenum">
              <a:rPr lang="en-US"/>
              <a:pPr/>
              <a:t>‹#›</a:t>
            </a:fld>
            <a:endParaRPr lang="en-US"/>
          </a:p>
        </p:txBody>
      </p:sp>
    </p:spTree>
    <p:extLst>
      <p:ext uri="{BB962C8B-B14F-4D97-AF65-F5344CB8AC3E}">
        <p14:creationId xmlns:p14="http://schemas.microsoft.com/office/powerpoint/2010/main" val="2724583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58082" name="Group 2"/>
          <p:cNvGrpSpPr>
            <a:grpSpLocks/>
          </p:cNvGrpSpPr>
          <p:nvPr/>
        </p:nvGrpSpPr>
        <p:grpSpPr bwMode="auto">
          <a:xfrm>
            <a:off x="0" y="2438400"/>
            <a:ext cx="9009063" cy="1052513"/>
            <a:chOff x="0" y="1536"/>
            <a:chExt cx="5675" cy="663"/>
          </a:xfrm>
        </p:grpSpPr>
        <p:grpSp>
          <p:nvGrpSpPr>
            <p:cNvPr id="558083" name="Group 3"/>
            <p:cNvGrpSpPr>
              <a:grpSpLocks/>
            </p:cNvGrpSpPr>
            <p:nvPr/>
          </p:nvGrpSpPr>
          <p:grpSpPr bwMode="auto">
            <a:xfrm>
              <a:off x="183" y="1604"/>
              <a:ext cx="448" cy="299"/>
              <a:chOff x="720" y="336"/>
              <a:chExt cx="624" cy="432"/>
            </a:xfrm>
          </p:grpSpPr>
          <p:sp>
            <p:nvSpPr>
              <p:cNvPr id="558084"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55808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grpSp>
        <p:grpSp>
          <p:nvGrpSpPr>
            <p:cNvPr id="558086" name="Group 6"/>
            <p:cNvGrpSpPr>
              <a:grpSpLocks/>
            </p:cNvGrpSpPr>
            <p:nvPr/>
          </p:nvGrpSpPr>
          <p:grpSpPr bwMode="auto">
            <a:xfrm>
              <a:off x="261" y="1870"/>
              <a:ext cx="465" cy="299"/>
              <a:chOff x="912" y="2640"/>
              <a:chExt cx="672" cy="432"/>
            </a:xfrm>
          </p:grpSpPr>
          <p:sp>
            <p:nvSpPr>
              <p:cNvPr id="558087"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558088"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grpSp>
        <p:sp>
          <p:nvSpPr>
            <p:cNvPr id="55808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558090"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55809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grpSp>
      <p:sp>
        <p:nvSpPr>
          <p:cNvPr id="558092" name="Rectangle 12"/>
          <p:cNvSpPr>
            <a:spLocks noGrp="1" noChangeArrowheads="1"/>
          </p:cNvSpPr>
          <p:nvPr>
            <p:ph type="ctrTitle"/>
          </p:nvPr>
        </p:nvSpPr>
        <p:spPr>
          <a:xfrm>
            <a:off x="990600" y="1630363"/>
            <a:ext cx="7947025" cy="1563687"/>
          </a:xfrm>
        </p:spPr>
        <p:txBody>
          <a:bodyPr/>
          <a:lstStyle>
            <a:lvl1pPr>
              <a:defRPr sz="4000"/>
            </a:lvl1pPr>
          </a:lstStyle>
          <a:p>
            <a:pPr lvl="0"/>
            <a:r>
              <a:rPr lang="en-US" noProof="0" smtClean="0"/>
              <a:t>Click to edit Master title style</a:t>
            </a:r>
          </a:p>
        </p:txBody>
      </p:sp>
      <p:sp>
        <p:nvSpPr>
          <p:cNvPr id="558093" name="Rectangle 13"/>
          <p:cNvSpPr>
            <a:spLocks noGrp="1" noChangeArrowheads="1"/>
          </p:cNvSpPr>
          <p:nvPr>
            <p:ph type="subTitle" idx="1"/>
          </p:nvPr>
        </p:nvSpPr>
        <p:spPr>
          <a:xfrm>
            <a:off x="820738" y="3624263"/>
            <a:ext cx="7620000" cy="2463800"/>
          </a:xfrm>
        </p:spPr>
        <p:txBody>
          <a:bodyPr/>
          <a:lstStyle>
            <a:lvl1pPr marL="0" indent="0" algn="ctr">
              <a:buFont typeface="Wingdings" pitchFamily="2" charset="2"/>
              <a:buNone/>
              <a:defRPr/>
            </a:lvl1pPr>
          </a:lstStyle>
          <a:p>
            <a:pPr lvl="0"/>
            <a:r>
              <a:rPr lang="en-US" noProof="0" smtClean="0"/>
              <a:t>Click to edit Master subtitle style</a:t>
            </a:r>
          </a:p>
        </p:txBody>
      </p:sp>
    </p:spTree>
    <p:extLst>
      <p:ext uri="{BB962C8B-B14F-4D97-AF65-F5344CB8AC3E}">
        <p14:creationId xmlns:p14="http://schemas.microsoft.com/office/powerpoint/2010/main" val="386229035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z="1400"/>
            </a:lvl1pPr>
          </a:lstStyle>
          <a:p>
            <a:r>
              <a:rPr lang="en-US" smtClean="0">
                <a:solidFill>
                  <a:srgbClr val="000000"/>
                </a:solidFill>
              </a:rPr>
              <a:t>BYU CS 224</a:t>
            </a:r>
            <a:endParaRPr lang="en-US" dirty="0">
              <a:solidFill>
                <a:srgbClr val="000000"/>
              </a:solidFill>
            </a:endParaRPr>
          </a:p>
        </p:txBody>
      </p:sp>
      <p:sp>
        <p:nvSpPr>
          <p:cNvPr id="5" name="Footer Placeholder 4"/>
          <p:cNvSpPr>
            <a:spLocks noGrp="1"/>
          </p:cNvSpPr>
          <p:nvPr>
            <p:ph type="ftr" sz="quarter" idx="11"/>
          </p:nvPr>
        </p:nvSpPr>
        <p:spPr/>
        <p:txBody>
          <a:bodyPr/>
          <a:lstStyle>
            <a:lvl1pPr>
              <a:defRPr sz="1400"/>
            </a:lvl1pPr>
          </a:lstStyle>
          <a:p>
            <a:r>
              <a:rPr lang="en-US" smtClean="0">
                <a:solidFill>
                  <a:srgbClr val="000000"/>
                </a:solidFill>
              </a:rPr>
              <a:t>Assembler / Linker</a:t>
            </a:r>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sz="1400"/>
            </a:lvl1pPr>
          </a:lstStyle>
          <a:p>
            <a:fld id="{96982783-70DA-46D4-8F2A-D3056032EF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32290081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z="1400"/>
            </a:lvl1pPr>
          </a:lstStyle>
          <a:p>
            <a:r>
              <a:rPr lang="en-US" smtClean="0">
                <a:solidFill>
                  <a:srgbClr val="000000"/>
                </a:solidFill>
              </a:rPr>
              <a:t>BYU CS 224</a:t>
            </a:r>
            <a:endParaRPr lang="en-US" dirty="0">
              <a:solidFill>
                <a:srgbClr val="000000"/>
              </a:solidFill>
            </a:endParaRPr>
          </a:p>
        </p:txBody>
      </p:sp>
      <p:sp>
        <p:nvSpPr>
          <p:cNvPr id="5" name="Footer Placeholder 4"/>
          <p:cNvSpPr>
            <a:spLocks noGrp="1"/>
          </p:cNvSpPr>
          <p:nvPr>
            <p:ph type="ftr" sz="quarter" idx="11"/>
          </p:nvPr>
        </p:nvSpPr>
        <p:spPr/>
        <p:txBody>
          <a:bodyPr/>
          <a:lstStyle>
            <a:lvl1pPr>
              <a:defRPr sz="1400"/>
            </a:lvl1pPr>
          </a:lstStyle>
          <a:p>
            <a:r>
              <a:rPr lang="en-US" smtClean="0">
                <a:solidFill>
                  <a:srgbClr val="000000"/>
                </a:solidFill>
              </a:rPr>
              <a:t>Assembler / Linker</a:t>
            </a:r>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sz="1400"/>
            </a:lvl1pPr>
          </a:lstStyle>
          <a:p>
            <a:fld id="{C17B587A-909A-4333-AB3C-2E408A3FBC91}"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06908150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31800" y="1408113"/>
            <a:ext cx="4005263" cy="5292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9463" y="1408113"/>
            <a:ext cx="4006850" cy="5292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016F48C-CD99-4A53-BFF2-0128D55DFEF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1244282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C3B77013-4CC7-44AF-89FE-C6A3E3CFA06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3654220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z="1400"/>
            </a:lvl1pPr>
          </a:lstStyle>
          <a:p>
            <a:r>
              <a:rPr lang="en-US" smtClean="0">
                <a:solidFill>
                  <a:srgbClr val="000000"/>
                </a:solidFill>
              </a:rPr>
              <a:t>BYU CS 224</a:t>
            </a:r>
            <a:endParaRPr lang="en-US" dirty="0">
              <a:solidFill>
                <a:srgbClr val="000000"/>
              </a:solidFill>
            </a:endParaRPr>
          </a:p>
        </p:txBody>
      </p:sp>
      <p:sp>
        <p:nvSpPr>
          <p:cNvPr id="4" name="Footer Placeholder 3"/>
          <p:cNvSpPr>
            <a:spLocks noGrp="1"/>
          </p:cNvSpPr>
          <p:nvPr>
            <p:ph type="ftr" sz="quarter" idx="11"/>
          </p:nvPr>
        </p:nvSpPr>
        <p:spPr/>
        <p:txBody>
          <a:bodyPr/>
          <a:lstStyle>
            <a:lvl1pPr>
              <a:defRPr sz="1400"/>
            </a:lvl1pPr>
          </a:lstStyle>
          <a:p>
            <a:r>
              <a:rPr lang="en-US" smtClean="0">
                <a:solidFill>
                  <a:srgbClr val="000000"/>
                </a:solidFill>
              </a:rPr>
              <a:t>Assembler / Linker</a:t>
            </a:r>
            <a:endParaRPr lang="en-US" dirty="0">
              <a:solidFill>
                <a:srgbClr val="000000"/>
              </a:solidFill>
            </a:endParaRPr>
          </a:p>
        </p:txBody>
      </p:sp>
      <p:sp>
        <p:nvSpPr>
          <p:cNvPr id="5" name="Slide Number Placeholder 4"/>
          <p:cNvSpPr>
            <a:spLocks noGrp="1"/>
          </p:cNvSpPr>
          <p:nvPr>
            <p:ph type="sldNum" sz="quarter" idx="12"/>
          </p:nvPr>
        </p:nvSpPr>
        <p:spPr/>
        <p:txBody>
          <a:bodyPr/>
          <a:lstStyle>
            <a:lvl1pPr>
              <a:defRPr sz="1400"/>
            </a:lvl1pPr>
          </a:lstStyle>
          <a:p>
            <a:fld id="{5EF95542-55AB-4459-8874-F37FBD2944B6}"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7614842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1400"/>
            </a:lvl1pPr>
          </a:lstStyle>
          <a:p>
            <a:r>
              <a:rPr lang="en-US" smtClean="0">
                <a:solidFill>
                  <a:srgbClr val="000000"/>
                </a:solidFill>
              </a:rPr>
              <a:t>BYU CS 224</a:t>
            </a:r>
            <a:endParaRPr lang="en-US" dirty="0">
              <a:solidFill>
                <a:srgbClr val="000000"/>
              </a:solidFill>
            </a:endParaRPr>
          </a:p>
        </p:txBody>
      </p:sp>
      <p:sp>
        <p:nvSpPr>
          <p:cNvPr id="3" name="Footer Placeholder 2"/>
          <p:cNvSpPr>
            <a:spLocks noGrp="1"/>
          </p:cNvSpPr>
          <p:nvPr>
            <p:ph type="ftr" sz="quarter" idx="11"/>
          </p:nvPr>
        </p:nvSpPr>
        <p:spPr/>
        <p:txBody>
          <a:bodyPr/>
          <a:lstStyle>
            <a:lvl1pPr>
              <a:defRPr sz="1400"/>
            </a:lvl1pPr>
          </a:lstStyle>
          <a:p>
            <a:r>
              <a:rPr lang="en-US" smtClean="0">
                <a:solidFill>
                  <a:srgbClr val="000000"/>
                </a:solidFill>
              </a:rPr>
              <a:t>Assembler / Linker</a:t>
            </a:r>
            <a:endParaRPr lang="en-US" dirty="0">
              <a:solidFill>
                <a:srgbClr val="000000"/>
              </a:solidFill>
            </a:endParaRPr>
          </a:p>
        </p:txBody>
      </p:sp>
      <p:sp>
        <p:nvSpPr>
          <p:cNvPr id="4" name="Slide Number Placeholder 3"/>
          <p:cNvSpPr>
            <a:spLocks noGrp="1"/>
          </p:cNvSpPr>
          <p:nvPr>
            <p:ph type="sldNum" sz="quarter" idx="12"/>
          </p:nvPr>
        </p:nvSpPr>
        <p:spPr/>
        <p:txBody>
          <a:bodyPr/>
          <a:lstStyle>
            <a:lvl1pPr>
              <a:defRPr sz="1400"/>
            </a:lvl1pPr>
          </a:lstStyle>
          <a:p>
            <a:fld id="{C766EB57-226D-495F-9652-341503F60DB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6366887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D6D0CB3D-B825-48E5-9894-CF23A9A57B4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1858779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86F326D-275E-4F6B-B287-7E11642FC25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696139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78510E9-63BE-471D-AEE3-2090C4C8EE8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43115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smtClean="0"/>
              <a:t>BYU CS 224</a:t>
            </a:r>
            <a:endParaRPr lang="en-US"/>
          </a:p>
        </p:txBody>
      </p:sp>
      <p:sp>
        <p:nvSpPr>
          <p:cNvPr id="8" name="Footer Placeholder 7"/>
          <p:cNvSpPr>
            <a:spLocks noGrp="1"/>
          </p:cNvSpPr>
          <p:nvPr>
            <p:ph type="ftr" sz="quarter" idx="11"/>
          </p:nvPr>
        </p:nvSpPr>
        <p:spPr/>
        <p:txBody>
          <a:bodyPr/>
          <a:lstStyle>
            <a:lvl1pPr>
              <a:defRPr/>
            </a:lvl1pPr>
          </a:lstStyle>
          <a:p>
            <a:r>
              <a:rPr lang="en-US" smtClean="0"/>
              <a:t>Assembler / Linker</a:t>
            </a:r>
            <a:endParaRPr lang="en-US"/>
          </a:p>
        </p:txBody>
      </p:sp>
      <p:sp>
        <p:nvSpPr>
          <p:cNvPr id="9" name="Slide Number Placeholder 8"/>
          <p:cNvSpPr>
            <a:spLocks noGrp="1"/>
          </p:cNvSpPr>
          <p:nvPr>
            <p:ph type="sldNum" sz="quarter" idx="12"/>
          </p:nvPr>
        </p:nvSpPr>
        <p:spPr/>
        <p:txBody>
          <a:bodyPr/>
          <a:lstStyle>
            <a:lvl1pPr>
              <a:defRPr/>
            </a:lvl1pPr>
          </a:lstStyle>
          <a:p>
            <a:fld id="{14094E38-9157-49B0-9D08-6FC79A820F73}" type="slidenum">
              <a:rPr lang="en-US"/>
              <a:pPr/>
              <a:t>‹#›</a:t>
            </a:fld>
            <a:endParaRPr lang="en-US"/>
          </a:p>
        </p:txBody>
      </p:sp>
    </p:spTree>
    <p:extLst>
      <p:ext uri="{BB962C8B-B14F-4D97-AF65-F5344CB8AC3E}">
        <p14:creationId xmlns:p14="http://schemas.microsoft.com/office/powerpoint/2010/main" val="21457243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7363" y="207963"/>
            <a:ext cx="2135187" cy="64928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31800" y="207963"/>
            <a:ext cx="6253163" cy="6492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000000"/>
                </a:solidFill>
              </a:rPr>
              <a:t>BYU CS 224</a:t>
            </a: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465A0EC-039E-440C-8DE5-6243FB8E46E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548868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79513" y="207963"/>
            <a:ext cx="7793037" cy="8667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31800" y="1408113"/>
            <a:ext cx="8164513" cy="5292725"/>
          </a:xfrm>
        </p:spPr>
        <p:txBody>
          <a:bodyPr/>
          <a:lstStyle/>
          <a:p>
            <a:endParaRPr lang="en-US"/>
          </a:p>
        </p:txBody>
      </p:sp>
      <p:sp>
        <p:nvSpPr>
          <p:cNvPr id="4" name="Date Placeholder 3"/>
          <p:cNvSpPr>
            <a:spLocks noGrp="1"/>
          </p:cNvSpPr>
          <p:nvPr>
            <p:ph type="dt" sz="half" idx="10"/>
          </p:nvPr>
        </p:nvSpPr>
        <p:spPr>
          <a:xfrm>
            <a:off x="428625" y="6324600"/>
            <a:ext cx="1905000" cy="457200"/>
          </a:xfrm>
        </p:spPr>
        <p:txBody>
          <a:bodyPr/>
          <a:lstStyle>
            <a:lvl1pPr>
              <a:defRPr sz="1400"/>
            </a:lvl1pPr>
          </a:lstStyle>
          <a:p>
            <a:r>
              <a:rPr lang="en-US" smtClean="0">
                <a:solidFill>
                  <a:srgbClr val="000000"/>
                </a:solidFill>
              </a:rPr>
              <a:t>BYU CS 224</a:t>
            </a:r>
            <a:endParaRPr lang="en-US" dirty="0">
              <a:solidFill>
                <a:srgbClr val="000000"/>
              </a:solidFill>
            </a:endParaRPr>
          </a:p>
        </p:txBody>
      </p:sp>
      <p:sp>
        <p:nvSpPr>
          <p:cNvPr id="5" name="Footer Placeholder 4"/>
          <p:cNvSpPr>
            <a:spLocks noGrp="1"/>
          </p:cNvSpPr>
          <p:nvPr>
            <p:ph type="ftr" sz="quarter" idx="11"/>
          </p:nvPr>
        </p:nvSpPr>
        <p:spPr>
          <a:xfrm>
            <a:off x="2540000" y="6324600"/>
            <a:ext cx="4691063" cy="457200"/>
          </a:xfrm>
        </p:spPr>
        <p:txBody>
          <a:bodyPr/>
          <a:lstStyle>
            <a:lvl1pPr>
              <a:defRPr sz="1400"/>
            </a:lvl1pPr>
          </a:lstStyle>
          <a:p>
            <a:r>
              <a:rPr lang="en-US" smtClean="0">
                <a:solidFill>
                  <a:srgbClr val="000000"/>
                </a:solidFill>
              </a:rPr>
              <a:t>Assembler / Linker</a:t>
            </a:r>
            <a:endParaRPr lang="en-US" dirty="0">
              <a:solidFill>
                <a:srgbClr val="000000"/>
              </a:solidFill>
            </a:endParaRPr>
          </a:p>
        </p:txBody>
      </p:sp>
      <p:sp>
        <p:nvSpPr>
          <p:cNvPr id="6" name="Slide Number Placeholder 5"/>
          <p:cNvSpPr>
            <a:spLocks noGrp="1"/>
          </p:cNvSpPr>
          <p:nvPr>
            <p:ph type="sldNum" sz="quarter" idx="12"/>
          </p:nvPr>
        </p:nvSpPr>
        <p:spPr>
          <a:xfrm>
            <a:off x="6915150" y="6324600"/>
            <a:ext cx="1905000" cy="457200"/>
          </a:xfrm>
        </p:spPr>
        <p:txBody>
          <a:bodyPr/>
          <a:lstStyle>
            <a:lvl1pPr>
              <a:defRPr sz="1400"/>
            </a:lvl1pPr>
          </a:lstStyle>
          <a:p>
            <a:fld id="{C6E33C56-47A2-44B5-9436-E7D41AB4B592}"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6174259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9513" y="207963"/>
            <a:ext cx="7793037" cy="8667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31800" y="1408113"/>
            <a:ext cx="4005263" cy="5292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9463" y="1408113"/>
            <a:ext cx="4006850" cy="5292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28625" y="6324600"/>
            <a:ext cx="1905000" cy="457200"/>
          </a:xfrm>
        </p:spPr>
        <p:txBody>
          <a:bodyPr/>
          <a:lstStyle>
            <a:lvl1pPr>
              <a:defRPr/>
            </a:lvl1pPr>
          </a:lstStyle>
          <a:p>
            <a:r>
              <a:rPr lang="en-US" smtClean="0">
                <a:solidFill>
                  <a:srgbClr val="000000"/>
                </a:solidFill>
              </a:rPr>
              <a:t>BYU CS 224</a:t>
            </a:r>
            <a:endParaRPr lang="en-US">
              <a:solidFill>
                <a:srgbClr val="000000"/>
              </a:solidFill>
            </a:endParaRPr>
          </a:p>
        </p:txBody>
      </p:sp>
      <p:sp>
        <p:nvSpPr>
          <p:cNvPr id="6" name="Footer Placeholder 5"/>
          <p:cNvSpPr>
            <a:spLocks noGrp="1"/>
          </p:cNvSpPr>
          <p:nvPr>
            <p:ph type="ftr" sz="quarter" idx="11"/>
          </p:nvPr>
        </p:nvSpPr>
        <p:spPr>
          <a:xfrm>
            <a:off x="2540000" y="6324600"/>
            <a:ext cx="4691063" cy="457200"/>
          </a:xfrm>
        </p:spPr>
        <p:txBody>
          <a:bodyPr/>
          <a:lstStyle>
            <a:lvl1pPr>
              <a:defRPr/>
            </a:lvl1pPr>
          </a:lstStyle>
          <a:p>
            <a:r>
              <a:rPr lang="en-US" smtClean="0">
                <a:solidFill>
                  <a:srgbClr val="000000"/>
                </a:solidFill>
              </a:rPr>
              <a:t>Assembler / Linker</a:t>
            </a:r>
            <a:endParaRPr lang="en-US">
              <a:solidFill>
                <a:srgbClr val="000000"/>
              </a:solidFill>
            </a:endParaRPr>
          </a:p>
        </p:txBody>
      </p:sp>
      <p:sp>
        <p:nvSpPr>
          <p:cNvPr id="7" name="Slide Number Placeholder 6"/>
          <p:cNvSpPr>
            <a:spLocks noGrp="1"/>
          </p:cNvSpPr>
          <p:nvPr>
            <p:ph type="sldNum" sz="quarter" idx="12"/>
          </p:nvPr>
        </p:nvSpPr>
        <p:spPr>
          <a:xfrm>
            <a:off x="6915150" y="6324600"/>
            <a:ext cx="1905000" cy="457200"/>
          </a:xfrm>
        </p:spPr>
        <p:txBody>
          <a:bodyPr/>
          <a:lstStyle>
            <a:lvl1pPr>
              <a:defRPr/>
            </a:lvl1pPr>
          </a:lstStyle>
          <a:p>
            <a:fld id="{F3D2624A-F844-46E3-98D4-5F2E13B0557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52692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smtClean="0"/>
              <a:t>BYU CS 224</a:t>
            </a:r>
            <a:endParaRPr lang="en-US"/>
          </a:p>
        </p:txBody>
      </p:sp>
      <p:sp>
        <p:nvSpPr>
          <p:cNvPr id="4" name="Footer Placeholder 3"/>
          <p:cNvSpPr>
            <a:spLocks noGrp="1"/>
          </p:cNvSpPr>
          <p:nvPr>
            <p:ph type="ftr" sz="quarter" idx="11"/>
          </p:nvPr>
        </p:nvSpPr>
        <p:spPr/>
        <p:txBody>
          <a:bodyPr/>
          <a:lstStyle>
            <a:lvl1pPr>
              <a:defRPr/>
            </a:lvl1pPr>
          </a:lstStyle>
          <a:p>
            <a:r>
              <a:rPr lang="en-US" smtClean="0"/>
              <a:t>Assembler / Linker</a:t>
            </a:r>
            <a:endParaRPr lang="en-US"/>
          </a:p>
        </p:txBody>
      </p:sp>
      <p:sp>
        <p:nvSpPr>
          <p:cNvPr id="5" name="Slide Number Placeholder 4"/>
          <p:cNvSpPr>
            <a:spLocks noGrp="1"/>
          </p:cNvSpPr>
          <p:nvPr>
            <p:ph type="sldNum" sz="quarter" idx="12"/>
          </p:nvPr>
        </p:nvSpPr>
        <p:spPr/>
        <p:txBody>
          <a:bodyPr/>
          <a:lstStyle>
            <a:lvl1pPr>
              <a:defRPr/>
            </a:lvl1pPr>
          </a:lstStyle>
          <a:p>
            <a:fld id="{EF6A3ADD-558E-4733-BD42-7542405FA60C}" type="slidenum">
              <a:rPr lang="en-US"/>
              <a:pPr/>
              <a:t>‹#›</a:t>
            </a:fld>
            <a:endParaRPr lang="en-US"/>
          </a:p>
        </p:txBody>
      </p:sp>
    </p:spTree>
    <p:extLst>
      <p:ext uri="{BB962C8B-B14F-4D97-AF65-F5344CB8AC3E}">
        <p14:creationId xmlns:p14="http://schemas.microsoft.com/office/powerpoint/2010/main" val="360539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smtClean="0"/>
              <a:t>BYU CS 224</a:t>
            </a:r>
            <a:endParaRPr lang="en-US"/>
          </a:p>
        </p:txBody>
      </p:sp>
      <p:sp>
        <p:nvSpPr>
          <p:cNvPr id="3" name="Footer Placeholder 2"/>
          <p:cNvSpPr>
            <a:spLocks noGrp="1"/>
          </p:cNvSpPr>
          <p:nvPr>
            <p:ph type="ftr" sz="quarter" idx="11"/>
          </p:nvPr>
        </p:nvSpPr>
        <p:spPr/>
        <p:txBody>
          <a:bodyPr/>
          <a:lstStyle>
            <a:lvl1pPr>
              <a:defRPr/>
            </a:lvl1pPr>
          </a:lstStyle>
          <a:p>
            <a:r>
              <a:rPr lang="en-US" smtClean="0"/>
              <a:t>Assembler / Linker</a:t>
            </a:r>
            <a:endParaRPr lang="en-US"/>
          </a:p>
        </p:txBody>
      </p:sp>
      <p:sp>
        <p:nvSpPr>
          <p:cNvPr id="4" name="Slide Number Placeholder 3"/>
          <p:cNvSpPr>
            <a:spLocks noGrp="1"/>
          </p:cNvSpPr>
          <p:nvPr>
            <p:ph type="sldNum" sz="quarter" idx="12"/>
          </p:nvPr>
        </p:nvSpPr>
        <p:spPr/>
        <p:txBody>
          <a:bodyPr/>
          <a:lstStyle>
            <a:lvl1pPr>
              <a:defRPr/>
            </a:lvl1pPr>
          </a:lstStyle>
          <a:p>
            <a:fld id="{4D913A93-9A4E-4CA7-B983-A4442DF3887C}" type="slidenum">
              <a:rPr lang="en-US"/>
              <a:pPr/>
              <a:t>‹#›</a:t>
            </a:fld>
            <a:endParaRPr lang="en-US"/>
          </a:p>
        </p:txBody>
      </p:sp>
    </p:spTree>
    <p:extLst>
      <p:ext uri="{BB962C8B-B14F-4D97-AF65-F5344CB8AC3E}">
        <p14:creationId xmlns:p14="http://schemas.microsoft.com/office/powerpoint/2010/main" val="2818655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BYU CS 224</a:t>
            </a:r>
            <a:endParaRPr lang="en-US"/>
          </a:p>
        </p:txBody>
      </p:sp>
      <p:sp>
        <p:nvSpPr>
          <p:cNvPr id="6" name="Footer Placeholder 5"/>
          <p:cNvSpPr>
            <a:spLocks noGrp="1"/>
          </p:cNvSpPr>
          <p:nvPr>
            <p:ph type="ftr" sz="quarter" idx="11"/>
          </p:nvPr>
        </p:nvSpPr>
        <p:spPr/>
        <p:txBody>
          <a:bodyPr/>
          <a:lstStyle>
            <a:lvl1pPr>
              <a:defRPr/>
            </a:lvl1pPr>
          </a:lstStyle>
          <a:p>
            <a:r>
              <a:rPr lang="en-US" smtClean="0"/>
              <a:t>Assembler / Linker</a:t>
            </a:r>
            <a:endParaRPr lang="en-US"/>
          </a:p>
        </p:txBody>
      </p:sp>
      <p:sp>
        <p:nvSpPr>
          <p:cNvPr id="7" name="Slide Number Placeholder 6"/>
          <p:cNvSpPr>
            <a:spLocks noGrp="1"/>
          </p:cNvSpPr>
          <p:nvPr>
            <p:ph type="sldNum" sz="quarter" idx="12"/>
          </p:nvPr>
        </p:nvSpPr>
        <p:spPr/>
        <p:txBody>
          <a:bodyPr/>
          <a:lstStyle>
            <a:lvl1pPr>
              <a:defRPr/>
            </a:lvl1pPr>
          </a:lstStyle>
          <a:p>
            <a:fld id="{D4E737D4-E783-4020-8DAA-E8A732CC3C10}" type="slidenum">
              <a:rPr lang="en-US"/>
              <a:pPr/>
              <a:t>‹#›</a:t>
            </a:fld>
            <a:endParaRPr lang="en-US"/>
          </a:p>
        </p:txBody>
      </p:sp>
    </p:spTree>
    <p:extLst>
      <p:ext uri="{BB962C8B-B14F-4D97-AF65-F5344CB8AC3E}">
        <p14:creationId xmlns:p14="http://schemas.microsoft.com/office/powerpoint/2010/main" val="1360928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BYU CS 224</a:t>
            </a:r>
            <a:endParaRPr lang="en-US"/>
          </a:p>
        </p:txBody>
      </p:sp>
      <p:sp>
        <p:nvSpPr>
          <p:cNvPr id="6" name="Footer Placeholder 5"/>
          <p:cNvSpPr>
            <a:spLocks noGrp="1"/>
          </p:cNvSpPr>
          <p:nvPr>
            <p:ph type="ftr" sz="quarter" idx="11"/>
          </p:nvPr>
        </p:nvSpPr>
        <p:spPr/>
        <p:txBody>
          <a:bodyPr/>
          <a:lstStyle>
            <a:lvl1pPr>
              <a:defRPr/>
            </a:lvl1pPr>
          </a:lstStyle>
          <a:p>
            <a:r>
              <a:rPr lang="en-US" smtClean="0"/>
              <a:t>Assembler / Linker</a:t>
            </a:r>
            <a:endParaRPr lang="en-US"/>
          </a:p>
        </p:txBody>
      </p:sp>
      <p:sp>
        <p:nvSpPr>
          <p:cNvPr id="7" name="Slide Number Placeholder 6"/>
          <p:cNvSpPr>
            <a:spLocks noGrp="1"/>
          </p:cNvSpPr>
          <p:nvPr>
            <p:ph type="sldNum" sz="quarter" idx="12"/>
          </p:nvPr>
        </p:nvSpPr>
        <p:spPr/>
        <p:txBody>
          <a:bodyPr/>
          <a:lstStyle>
            <a:lvl1pPr>
              <a:defRPr/>
            </a:lvl1pPr>
          </a:lstStyle>
          <a:p>
            <a:fld id="{0B65618F-72C9-4974-8E1A-0E9DF771285D}" type="slidenum">
              <a:rPr lang="en-US"/>
              <a:pPr/>
              <a:t>‹#›</a:t>
            </a:fld>
            <a:endParaRPr lang="en-US"/>
          </a:p>
        </p:txBody>
      </p:sp>
    </p:spTree>
    <p:extLst>
      <p:ext uri="{BB962C8B-B14F-4D97-AF65-F5344CB8AC3E}">
        <p14:creationId xmlns:p14="http://schemas.microsoft.com/office/powerpoint/2010/main" val="593837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7058" name="Rectangle 2"/>
          <p:cNvSpPr>
            <a:spLocks noChangeArrowheads="1"/>
          </p:cNvSpPr>
          <p:nvPr/>
        </p:nvSpPr>
        <p:spPr bwMode="ltGray">
          <a:xfrm>
            <a:off x="417513" y="455613"/>
            <a:ext cx="438150" cy="47466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557059" name="Rectangle 3"/>
          <p:cNvSpPr>
            <a:spLocks noChangeArrowheads="1"/>
          </p:cNvSpPr>
          <p:nvPr/>
        </p:nvSpPr>
        <p:spPr bwMode="ltGray">
          <a:xfrm>
            <a:off x="800100" y="455613"/>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557060" name="Rectangle 4"/>
          <p:cNvSpPr>
            <a:spLocks noChangeArrowheads="1"/>
          </p:cNvSpPr>
          <p:nvPr/>
        </p:nvSpPr>
        <p:spPr bwMode="ltGray">
          <a:xfrm>
            <a:off x="541338" y="877888"/>
            <a:ext cx="422275" cy="47466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557061" name="Rectangle 5"/>
          <p:cNvSpPr>
            <a:spLocks noChangeArrowheads="1"/>
          </p:cNvSpPr>
          <p:nvPr/>
        </p:nvSpPr>
        <p:spPr bwMode="ltGray">
          <a:xfrm>
            <a:off x="911225" y="877888"/>
            <a:ext cx="368300" cy="47466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557062" name="Rectangle 6"/>
          <p:cNvSpPr>
            <a:spLocks noChangeArrowheads="1"/>
          </p:cNvSpPr>
          <p:nvPr/>
        </p:nvSpPr>
        <p:spPr bwMode="ltGray">
          <a:xfrm>
            <a:off x="127000" y="804863"/>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557063" name="Rectangle 7"/>
          <p:cNvSpPr>
            <a:spLocks noChangeArrowheads="1"/>
          </p:cNvSpPr>
          <p:nvPr/>
        </p:nvSpPr>
        <p:spPr bwMode="gray">
          <a:xfrm>
            <a:off x="762000" y="4476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557064" name="Rectangle 8"/>
          <p:cNvSpPr>
            <a:spLocks noChangeArrowheads="1"/>
          </p:cNvSpPr>
          <p:nvPr/>
        </p:nvSpPr>
        <p:spPr bwMode="gray">
          <a:xfrm>
            <a:off x="442913" y="1138238"/>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557065" name="Rectangle 9"/>
          <p:cNvSpPr>
            <a:spLocks noGrp="1" noChangeArrowheads="1"/>
          </p:cNvSpPr>
          <p:nvPr>
            <p:ph type="title"/>
          </p:nvPr>
        </p:nvSpPr>
        <p:spPr bwMode="auto">
          <a:xfrm>
            <a:off x="1179513" y="207963"/>
            <a:ext cx="7793037"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557066" name="Rectangle 10"/>
          <p:cNvSpPr>
            <a:spLocks noGrp="1" noChangeArrowheads="1"/>
          </p:cNvSpPr>
          <p:nvPr>
            <p:ph type="body" idx="1"/>
          </p:nvPr>
        </p:nvSpPr>
        <p:spPr bwMode="auto">
          <a:xfrm>
            <a:off x="431800" y="1408113"/>
            <a:ext cx="8164513" cy="529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57067" name="Rectangle 11"/>
          <p:cNvSpPr>
            <a:spLocks noGrp="1" noChangeArrowheads="1"/>
          </p:cNvSpPr>
          <p:nvPr>
            <p:ph type="dt" sz="half" idx="2"/>
          </p:nvPr>
        </p:nvSpPr>
        <p:spPr bwMode="auto">
          <a:xfrm>
            <a:off x="428625"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400"/>
            </a:lvl1pPr>
          </a:lstStyle>
          <a:p>
            <a:r>
              <a:rPr lang="en-US" smtClean="0"/>
              <a:t>BYU CS 224</a:t>
            </a:r>
            <a:endParaRPr lang="en-US"/>
          </a:p>
        </p:txBody>
      </p:sp>
      <p:sp>
        <p:nvSpPr>
          <p:cNvPr id="557068" name="Rectangle 12"/>
          <p:cNvSpPr>
            <a:spLocks noGrp="1" noChangeArrowheads="1"/>
          </p:cNvSpPr>
          <p:nvPr>
            <p:ph type="ftr" sz="quarter" idx="3"/>
          </p:nvPr>
        </p:nvSpPr>
        <p:spPr bwMode="auto">
          <a:xfrm>
            <a:off x="2540000" y="6324600"/>
            <a:ext cx="469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r>
              <a:rPr lang="en-US" smtClean="0"/>
              <a:t>Assembler / Linker</a:t>
            </a:r>
            <a:endParaRPr lang="en-US"/>
          </a:p>
        </p:txBody>
      </p:sp>
      <p:sp>
        <p:nvSpPr>
          <p:cNvPr id="557069" name="Rectangle 13"/>
          <p:cNvSpPr>
            <a:spLocks noGrp="1" noChangeArrowheads="1"/>
          </p:cNvSpPr>
          <p:nvPr>
            <p:ph type="sldNum" sz="quarter" idx="4"/>
          </p:nvPr>
        </p:nvSpPr>
        <p:spPr bwMode="auto">
          <a:xfrm>
            <a:off x="691515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9ED46762-7C75-42AC-B57C-8724D05EEA9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6" r:id="rId12"/>
  </p:sldLayoutIdLst>
  <p:hf hdr="0"/>
  <p:txStyles>
    <p:titleStyle>
      <a:lvl1pPr algn="l" rtl="0" fontAlgn="base">
        <a:spcBef>
          <a:spcPct val="0"/>
        </a:spcBef>
        <a:spcAft>
          <a:spcPct val="0"/>
        </a:spcAft>
        <a:defRPr sz="3600" b="1">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charset="0"/>
        </a:defRPr>
      </a:lvl2pPr>
      <a:lvl3pPr algn="l" rtl="0" fontAlgn="base">
        <a:spcBef>
          <a:spcPct val="0"/>
        </a:spcBef>
        <a:spcAft>
          <a:spcPct val="0"/>
        </a:spcAft>
        <a:defRPr sz="3600" b="1">
          <a:solidFill>
            <a:schemeClr val="tx2"/>
          </a:solidFill>
          <a:latin typeface="Arial" charset="0"/>
        </a:defRPr>
      </a:lvl3pPr>
      <a:lvl4pPr algn="l" rtl="0" fontAlgn="base">
        <a:spcBef>
          <a:spcPct val="0"/>
        </a:spcBef>
        <a:spcAft>
          <a:spcPct val="0"/>
        </a:spcAft>
        <a:defRPr sz="3600" b="1">
          <a:solidFill>
            <a:schemeClr val="tx2"/>
          </a:solidFill>
          <a:latin typeface="Arial" charset="0"/>
        </a:defRPr>
      </a:lvl4pPr>
      <a:lvl5pPr algn="l" rtl="0" fontAlgn="base">
        <a:spcBef>
          <a:spcPct val="0"/>
        </a:spcBef>
        <a:spcAft>
          <a:spcPct val="0"/>
        </a:spcAft>
        <a:defRPr sz="3600" b="1">
          <a:solidFill>
            <a:schemeClr val="tx2"/>
          </a:solidFill>
          <a:latin typeface="Arial" charset="0"/>
        </a:defRPr>
      </a:lvl5pPr>
      <a:lvl6pPr marL="457200" algn="l" rtl="0" fontAlgn="base">
        <a:spcBef>
          <a:spcPct val="0"/>
        </a:spcBef>
        <a:spcAft>
          <a:spcPct val="0"/>
        </a:spcAft>
        <a:defRPr sz="3600" b="1">
          <a:solidFill>
            <a:schemeClr val="tx2"/>
          </a:solidFill>
          <a:latin typeface="Arial" charset="0"/>
        </a:defRPr>
      </a:lvl6pPr>
      <a:lvl7pPr marL="914400" algn="l" rtl="0" fontAlgn="base">
        <a:spcBef>
          <a:spcPct val="0"/>
        </a:spcBef>
        <a:spcAft>
          <a:spcPct val="0"/>
        </a:spcAft>
        <a:defRPr sz="3600" b="1">
          <a:solidFill>
            <a:schemeClr val="tx2"/>
          </a:solidFill>
          <a:latin typeface="Arial" charset="0"/>
        </a:defRPr>
      </a:lvl7pPr>
      <a:lvl8pPr marL="1371600" algn="l" rtl="0" fontAlgn="base">
        <a:spcBef>
          <a:spcPct val="0"/>
        </a:spcBef>
        <a:spcAft>
          <a:spcPct val="0"/>
        </a:spcAft>
        <a:defRPr sz="3600" b="1">
          <a:solidFill>
            <a:schemeClr val="tx2"/>
          </a:solidFill>
          <a:latin typeface="Arial" charset="0"/>
        </a:defRPr>
      </a:lvl8pPr>
      <a:lvl9pPr marL="1828800" algn="l" rtl="0" fontAlgn="base">
        <a:spcBef>
          <a:spcPct val="0"/>
        </a:spcBef>
        <a:spcAft>
          <a:spcPct val="0"/>
        </a:spcAft>
        <a:defRPr sz="3600" b="1">
          <a:solidFill>
            <a:schemeClr val="tx2"/>
          </a:solidFill>
          <a:latin typeface="Arial" charset="0"/>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7058" name="Rectangle 2"/>
          <p:cNvSpPr>
            <a:spLocks noChangeArrowheads="1"/>
          </p:cNvSpPr>
          <p:nvPr/>
        </p:nvSpPr>
        <p:spPr bwMode="ltGray">
          <a:xfrm>
            <a:off x="417513" y="455613"/>
            <a:ext cx="438150" cy="47466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59" name="Rectangle 3"/>
          <p:cNvSpPr>
            <a:spLocks noChangeArrowheads="1"/>
          </p:cNvSpPr>
          <p:nvPr/>
        </p:nvSpPr>
        <p:spPr bwMode="ltGray">
          <a:xfrm>
            <a:off x="800100" y="455613"/>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0" name="Rectangle 4"/>
          <p:cNvSpPr>
            <a:spLocks noChangeArrowheads="1"/>
          </p:cNvSpPr>
          <p:nvPr/>
        </p:nvSpPr>
        <p:spPr bwMode="ltGray">
          <a:xfrm>
            <a:off x="541338" y="877888"/>
            <a:ext cx="422275" cy="47466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1" name="Rectangle 5"/>
          <p:cNvSpPr>
            <a:spLocks noChangeArrowheads="1"/>
          </p:cNvSpPr>
          <p:nvPr/>
        </p:nvSpPr>
        <p:spPr bwMode="ltGray">
          <a:xfrm>
            <a:off x="911225" y="877888"/>
            <a:ext cx="368300" cy="47466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2" name="Rectangle 6"/>
          <p:cNvSpPr>
            <a:spLocks noChangeArrowheads="1"/>
          </p:cNvSpPr>
          <p:nvPr/>
        </p:nvSpPr>
        <p:spPr bwMode="ltGray">
          <a:xfrm>
            <a:off x="127000" y="804863"/>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3" name="Rectangle 7"/>
          <p:cNvSpPr>
            <a:spLocks noChangeArrowheads="1"/>
          </p:cNvSpPr>
          <p:nvPr/>
        </p:nvSpPr>
        <p:spPr bwMode="gray">
          <a:xfrm>
            <a:off x="762000" y="4476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4" name="Rectangle 8"/>
          <p:cNvSpPr>
            <a:spLocks noChangeArrowheads="1"/>
          </p:cNvSpPr>
          <p:nvPr/>
        </p:nvSpPr>
        <p:spPr bwMode="gray">
          <a:xfrm>
            <a:off x="442913" y="1138238"/>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5" name="Rectangle 9"/>
          <p:cNvSpPr>
            <a:spLocks noGrp="1" noChangeArrowheads="1"/>
          </p:cNvSpPr>
          <p:nvPr>
            <p:ph type="title"/>
          </p:nvPr>
        </p:nvSpPr>
        <p:spPr bwMode="auto">
          <a:xfrm>
            <a:off x="1179513" y="207963"/>
            <a:ext cx="7793037"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557066" name="Rectangle 10"/>
          <p:cNvSpPr>
            <a:spLocks noGrp="1" noChangeArrowheads="1"/>
          </p:cNvSpPr>
          <p:nvPr>
            <p:ph type="body" idx="1"/>
          </p:nvPr>
        </p:nvSpPr>
        <p:spPr bwMode="auto">
          <a:xfrm>
            <a:off x="431800" y="1408113"/>
            <a:ext cx="8164513" cy="529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57071" name="Rectangle 15"/>
          <p:cNvSpPr>
            <a:spLocks noGrp="1" noChangeArrowheads="1"/>
          </p:cNvSpPr>
          <p:nvPr>
            <p:ph type="dt" sz="half" idx="2"/>
          </p:nvPr>
        </p:nvSpPr>
        <p:spPr bwMode="auto">
          <a:xfrm>
            <a:off x="428625"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400"/>
            </a:lvl1pPr>
          </a:lstStyle>
          <a:p>
            <a:r>
              <a:rPr lang="en-US" smtClean="0">
                <a:solidFill>
                  <a:srgbClr val="000000"/>
                </a:solidFill>
              </a:rPr>
              <a:t>BYU CS 224</a:t>
            </a:r>
            <a:endParaRPr lang="en-US">
              <a:solidFill>
                <a:srgbClr val="000000"/>
              </a:solidFill>
            </a:endParaRPr>
          </a:p>
        </p:txBody>
      </p:sp>
      <p:sp>
        <p:nvSpPr>
          <p:cNvPr id="557072" name="Rectangle 16"/>
          <p:cNvSpPr>
            <a:spLocks noGrp="1" noChangeArrowheads="1"/>
          </p:cNvSpPr>
          <p:nvPr>
            <p:ph type="ftr" sz="quarter" idx="3"/>
          </p:nvPr>
        </p:nvSpPr>
        <p:spPr bwMode="auto">
          <a:xfrm>
            <a:off x="2540000" y="6324600"/>
            <a:ext cx="469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lvl1pPr>
          </a:lstStyle>
          <a:p>
            <a:r>
              <a:rPr lang="en-US" smtClean="0">
                <a:solidFill>
                  <a:srgbClr val="000000"/>
                </a:solidFill>
              </a:rPr>
              <a:t>Assembler / Linker</a:t>
            </a:r>
            <a:endParaRPr lang="en-US">
              <a:solidFill>
                <a:srgbClr val="000000"/>
              </a:solidFill>
            </a:endParaRPr>
          </a:p>
        </p:txBody>
      </p:sp>
      <p:sp>
        <p:nvSpPr>
          <p:cNvPr id="557073" name="Rectangle 17"/>
          <p:cNvSpPr>
            <a:spLocks noGrp="1" noChangeArrowheads="1"/>
          </p:cNvSpPr>
          <p:nvPr>
            <p:ph type="sldNum" sz="quarter" idx="4"/>
          </p:nvPr>
        </p:nvSpPr>
        <p:spPr bwMode="auto">
          <a:xfrm>
            <a:off x="691515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lvl1pPr>
          </a:lstStyle>
          <a:p>
            <a:fld id="{CB167D50-CCE5-45FA-81CD-39B679F1C06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5752345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timing>
    <p:tnLst>
      <p:par>
        <p:cTn id="1" dur="indefinite" restart="never" nodeType="tmRoot"/>
      </p:par>
    </p:tnLst>
  </p:timing>
  <p:hf hdr="0"/>
  <p:txStyles>
    <p:titleStyle>
      <a:lvl1pPr algn="l" rtl="0" fontAlgn="base">
        <a:spcBef>
          <a:spcPct val="0"/>
        </a:spcBef>
        <a:spcAft>
          <a:spcPct val="0"/>
        </a:spcAft>
        <a:defRPr sz="3600" b="1">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charset="0"/>
        </a:defRPr>
      </a:lvl2pPr>
      <a:lvl3pPr algn="l" rtl="0" fontAlgn="base">
        <a:spcBef>
          <a:spcPct val="0"/>
        </a:spcBef>
        <a:spcAft>
          <a:spcPct val="0"/>
        </a:spcAft>
        <a:defRPr sz="3600" b="1">
          <a:solidFill>
            <a:schemeClr val="tx2"/>
          </a:solidFill>
          <a:latin typeface="Arial" charset="0"/>
        </a:defRPr>
      </a:lvl3pPr>
      <a:lvl4pPr algn="l" rtl="0" fontAlgn="base">
        <a:spcBef>
          <a:spcPct val="0"/>
        </a:spcBef>
        <a:spcAft>
          <a:spcPct val="0"/>
        </a:spcAft>
        <a:defRPr sz="3600" b="1">
          <a:solidFill>
            <a:schemeClr val="tx2"/>
          </a:solidFill>
          <a:latin typeface="Arial" charset="0"/>
        </a:defRPr>
      </a:lvl4pPr>
      <a:lvl5pPr algn="l" rtl="0" fontAlgn="base">
        <a:spcBef>
          <a:spcPct val="0"/>
        </a:spcBef>
        <a:spcAft>
          <a:spcPct val="0"/>
        </a:spcAft>
        <a:defRPr sz="3600" b="1">
          <a:solidFill>
            <a:schemeClr val="tx2"/>
          </a:solidFill>
          <a:latin typeface="Arial" charset="0"/>
        </a:defRPr>
      </a:lvl5pPr>
      <a:lvl6pPr marL="457200" algn="l" rtl="0" fontAlgn="base">
        <a:spcBef>
          <a:spcPct val="0"/>
        </a:spcBef>
        <a:spcAft>
          <a:spcPct val="0"/>
        </a:spcAft>
        <a:defRPr sz="3600" b="1">
          <a:solidFill>
            <a:schemeClr val="tx2"/>
          </a:solidFill>
          <a:latin typeface="Arial" charset="0"/>
        </a:defRPr>
      </a:lvl6pPr>
      <a:lvl7pPr marL="914400" algn="l" rtl="0" fontAlgn="base">
        <a:spcBef>
          <a:spcPct val="0"/>
        </a:spcBef>
        <a:spcAft>
          <a:spcPct val="0"/>
        </a:spcAft>
        <a:defRPr sz="3600" b="1">
          <a:solidFill>
            <a:schemeClr val="tx2"/>
          </a:solidFill>
          <a:latin typeface="Arial" charset="0"/>
        </a:defRPr>
      </a:lvl7pPr>
      <a:lvl8pPr marL="1371600" algn="l" rtl="0" fontAlgn="base">
        <a:spcBef>
          <a:spcPct val="0"/>
        </a:spcBef>
        <a:spcAft>
          <a:spcPct val="0"/>
        </a:spcAft>
        <a:defRPr sz="3600" b="1">
          <a:solidFill>
            <a:schemeClr val="tx2"/>
          </a:solidFill>
          <a:latin typeface="Arial" charset="0"/>
        </a:defRPr>
      </a:lvl8pPr>
      <a:lvl9pPr marL="1828800" algn="l" rtl="0" fontAlgn="base">
        <a:spcBef>
          <a:spcPct val="0"/>
        </a:spcBef>
        <a:spcAft>
          <a:spcPct val="0"/>
        </a:spcAft>
        <a:defRPr sz="3600" b="1">
          <a:solidFill>
            <a:schemeClr val="tx2"/>
          </a:solidFill>
          <a:latin typeface="Arial" charset="0"/>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455613"/>
            <a:ext cx="438150" cy="47466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1027" name="Rectangle 3"/>
          <p:cNvSpPr>
            <a:spLocks noChangeArrowheads="1"/>
          </p:cNvSpPr>
          <p:nvPr/>
        </p:nvSpPr>
        <p:spPr bwMode="ltGray">
          <a:xfrm>
            <a:off x="800100" y="455613"/>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1028" name="Rectangle 4"/>
          <p:cNvSpPr>
            <a:spLocks noChangeArrowheads="1"/>
          </p:cNvSpPr>
          <p:nvPr/>
        </p:nvSpPr>
        <p:spPr bwMode="ltGray">
          <a:xfrm>
            <a:off x="541338" y="877888"/>
            <a:ext cx="422275" cy="47466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1029" name="Rectangle 5"/>
          <p:cNvSpPr>
            <a:spLocks noChangeArrowheads="1"/>
          </p:cNvSpPr>
          <p:nvPr/>
        </p:nvSpPr>
        <p:spPr bwMode="ltGray">
          <a:xfrm>
            <a:off x="911225" y="877888"/>
            <a:ext cx="368300" cy="47466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1030" name="Rectangle 6"/>
          <p:cNvSpPr>
            <a:spLocks noChangeArrowheads="1"/>
          </p:cNvSpPr>
          <p:nvPr/>
        </p:nvSpPr>
        <p:spPr bwMode="ltGray">
          <a:xfrm>
            <a:off x="127000" y="804863"/>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1031" name="Rectangle 7"/>
          <p:cNvSpPr>
            <a:spLocks noChangeArrowheads="1"/>
          </p:cNvSpPr>
          <p:nvPr/>
        </p:nvSpPr>
        <p:spPr bwMode="gray">
          <a:xfrm>
            <a:off x="762000" y="4476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1032" name="Rectangle 8"/>
          <p:cNvSpPr>
            <a:spLocks noChangeArrowheads="1"/>
          </p:cNvSpPr>
          <p:nvPr/>
        </p:nvSpPr>
        <p:spPr bwMode="gray">
          <a:xfrm>
            <a:off x="442913" y="1138238"/>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1033" name="Rectangle 9"/>
          <p:cNvSpPr>
            <a:spLocks noGrp="1" noChangeArrowheads="1"/>
          </p:cNvSpPr>
          <p:nvPr>
            <p:ph type="title"/>
          </p:nvPr>
        </p:nvSpPr>
        <p:spPr bwMode="auto">
          <a:xfrm>
            <a:off x="1179513" y="207963"/>
            <a:ext cx="7793037"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 name="Rectangle 10"/>
          <p:cNvSpPr>
            <a:spLocks noGrp="1" noChangeArrowheads="1"/>
          </p:cNvSpPr>
          <p:nvPr>
            <p:ph type="body" idx="1"/>
          </p:nvPr>
        </p:nvSpPr>
        <p:spPr bwMode="auto">
          <a:xfrm>
            <a:off x="431800" y="1408113"/>
            <a:ext cx="8164513" cy="529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57071" name="Rectangle 15"/>
          <p:cNvSpPr>
            <a:spLocks noGrp="1" noChangeArrowheads="1"/>
          </p:cNvSpPr>
          <p:nvPr>
            <p:ph type="dt" sz="half" idx="2"/>
          </p:nvPr>
        </p:nvSpPr>
        <p:spPr bwMode="auto">
          <a:xfrm>
            <a:off x="428625"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buClrTx/>
              <a:buSzTx/>
              <a:buFontTx/>
              <a:buNone/>
              <a:defRPr sz="1400">
                <a:latin typeface="Tahoma" pitchFamily="34" charset="0"/>
              </a:defRPr>
            </a:lvl1pPr>
          </a:lstStyle>
          <a:p>
            <a:pPr>
              <a:defRPr/>
            </a:pPr>
            <a:r>
              <a:rPr lang="en-US" smtClean="0">
                <a:solidFill>
                  <a:srgbClr val="000000"/>
                </a:solidFill>
              </a:rPr>
              <a:t>BYU CS 224</a:t>
            </a:r>
            <a:endParaRPr lang="en-US">
              <a:solidFill>
                <a:srgbClr val="000000"/>
              </a:solidFill>
            </a:endParaRPr>
          </a:p>
        </p:txBody>
      </p:sp>
      <p:sp>
        <p:nvSpPr>
          <p:cNvPr id="557072" name="Rectangle 16"/>
          <p:cNvSpPr>
            <a:spLocks noGrp="1" noChangeArrowheads="1"/>
          </p:cNvSpPr>
          <p:nvPr>
            <p:ph type="ftr" sz="quarter" idx="3"/>
          </p:nvPr>
        </p:nvSpPr>
        <p:spPr bwMode="auto">
          <a:xfrm>
            <a:off x="2540000" y="6324600"/>
            <a:ext cx="469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400">
                <a:latin typeface="Tahoma" pitchFamily="34" charset="0"/>
              </a:defRPr>
            </a:lvl1pPr>
          </a:lstStyle>
          <a:p>
            <a:pPr>
              <a:defRPr/>
            </a:pPr>
            <a:r>
              <a:rPr lang="en-US" smtClean="0">
                <a:solidFill>
                  <a:srgbClr val="000000"/>
                </a:solidFill>
              </a:rPr>
              <a:t>Assembler / Linker</a:t>
            </a:r>
            <a:endParaRPr lang="en-US">
              <a:solidFill>
                <a:srgbClr val="000000"/>
              </a:solidFill>
            </a:endParaRPr>
          </a:p>
        </p:txBody>
      </p:sp>
      <p:sp>
        <p:nvSpPr>
          <p:cNvPr id="557073" name="Rectangle 17"/>
          <p:cNvSpPr>
            <a:spLocks noGrp="1" noChangeArrowheads="1"/>
          </p:cNvSpPr>
          <p:nvPr>
            <p:ph type="sldNum" sz="quarter" idx="4"/>
          </p:nvPr>
        </p:nvSpPr>
        <p:spPr bwMode="auto">
          <a:xfrm>
            <a:off x="691515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400">
                <a:latin typeface="Tahoma" pitchFamily="34" charset="0"/>
              </a:defRPr>
            </a:lvl1pPr>
          </a:lstStyle>
          <a:p>
            <a:pPr>
              <a:defRPr/>
            </a:pPr>
            <a:fld id="{7B21CD58-9EC6-4CBB-8205-95BBC18FDDA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5638336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timing>
    <p:tnLst>
      <p:par>
        <p:cTn id="1" dur="indefinite" restart="never" nodeType="tmRoot"/>
      </p:par>
    </p:tnLst>
  </p:timing>
  <p:hf hd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charset="0"/>
        </a:defRPr>
      </a:lvl2pPr>
      <a:lvl3pPr algn="l" rtl="0" eaLnBrk="0" fontAlgn="base" hangingPunct="0">
        <a:spcBef>
          <a:spcPct val="0"/>
        </a:spcBef>
        <a:spcAft>
          <a:spcPct val="0"/>
        </a:spcAft>
        <a:defRPr sz="3600" b="1">
          <a:solidFill>
            <a:schemeClr val="tx2"/>
          </a:solidFill>
          <a:latin typeface="Arial" charset="0"/>
        </a:defRPr>
      </a:lvl3pPr>
      <a:lvl4pPr algn="l" rtl="0" eaLnBrk="0" fontAlgn="base" hangingPunct="0">
        <a:spcBef>
          <a:spcPct val="0"/>
        </a:spcBef>
        <a:spcAft>
          <a:spcPct val="0"/>
        </a:spcAft>
        <a:defRPr sz="3600" b="1">
          <a:solidFill>
            <a:schemeClr val="tx2"/>
          </a:solidFill>
          <a:latin typeface="Arial" charset="0"/>
        </a:defRPr>
      </a:lvl4pPr>
      <a:lvl5pPr algn="l" rtl="0" eaLnBrk="0" fontAlgn="base" hangingPunct="0">
        <a:spcBef>
          <a:spcPct val="0"/>
        </a:spcBef>
        <a:spcAft>
          <a:spcPct val="0"/>
        </a:spcAft>
        <a:defRPr sz="3600" b="1">
          <a:solidFill>
            <a:schemeClr val="tx2"/>
          </a:solidFill>
          <a:latin typeface="Arial" charset="0"/>
        </a:defRPr>
      </a:lvl5pPr>
      <a:lvl6pPr marL="457200" algn="l" rtl="0" fontAlgn="base">
        <a:spcBef>
          <a:spcPct val="0"/>
        </a:spcBef>
        <a:spcAft>
          <a:spcPct val="0"/>
        </a:spcAft>
        <a:defRPr sz="3600" b="1">
          <a:solidFill>
            <a:schemeClr val="tx2"/>
          </a:solidFill>
          <a:latin typeface="Arial" charset="0"/>
        </a:defRPr>
      </a:lvl6pPr>
      <a:lvl7pPr marL="914400" algn="l" rtl="0" fontAlgn="base">
        <a:spcBef>
          <a:spcPct val="0"/>
        </a:spcBef>
        <a:spcAft>
          <a:spcPct val="0"/>
        </a:spcAft>
        <a:defRPr sz="3600" b="1">
          <a:solidFill>
            <a:schemeClr val="tx2"/>
          </a:solidFill>
          <a:latin typeface="Arial" charset="0"/>
        </a:defRPr>
      </a:lvl7pPr>
      <a:lvl8pPr marL="1371600" algn="l" rtl="0" fontAlgn="base">
        <a:spcBef>
          <a:spcPct val="0"/>
        </a:spcBef>
        <a:spcAft>
          <a:spcPct val="0"/>
        </a:spcAft>
        <a:defRPr sz="3600" b="1">
          <a:solidFill>
            <a:schemeClr val="tx2"/>
          </a:solidFill>
          <a:latin typeface="Arial" charset="0"/>
        </a:defRPr>
      </a:lvl8pPr>
      <a:lvl9pPr marL="1828800" algn="l" rtl="0" fontAlgn="base">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6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4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7058" name="Rectangle 2"/>
          <p:cNvSpPr>
            <a:spLocks noChangeArrowheads="1"/>
          </p:cNvSpPr>
          <p:nvPr/>
        </p:nvSpPr>
        <p:spPr bwMode="ltGray">
          <a:xfrm>
            <a:off x="417513" y="455613"/>
            <a:ext cx="438150" cy="47466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59" name="Rectangle 3"/>
          <p:cNvSpPr>
            <a:spLocks noChangeArrowheads="1"/>
          </p:cNvSpPr>
          <p:nvPr/>
        </p:nvSpPr>
        <p:spPr bwMode="ltGray">
          <a:xfrm>
            <a:off x="800100" y="455613"/>
            <a:ext cx="328613"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0" name="Rectangle 4"/>
          <p:cNvSpPr>
            <a:spLocks noChangeArrowheads="1"/>
          </p:cNvSpPr>
          <p:nvPr/>
        </p:nvSpPr>
        <p:spPr bwMode="ltGray">
          <a:xfrm>
            <a:off x="541338" y="877888"/>
            <a:ext cx="422275" cy="47466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1" name="Rectangle 5"/>
          <p:cNvSpPr>
            <a:spLocks noChangeArrowheads="1"/>
          </p:cNvSpPr>
          <p:nvPr/>
        </p:nvSpPr>
        <p:spPr bwMode="ltGray">
          <a:xfrm>
            <a:off x="911225" y="877888"/>
            <a:ext cx="368300" cy="47466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2" name="Rectangle 6"/>
          <p:cNvSpPr>
            <a:spLocks noChangeArrowheads="1"/>
          </p:cNvSpPr>
          <p:nvPr/>
        </p:nvSpPr>
        <p:spPr bwMode="ltGray">
          <a:xfrm>
            <a:off x="127000" y="804863"/>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3" name="Rectangle 7"/>
          <p:cNvSpPr>
            <a:spLocks noChangeArrowheads="1"/>
          </p:cNvSpPr>
          <p:nvPr/>
        </p:nvSpPr>
        <p:spPr bwMode="gray">
          <a:xfrm>
            <a:off x="762000" y="4476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4" name="Rectangle 8"/>
          <p:cNvSpPr>
            <a:spLocks noChangeArrowheads="1"/>
          </p:cNvSpPr>
          <p:nvPr/>
        </p:nvSpPr>
        <p:spPr bwMode="gray">
          <a:xfrm>
            <a:off x="442913" y="1138238"/>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solidFill>
                <a:srgbClr val="000000"/>
              </a:solidFill>
            </a:endParaRPr>
          </a:p>
        </p:txBody>
      </p:sp>
      <p:sp>
        <p:nvSpPr>
          <p:cNvPr id="557065" name="Rectangle 9"/>
          <p:cNvSpPr>
            <a:spLocks noGrp="1" noChangeArrowheads="1"/>
          </p:cNvSpPr>
          <p:nvPr>
            <p:ph type="title"/>
          </p:nvPr>
        </p:nvSpPr>
        <p:spPr bwMode="auto">
          <a:xfrm>
            <a:off x="1179513" y="207963"/>
            <a:ext cx="7793037"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557066" name="Rectangle 10"/>
          <p:cNvSpPr>
            <a:spLocks noGrp="1" noChangeArrowheads="1"/>
          </p:cNvSpPr>
          <p:nvPr>
            <p:ph type="body" idx="1"/>
          </p:nvPr>
        </p:nvSpPr>
        <p:spPr bwMode="auto">
          <a:xfrm>
            <a:off x="431800" y="1408113"/>
            <a:ext cx="8164513" cy="529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57071" name="Rectangle 15"/>
          <p:cNvSpPr>
            <a:spLocks noGrp="1" noChangeArrowheads="1"/>
          </p:cNvSpPr>
          <p:nvPr>
            <p:ph type="dt" sz="half" idx="2"/>
          </p:nvPr>
        </p:nvSpPr>
        <p:spPr bwMode="auto">
          <a:xfrm>
            <a:off x="428625"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b="0">
                <a:latin typeface="Tahoma" pitchFamily="34" charset="0"/>
              </a:defRPr>
            </a:lvl1pPr>
          </a:lstStyle>
          <a:p>
            <a:r>
              <a:rPr lang="en-US" sz="1400" smtClean="0">
                <a:solidFill>
                  <a:srgbClr val="000000"/>
                </a:solidFill>
              </a:rPr>
              <a:t>BYU CS 224</a:t>
            </a:r>
            <a:endParaRPr lang="en-US" sz="1400">
              <a:solidFill>
                <a:srgbClr val="000000"/>
              </a:solidFill>
            </a:endParaRPr>
          </a:p>
        </p:txBody>
      </p:sp>
      <p:sp>
        <p:nvSpPr>
          <p:cNvPr id="557072" name="Rectangle 16"/>
          <p:cNvSpPr>
            <a:spLocks noGrp="1" noChangeArrowheads="1"/>
          </p:cNvSpPr>
          <p:nvPr>
            <p:ph type="ftr" sz="quarter" idx="3"/>
          </p:nvPr>
        </p:nvSpPr>
        <p:spPr bwMode="auto">
          <a:xfrm>
            <a:off x="2540000" y="6324600"/>
            <a:ext cx="469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spcBef>
                <a:spcPct val="0"/>
              </a:spcBef>
              <a:defRPr b="0">
                <a:latin typeface="Tahoma" pitchFamily="34" charset="0"/>
              </a:defRPr>
            </a:lvl1pPr>
          </a:lstStyle>
          <a:p>
            <a:r>
              <a:rPr lang="en-US" sz="1400" smtClean="0">
                <a:solidFill>
                  <a:srgbClr val="000000"/>
                </a:solidFill>
              </a:rPr>
              <a:t>Assembler / Linker</a:t>
            </a:r>
            <a:endParaRPr lang="en-US" sz="1400">
              <a:solidFill>
                <a:srgbClr val="000000"/>
              </a:solidFill>
            </a:endParaRPr>
          </a:p>
        </p:txBody>
      </p:sp>
      <p:sp>
        <p:nvSpPr>
          <p:cNvPr id="557073" name="Rectangle 17"/>
          <p:cNvSpPr>
            <a:spLocks noGrp="1" noChangeArrowheads="1"/>
          </p:cNvSpPr>
          <p:nvPr>
            <p:ph type="sldNum" sz="quarter" idx="4"/>
          </p:nvPr>
        </p:nvSpPr>
        <p:spPr bwMode="auto">
          <a:xfrm>
            <a:off x="691515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b="0">
                <a:latin typeface="Tahoma" pitchFamily="34" charset="0"/>
              </a:defRPr>
            </a:lvl1pPr>
          </a:lstStyle>
          <a:p>
            <a:fld id="{A00647D9-6842-46A7-8C00-0D0EC749BCC5}" type="slidenum">
              <a:rPr lang="en-US" sz="1400">
                <a:solidFill>
                  <a:srgbClr val="000000"/>
                </a:solidFill>
              </a:rPr>
              <a:pPr/>
              <a:t>‹#›</a:t>
            </a:fld>
            <a:endParaRPr lang="en-US" sz="1400">
              <a:solidFill>
                <a:srgbClr val="000000"/>
              </a:solidFill>
            </a:endParaRPr>
          </a:p>
        </p:txBody>
      </p:sp>
    </p:spTree>
    <p:extLst>
      <p:ext uri="{BB962C8B-B14F-4D97-AF65-F5344CB8AC3E}">
        <p14:creationId xmlns:p14="http://schemas.microsoft.com/office/powerpoint/2010/main" val="154922369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Lst>
  <p:timing>
    <p:tnLst>
      <p:par>
        <p:cTn id="1" dur="indefinite" restart="never" nodeType="tmRoot"/>
      </p:par>
    </p:tnLst>
  </p:timing>
  <p:hf hdr="0"/>
  <p:txStyles>
    <p:titleStyle>
      <a:lvl1pPr algn="l" rtl="0" fontAlgn="base">
        <a:spcBef>
          <a:spcPct val="0"/>
        </a:spcBef>
        <a:spcAft>
          <a:spcPct val="0"/>
        </a:spcAft>
        <a:defRPr sz="3600" b="1">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24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16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file:///C:\Users\proper\Dropbox\BYU\CS%20124\public_html\references\readings\MSP430x1xx%20%20Family%20User's%20Guide%20(Section%203.4).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file:///C:\Users\proper\Dropbox\BYU\CS%20124\public_html\references\MSP430\MSP430\MSP430%20Disassembly.docx" TargetMode="External"/><Relationship Id="rId5" Type="http://schemas.openxmlformats.org/officeDocument/2006/relationships/hyperlink" Target="http://robotics.hobbizine.com/asmlau.html" TargetMode="External"/><Relationship Id="rId4" Type="http://schemas.openxmlformats.org/officeDocument/2006/relationships/hyperlink" Target="file:///C:\Users\proper\Dropbox\BYU\CS%20124\public_html\references\Code%20Composer%20Studio\asm\Most%20Commonly%20Used%20Assembler%20Directives.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www.msnbc.msn.com/id/43327793/ns/business-oil_and_energy/t/china-surpasses-us-top-energy-consumer/#.T9y6aBSYNok" TargetMode="External"/><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jpeg"/><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MPG"/><Relationship Id="rId7" Type="http://schemas.openxmlformats.org/officeDocument/2006/relationships/image" Target="../media/image12.png"/><Relationship Id="rId2" Type="http://schemas.openxmlformats.org/officeDocument/2006/relationships/video" Target="../media/media1.MPG"/><Relationship Id="rId1" Type="http://schemas.microsoft.com/office/2007/relationships/media" Target="../media/media1.MPG"/><Relationship Id="rId6" Type="http://schemas.openxmlformats.org/officeDocument/2006/relationships/image" Target="../media/image11.jpeg"/><Relationship Id="rId5" Type="http://schemas.openxmlformats.org/officeDocument/2006/relationships/slideLayout" Target="../slideLayouts/slideLayout41.xml"/><Relationship Id="rId4" Type="http://schemas.openxmlformats.org/officeDocument/2006/relationships/video" Target="../media/media2.MPG"/></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g"/><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3.MPG"/><Relationship Id="rId1" Type="http://schemas.microsoft.com/office/2007/relationships/media" Target="../media/media3.MPG"/><Relationship Id="rId5" Type="http://schemas.openxmlformats.org/officeDocument/2006/relationships/image" Target="../media/image18.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2898" name="Rectangle 2"/>
          <p:cNvSpPr>
            <a:spLocks noGrp="1" noChangeArrowheads="1"/>
          </p:cNvSpPr>
          <p:nvPr>
            <p:ph type="ctrTitle"/>
          </p:nvPr>
        </p:nvSpPr>
        <p:spPr>
          <a:noFill/>
          <a:ln/>
        </p:spPr>
        <p:txBody>
          <a:bodyPr lIns="92075" tIns="46038" rIns="92075" bIns="46038"/>
          <a:lstStyle/>
          <a:p>
            <a:r>
              <a:rPr lang="nb-NO" dirty="0" smtClean="0"/>
              <a:t>S06: Assembler </a:t>
            </a:r>
            <a:r>
              <a:rPr lang="nb-NO" dirty="0"/>
              <a:t>/ Linker</a:t>
            </a:r>
            <a:endParaRPr lang="en-US" dirty="0"/>
          </a:p>
        </p:txBody>
      </p:sp>
      <p:pic>
        <p:nvPicPr>
          <p:cNvPr id="251294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4687" y="523411"/>
            <a:ext cx="2646647" cy="181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212351" y="3760342"/>
            <a:ext cx="6996701" cy="2308324"/>
          </a:xfrm>
          <a:prstGeom prst="rect">
            <a:avLst/>
          </a:prstGeom>
          <a:noFill/>
        </p:spPr>
        <p:txBody>
          <a:bodyPr wrap="square" rtlCol="0">
            <a:spAutoFit/>
          </a:bodyPr>
          <a:lstStyle/>
          <a:p>
            <a:r>
              <a:rPr lang="en-US" b="1" u="sng" dirty="0">
                <a:latin typeface="+mn-lt"/>
              </a:rPr>
              <a:t>Required</a:t>
            </a:r>
            <a:r>
              <a:rPr lang="en-US" b="1" dirty="0" smtClean="0">
                <a:latin typeface="+mn-lt"/>
              </a:rPr>
              <a:t>:		PM</a:t>
            </a:r>
            <a:r>
              <a:rPr lang="en-US" b="1" dirty="0">
                <a:latin typeface="+mn-lt"/>
              </a:rPr>
              <a:t>: </a:t>
            </a:r>
            <a:r>
              <a:rPr lang="en-US" b="1" dirty="0" err="1">
                <a:latin typeface="+mn-lt"/>
              </a:rPr>
              <a:t>Ch</a:t>
            </a:r>
            <a:r>
              <a:rPr lang="en-US" b="1" dirty="0">
                <a:latin typeface="+mn-lt"/>
              </a:rPr>
              <a:t> 7, </a:t>
            </a:r>
            <a:r>
              <a:rPr lang="en-US" b="1" dirty="0" err="1">
                <a:latin typeface="+mn-lt"/>
              </a:rPr>
              <a:t>pgs</a:t>
            </a:r>
            <a:r>
              <a:rPr lang="en-US" b="1" dirty="0">
                <a:latin typeface="+mn-lt"/>
              </a:rPr>
              <a:t> 81-107</a:t>
            </a:r>
            <a:br>
              <a:rPr lang="en-US" b="1" dirty="0">
                <a:latin typeface="+mn-lt"/>
              </a:rPr>
            </a:br>
            <a:r>
              <a:rPr lang="en-US" b="1" dirty="0" smtClean="0">
                <a:latin typeface="+mn-lt"/>
              </a:rPr>
              <a:t>			</a:t>
            </a:r>
            <a:r>
              <a:rPr lang="en-US" b="1" dirty="0" smtClean="0">
                <a:latin typeface="+mn-lt"/>
                <a:hlinkClick r:id="rId4"/>
              </a:rPr>
              <a:t>Assembler Directives</a:t>
            </a:r>
            <a:endParaRPr lang="en-US" b="1" dirty="0" smtClean="0">
              <a:latin typeface="+mn-lt"/>
            </a:endParaRPr>
          </a:p>
          <a:p>
            <a:r>
              <a:rPr lang="en-US" b="1" dirty="0">
                <a:latin typeface="+mn-lt"/>
              </a:rPr>
              <a:t/>
            </a:r>
            <a:br>
              <a:rPr lang="en-US" b="1" dirty="0">
                <a:latin typeface="+mn-lt"/>
              </a:rPr>
            </a:br>
            <a:r>
              <a:rPr lang="en-US" b="1" u="sng" dirty="0">
                <a:latin typeface="+mn-lt"/>
              </a:rPr>
              <a:t>Recommended</a:t>
            </a:r>
            <a:r>
              <a:rPr lang="en-US" b="1" dirty="0" smtClean="0">
                <a:latin typeface="+mn-lt"/>
              </a:rPr>
              <a:t>:	</a:t>
            </a:r>
            <a:r>
              <a:rPr lang="en-US" b="1" dirty="0" smtClean="0">
                <a:latin typeface="+mn-lt"/>
                <a:hlinkClick r:id="rId5"/>
              </a:rPr>
              <a:t>MSP430 </a:t>
            </a:r>
            <a:r>
              <a:rPr lang="en-US" b="1" dirty="0">
                <a:latin typeface="+mn-lt"/>
                <a:hlinkClick r:id="rId5"/>
              </a:rPr>
              <a:t>Assembly Tutorial</a:t>
            </a:r>
            <a:r>
              <a:rPr lang="en-US" b="1" dirty="0">
                <a:latin typeface="+mn-lt"/>
              </a:rPr>
              <a:t/>
            </a:r>
            <a:br>
              <a:rPr lang="en-US" b="1" dirty="0">
                <a:latin typeface="+mn-lt"/>
              </a:rPr>
            </a:br>
            <a:r>
              <a:rPr lang="en-US" b="1" dirty="0" smtClean="0">
                <a:latin typeface="+mn-lt"/>
              </a:rPr>
              <a:t>			</a:t>
            </a:r>
            <a:r>
              <a:rPr lang="en-US" b="1" dirty="0" smtClean="0">
                <a:latin typeface="+mn-lt"/>
                <a:hlinkClick r:id="rId6"/>
              </a:rPr>
              <a:t>MSP430 </a:t>
            </a:r>
            <a:r>
              <a:rPr lang="en-US" b="1" dirty="0">
                <a:latin typeface="+mn-lt"/>
                <a:hlinkClick r:id="rId6"/>
              </a:rPr>
              <a:t>Disassembly.docx</a:t>
            </a:r>
            <a:r>
              <a:rPr lang="en-US" b="1" dirty="0">
                <a:latin typeface="+mn-lt"/>
              </a:rPr>
              <a:t/>
            </a:r>
            <a:br>
              <a:rPr lang="en-US" b="1" dirty="0">
                <a:latin typeface="+mn-lt"/>
              </a:rPr>
            </a:br>
            <a:r>
              <a:rPr lang="en-US" b="1" dirty="0" smtClean="0">
                <a:latin typeface="+mn-lt"/>
              </a:rPr>
              <a:t>			</a:t>
            </a:r>
            <a:r>
              <a:rPr lang="en-US" b="1" dirty="0" smtClean="0">
                <a:latin typeface="+mn-lt"/>
                <a:hlinkClick r:id="rId7"/>
              </a:rPr>
              <a:t>FUG</a:t>
            </a:r>
            <a:r>
              <a:rPr lang="en-US" b="1" dirty="0">
                <a:latin typeface="+mn-lt"/>
                <a:hlinkClick r:id="rId7"/>
              </a:rPr>
              <a:t>: 3.4</a:t>
            </a:r>
            <a:endParaRPr lang="en-US" b="1" dirty="0">
              <a:effectLst/>
              <a:latin typeface="+mn-lt"/>
            </a:endParaRPr>
          </a:p>
        </p:txBody>
      </p:sp>
    </p:spTree>
    <p:extLst>
      <p:ext uri="{BB962C8B-B14F-4D97-AF65-F5344CB8AC3E}">
        <p14:creationId xmlns:p14="http://schemas.microsoft.com/office/powerpoint/2010/main" val="30146153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8" name="Slide Number Placeholder 3"/>
          <p:cNvSpPr>
            <a:spLocks noGrp="1"/>
          </p:cNvSpPr>
          <p:nvPr>
            <p:ph type="sldNum" sz="quarter" idx="12"/>
          </p:nvPr>
        </p:nvSpPr>
        <p:spPr/>
        <p:txBody>
          <a:bodyPr/>
          <a:lstStyle/>
          <a:p>
            <a:fld id="{6DDAC910-643E-4CCD-A436-8D8FFD0C9BB7}" type="slidenum">
              <a:rPr lang="en-US">
                <a:solidFill>
                  <a:srgbClr val="000000"/>
                </a:solidFill>
              </a:rPr>
              <a:pPr/>
              <a:t>10</a:t>
            </a:fld>
            <a:endParaRPr lang="en-US">
              <a:solidFill>
                <a:srgbClr val="000000"/>
              </a:solidFill>
            </a:endParaRPr>
          </a:p>
        </p:txBody>
      </p:sp>
      <p:sp>
        <p:nvSpPr>
          <p:cNvPr id="2961410" name="Rectangle 2"/>
          <p:cNvSpPr>
            <a:spLocks noGrp="1" noChangeArrowheads="1"/>
          </p:cNvSpPr>
          <p:nvPr>
            <p:ph type="title" idx="4294967295"/>
          </p:nvPr>
        </p:nvSpPr>
        <p:spPr/>
        <p:txBody>
          <a:bodyPr/>
          <a:lstStyle/>
          <a:p>
            <a:r>
              <a:rPr lang="en-GB" dirty="0" smtClean="0"/>
              <a:t>Relative Jump Instructions</a:t>
            </a:r>
            <a:endParaRPr lang="pt-PT" dirty="0"/>
          </a:p>
        </p:txBody>
      </p:sp>
      <p:sp>
        <p:nvSpPr>
          <p:cNvPr id="2961463" name="Text Box 55"/>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pitchFamily="34" charset="0"/>
              </a:rPr>
              <a:t>Double Operand Instructions</a:t>
            </a:r>
          </a:p>
        </p:txBody>
      </p:sp>
      <p:sp>
        <p:nvSpPr>
          <p:cNvPr id="2" name="Date Placeholder 1"/>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graphicFrame>
        <p:nvGraphicFramePr>
          <p:cNvPr id="9" name="Group 55"/>
          <p:cNvGraphicFramePr>
            <a:graphicFrameLocks/>
          </p:cNvGraphicFramePr>
          <p:nvPr>
            <p:extLst>
              <p:ext uri="{D42A27DB-BD31-4B8C-83A1-F6EECF244321}">
                <p14:modId xmlns:p14="http://schemas.microsoft.com/office/powerpoint/2010/main" val="1846855971"/>
              </p:ext>
            </p:extLst>
          </p:nvPr>
        </p:nvGraphicFramePr>
        <p:xfrm>
          <a:off x="488950" y="2602230"/>
          <a:ext cx="8364538" cy="3221356"/>
        </p:xfrm>
        <a:graphic>
          <a:graphicData uri="http://schemas.openxmlformats.org/drawingml/2006/table">
            <a:tbl>
              <a:tblPr/>
              <a:tblGrid>
                <a:gridCol w="2368550"/>
                <a:gridCol w="2529748"/>
                <a:gridCol w="3466240"/>
              </a:tblGrid>
              <a:tr h="231775">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Mnemonic</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Operation</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Description</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231775">
                <a:tc>
                  <a:txBody>
                    <a:bodyPr/>
                    <a:lstStyle/>
                    <a:p>
                      <a:pPr marL="0" marR="0">
                        <a:spcBef>
                          <a:spcPts val="0"/>
                        </a:spcBef>
                        <a:spcAft>
                          <a:spcPts val="0"/>
                        </a:spcAft>
                      </a:pPr>
                      <a:r>
                        <a:rPr lang="en-US" sz="1600" b="1" dirty="0" smtClean="0">
                          <a:effectLst/>
                          <a:latin typeface="+mn-lt"/>
                          <a:ea typeface="Times New Roman"/>
                        </a:rPr>
                        <a:t>JNZ/JNE</a:t>
                      </a:r>
                      <a:endParaRPr lang="en-US" sz="1600" b="1" dirty="0">
                        <a:effectLst/>
                        <a:latin typeface="+mn-lt"/>
                        <a:ea typeface="Times New Roman"/>
                      </a:endParaRPr>
                    </a:p>
                  </a:txBody>
                  <a:tcPr marL="68580" marR="68580" marT="0" marB="0" anchor="ctr">
                    <a:lnL>
                      <a:noFill/>
                    </a:lnL>
                    <a:lnR>
                      <a:noFill/>
                    </a:lnR>
                    <a:lnT w="2540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itchFamily="2" charset="2"/>
                        <a:buNone/>
                        <a:tabLst>
                          <a:tab pos="2338388" algn="l"/>
                        </a:tabLst>
                        <a:defRPr/>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Z == 0 </a:t>
                      </a:r>
                      <a:endParaRPr kumimoji="0" lang="en-US" sz="1400" b="0" i="0" u="none" strike="noStrike" kern="0" cap="none" spc="0" normalizeH="0" baseline="0" noProof="0" dirty="0">
                        <a:ln>
                          <a:noFill/>
                        </a:ln>
                        <a:solidFill>
                          <a:srgbClr val="000000"/>
                        </a:solidFill>
                        <a:effectLst/>
                        <a:uLnTx/>
                        <a:uFillTx/>
                        <a:latin typeface="+mn-lt"/>
                      </a:endParaRPr>
                    </a:p>
                  </a:txBody>
                  <a:tcPr horzOverflow="overflow">
                    <a:lnL>
                      <a:noFill/>
                    </a:lnL>
                    <a:lnR>
                      <a:noFill/>
                    </a:lnR>
                    <a:lnT w="2540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not equal (if !=)</a:t>
                      </a:r>
                    </a:p>
                  </a:txBody>
                  <a:tcPr horzOverflow="overflow">
                    <a:lnL>
                      <a:noFill/>
                    </a:lnL>
                    <a:lnR>
                      <a:noFill/>
                    </a:lnR>
                    <a:lnT w="2540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r>
              <a:tr h="368300">
                <a:tc>
                  <a:txBody>
                    <a:bodyPr/>
                    <a:lstStyle/>
                    <a:p>
                      <a:pPr marL="0" marR="0">
                        <a:spcBef>
                          <a:spcPts val="0"/>
                        </a:spcBef>
                        <a:spcAft>
                          <a:spcPts val="0"/>
                        </a:spcAft>
                      </a:pPr>
                      <a:r>
                        <a:rPr lang="en-US" sz="1600" b="1" dirty="0" smtClean="0">
                          <a:effectLst/>
                          <a:latin typeface="+mn-lt"/>
                          <a:ea typeface="Times New Roman"/>
                        </a:rPr>
                        <a:t>JZ/JEQ</a:t>
                      </a:r>
                      <a:endParaRPr lang="en-US" sz="1600" b="1" dirty="0">
                        <a:effectLst/>
                        <a:latin typeface="+mn-lt"/>
                        <a:ea typeface="Times New Roman"/>
                      </a:endParaRPr>
                    </a:p>
                  </a:txBody>
                  <a:tcPr marL="68580" marR="68580" marT="0" marB="0" anchor="ctr">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itchFamily="2" charset="2"/>
                        <a:buNone/>
                        <a:tabLst>
                          <a:tab pos="2338388" algn="l"/>
                        </a:tabLst>
                        <a:defRPr/>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Z == 1 </a:t>
                      </a:r>
                      <a:endParaRPr kumimoji="0" lang="en-US" sz="1400" b="0" i="0" u="none" strike="noStrike" kern="0" cap="none" spc="0" normalizeH="0" baseline="0" noProof="0" dirty="0">
                        <a:ln>
                          <a:noFill/>
                        </a:ln>
                        <a:solidFill>
                          <a:srgbClr val="000000"/>
                        </a:solidFill>
                        <a:effectLst/>
                        <a:uLnTx/>
                        <a:uFillTx/>
                        <a:latin typeface="+mn-lt"/>
                      </a:endParaRPr>
                    </a:p>
                  </a:txBody>
                  <a:tcP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3F3F3"/>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equal (if ==)</a:t>
                      </a:r>
                    </a:p>
                  </a:txBody>
                  <a:tcP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3F3F3"/>
                    </a:solidFill>
                  </a:tcPr>
                </a:tc>
              </a:tr>
              <a:tr h="368300">
                <a:tc>
                  <a:txBody>
                    <a:bodyPr/>
                    <a:lstStyle/>
                    <a:p>
                      <a:pPr marL="0" marR="0">
                        <a:spcBef>
                          <a:spcPts val="0"/>
                        </a:spcBef>
                        <a:spcAft>
                          <a:spcPts val="0"/>
                        </a:spcAft>
                      </a:pPr>
                      <a:r>
                        <a:rPr lang="en-US" sz="1600" b="1" dirty="0" smtClean="0">
                          <a:effectLst/>
                          <a:latin typeface="+mn-lt"/>
                          <a:ea typeface="Times New Roman"/>
                        </a:rPr>
                        <a:t>JNC/JLO</a:t>
                      </a:r>
                      <a:endParaRPr lang="en-US" sz="1600" b="1" dirty="0">
                        <a:effectLst/>
                        <a:latin typeface="+mn-lt"/>
                        <a:ea typeface="Times New Roman"/>
                      </a:endParaRPr>
                    </a:p>
                  </a:txBody>
                  <a:tcPr marL="68580" marR="68580" marT="0" marB="0" anchor="ctr">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0" marR="0" lvl="0" indent="0" algn="l" defTabSz="914400" rtl="0" eaLnBrk="1" fontAlgn="base" latinLnBrk="0" hangingPunct="1">
                        <a:lnSpc>
                          <a:spcPct val="80000"/>
                        </a:lnSpc>
                        <a:spcBef>
                          <a:spcPct val="20000"/>
                        </a:spcBef>
                        <a:spcAft>
                          <a:spcPct val="0"/>
                        </a:spcAft>
                        <a:buClr>
                          <a:srgbClr val="3333CC"/>
                        </a:buClr>
                        <a:buSzPct val="60000"/>
                        <a:buFont typeface="Wingdings" pitchFamily="2" charset="2"/>
                        <a:buNone/>
                        <a:tabLst>
                          <a:tab pos="2338388" algn="l"/>
                        </a:tabLst>
                        <a:defRPr/>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C == 0 </a:t>
                      </a:r>
                      <a:endParaRPr kumimoji="0" lang="en-US" sz="1400" b="0" i="0" u="none" strike="noStrike" kern="0" cap="none" spc="0" normalizeH="0" baseline="0" noProof="0" dirty="0">
                        <a:ln>
                          <a:noFill/>
                        </a:ln>
                        <a:solidFill>
                          <a:srgbClr val="000000"/>
                        </a:solidFill>
                        <a:effectLst/>
                        <a:uLnTx/>
                        <a:uFillTx/>
                        <a:latin typeface="+mn-lt"/>
                      </a:endParaRPr>
                    </a:p>
                  </a:txBody>
                  <a:tcP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carry (if unsigned &lt;)</a:t>
                      </a:r>
                    </a:p>
                  </a:txBody>
                  <a:tcP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r>
              <a:tr h="368300">
                <a:tc>
                  <a:txBody>
                    <a:bodyPr/>
                    <a:lstStyle/>
                    <a:p>
                      <a:pPr marL="0" marR="0">
                        <a:spcBef>
                          <a:spcPts val="0"/>
                        </a:spcBef>
                        <a:spcAft>
                          <a:spcPts val="0"/>
                        </a:spcAft>
                      </a:pPr>
                      <a:r>
                        <a:rPr lang="en-US" sz="1600" b="1" dirty="0" smtClean="0">
                          <a:effectLst/>
                          <a:latin typeface="+mn-lt"/>
                          <a:ea typeface="Times New Roman"/>
                        </a:rPr>
                        <a:t>JC/JHS</a:t>
                      </a:r>
                      <a:endParaRPr lang="en-US" sz="1600" b="1" dirty="0">
                        <a:effectLst/>
                        <a:latin typeface="+mn-lt"/>
                        <a:ea typeface="Times New Roman"/>
                      </a:endParaRPr>
                    </a:p>
                  </a:txBody>
                  <a:tcPr marL="68580" marR="68580" marT="0" marB="0" anchor="ctr">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itchFamily="2" charset="2"/>
                        <a:buNone/>
                        <a:tabLst>
                          <a:tab pos="2338388" algn="l"/>
                        </a:tabLst>
                        <a:defRPr/>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C == 1 </a:t>
                      </a:r>
                      <a:endParaRPr kumimoji="0" lang="en-US" sz="1400" b="0" i="0" u="none" strike="noStrike" kern="0" cap="none" spc="0" normalizeH="0" baseline="0" noProof="0" dirty="0">
                        <a:ln>
                          <a:noFill/>
                        </a:ln>
                        <a:solidFill>
                          <a:srgbClr val="000000"/>
                        </a:solidFill>
                        <a:effectLst/>
                        <a:uLnTx/>
                        <a:uFillTx/>
                        <a:latin typeface="+mn-lt"/>
                      </a:endParaRPr>
                    </a:p>
                  </a:txBody>
                  <a:tcP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3F3F3"/>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no carry (if unsigned &gt;=)</a:t>
                      </a:r>
                    </a:p>
                  </a:txBody>
                  <a:tcP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rgbClr val="F3F3F3"/>
                    </a:solidFill>
                  </a:tcPr>
                </a:tc>
              </a:tr>
              <a:tr h="368300">
                <a:tc>
                  <a:txBody>
                    <a:bodyPr/>
                    <a:lstStyle/>
                    <a:p>
                      <a:pPr marL="0" marR="0">
                        <a:spcBef>
                          <a:spcPts val="0"/>
                        </a:spcBef>
                        <a:spcAft>
                          <a:spcPts val="0"/>
                        </a:spcAft>
                      </a:pPr>
                      <a:r>
                        <a:rPr lang="en-US" sz="1600" b="1" dirty="0" smtClean="0">
                          <a:effectLst/>
                          <a:latin typeface="+mn-lt"/>
                          <a:ea typeface="Times New Roman"/>
                        </a:rPr>
                        <a:t>JN</a:t>
                      </a:r>
                      <a:endParaRPr lang="en-US" sz="1600" b="1" dirty="0">
                        <a:effectLst/>
                        <a:latin typeface="+mn-lt"/>
                        <a:ea typeface="Times New Roman"/>
                      </a:endParaRPr>
                    </a:p>
                  </a:txBody>
                  <a:tcPr marL="68580" marR="68580" marT="0" marB="0" anchor="ctr">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N == 1 </a:t>
                      </a:r>
                      <a:endParaRPr kumimoji="0" lang="en-GB" sz="1400" b="1" i="0" u="none" strike="noStrike" cap="none" normalizeH="0" baseline="0" dirty="0" smtClean="0">
                        <a:ln>
                          <a:noFill/>
                        </a:ln>
                        <a:solidFill>
                          <a:schemeClr val="tx1"/>
                        </a:solidFill>
                        <a:effectLst/>
                        <a:latin typeface="Arial" pitchFamily="34" charset="0"/>
                        <a:cs typeface="Times New Roman" pitchFamily="18" charset="0"/>
                        <a:sym typeface="Symbol" pitchFamily="18" charset="2"/>
                      </a:endParaRPr>
                    </a:p>
                  </a:txBody>
                  <a:tcP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negative (No JP)</a:t>
                      </a:r>
                    </a:p>
                  </a:txBody>
                  <a:tcP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r>
              <a:tr h="368300">
                <a:tc>
                  <a:txBody>
                    <a:bodyPr/>
                    <a:lstStyle/>
                    <a:p>
                      <a:pPr marL="0" marR="0">
                        <a:spcBef>
                          <a:spcPts val="0"/>
                        </a:spcBef>
                        <a:spcAft>
                          <a:spcPts val="0"/>
                        </a:spcAft>
                      </a:pPr>
                      <a:r>
                        <a:rPr lang="en-US" sz="1600" b="1" dirty="0" smtClean="0">
                          <a:effectLst/>
                          <a:latin typeface="+mn-lt"/>
                          <a:ea typeface="Times New Roman"/>
                        </a:rPr>
                        <a:t>JGE</a:t>
                      </a:r>
                      <a:endParaRPr lang="en-US" sz="1600" b="1" dirty="0">
                        <a:effectLst/>
                        <a:latin typeface="+mn-lt"/>
                        <a:ea typeface="Times New Roman"/>
                      </a:endParaRPr>
                    </a:p>
                  </a:txBody>
                  <a:tcPr marL="68580" marR="68580" marT="0" marB="0" anchor="ctr">
                    <a:lnL>
                      <a:noFill/>
                    </a:lnL>
                    <a:lnR>
                      <a:noFill/>
                    </a:lnR>
                    <a:lnT w="0" cap="flat" cmpd="sng" algn="ctr">
                      <a:solidFill>
                        <a:srgbClr val="000000"/>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3F3F3"/>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N == V </a:t>
                      </a:r>
                      <a:endParaRPr kumimoji="0" lang="en-GB" sz="1400" b="1" i="0" u="none" strike="noStrike" cap="none" normalizeH="0" baseline="0" dirty="0" smtClean="0">
                        <a:ln>
                          <a:noFill/>
                        </a:ln>
                        <a:solidFill>
                          <a:schemeClr val="tx1"/>
                        </a:solidFill>
                        <a:effectLst/>
                        <a:latin typeface="Arial" pitchFamily="34" charset="0"/>
                        <a:cs typeface="Times New Roman" pitchFamily="18" charset="0"/>
                        <a:sym typeface="Symbol" pitchFamily="18" charset="2"/>
                      </a:endParaRPr>
                    </a:p>
                  </a:txBody>
                  <a:tcPr horzOverflow="overflow">
                    <a:lnL>
                      <a:noFill/>
                    </a:lnL>
                    <a:lnR>
                      <a:noFill/>
                    </a:lnR>
                    <a:lnT w="0" cap="flat" cmpd="sng" algn="ctr">
                      <a:solidFill>
                        <a:srgbClr val="000000"/>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3F3F3"/>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zero or positive (if signed &gt;=)</a:t>
                      </a:r>
                    </a:p>
                  </a:txBody>
                  <a:tcPr horzOverflow="overflow">
                    <a:lnL>
                      <a:noFill/>
                    </a:lnL>
                    <a:lnR>
                      <a:noFill/>
                    </a:lnR>
                    <a:lnT w="0" cap="flat" cmpd="sng" algn="ctr">
                      <a:solidFill>
                        <a:srgbClr val="000000"/>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3F3F3"/>
                    </a:solidFill>
                  </a:tcPr>
                </a:tc>
              </a:tr>
              <a:tr h="369888">
                <a:tc>
                  <a:txBody>
                    <a:bodyPr/>
                    <a:lstStyle/>
                    <a:p>
                      <a:pPr marL="0" marR="0">
                        <a:spcBef>
                          <a:spcPts val="0"/>
                        </a:spcBef>
                        <a:spcAft>
                          <a:spcPts val="0"/>
                        </a:spcAft>
                      </a:pPr>
                      <a:r>
                        <a:rPr lang="en-US" sz="1600" b="1" dirty="0" smtClean="0">
                          <a:effectLst/>
                          <a:latin typeface="+mn-lt"/>
                          <a:ea typeface="Times New Roman"/>
                        </a:rPr>
                        <a:t>JL</a:t>
                      </a:r>
                      <a:endParaRPr lang="en-US" sz="1600" b="1" dirty="0">
                        <a:effectLst/>
                        <a:latin typeface="+mn-lt"/>
                        <a:ea typeface="Times New Roman"/>
                      </a:endParaRPr>
                    </a:p>
                  </a:txBody>
                  <a:tcPr marL="68580" marR="68580" marT="0" marB="0" anchor="ctr">
                    <a:lnL>
                      <a:noFill/>
                    </a:lnL>
                    <a:lnR>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N != V </a:t>
                      </a:r>
                      <a:endParaRPr kumimoji="0" lang="en-GB" sz="1400" b="1" i="0" u="none" strike="noStrike" cap="none" normalizeH="0" baseline="0" dirty="0" smtClean="0">
                        <a:ln>
                          <a:noFill/>
                        </a:ln>
                        <a:solidFill>
                          <a:schemeClr val="tx1"/>
                        </a:solidFill>
                        <a:effectLst/>
                        <a:latin typeface="Arial" pitchFamily="34" charset="0"/>
                        <a:cs typeface="Times New Roman" pitchFamily="18" charset="0"/>
                        <a:sym typeface="Symbol" pitchFamily="18" charset="2"/>
                      </a:endParaRPr>
                    </a:p>
                  </a:txBody>
                  <a:tcPr horzOverflow="overflow">
                    <a:lnL>
                      <a:noFill/>
                    </a:lnL>
                    <a:lnR>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if less than (if signed &lt;)</a:t>
                      </a:r>
                    </a:p>
                  </a:txBody>
                  <a:tcPr horzOverflow="overflow">
                    <a:lnL>
                      <a:noFill/>
                    </a:lnL>
                    <a:lnR>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3">
                        <a:lumMod val="85000"/>
                      </a:schemeClr>
                    </a:solidFill>
                  </a:tcPr>
                </a:tc>
              </a:tr>
              <a:tr h="369888">
                <a:tc>
                  <a:txBody>
                    <a:bodyPr/>
                    <a:lstStyle/>
                    <a:p>
                      <a:pPr marL="0" marR="0">
                        <a:spcBef>
                          <a:spcPts val="0"/>
                        </a:spcBef>
                        <a:spcAft>
                          <a:spcPts val="0"/>
                        </a:spcAft>
                      </a:pPr>
                      <a:r>
                        <a:rPr lang="en-US" sz="1600" b="1" dirty="0" smtClean="0">
                          <a:effectLst/>
                          <a:latin typeface="+mn-lt"/>
                          <a:ea typeface="Times New Roman"/>
                        </a:rPr>
                        <a:t>JMP</a:t>
                      </a:r>
                      <a:endParaRPr lang="en-US" sz="1600" b="1" dirty="0">
                        <a:effectLst/>
                        <a:latin typeface="+mn-lt"/>
                        <a:ea typeface="Times New Roman"/>
                      </a:endParaRPr>
                    </a:p>
                  </a:txBody>
                  <a:tcPr marL="68580" marR="68580" marT="0" marB="0" anchor="ctr">
                    <a:lnL>
                      <a:noFill/>
                    </a:lnL>
                    <a:lnR>
                      <a:noFill/>
                    </a:lnR>
                    <a:lnT w="12700" cap="flat" cmpd="sng" algn="ctr">
                      <a:solidFill>
                        <a:schemeClr val="tx1"/>
                      </a:solidFill>
                      <a:prstDash val="solid"/>
                      <a:miter lim="800000"/>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sym typeface="Symbol" pitchFamily="18" charset="2"/>
                        </a:rPr>
                        <a:t>Jump</a:t>
                      </a:r>
                    </a:p>
                  </a:txBody>
                  <a:tcPr horzOverflow="overflow">
                    <a:lnL>
                      <a:noFill/>
                    </a:lnL>
                    <a:lnR>
                      <a:noFill/>
                    </a:lnR>
                    <a:lnT w="12700" cap="flat" cmpd="sng" algn="ctr">
                      <a:solidFill>
                        <a:schemeClr val="tx1"/>
                      </a:solidFill>
                      <a:prstDash val="solid"/>
                      <a:miter lim="800000"/>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Jump unconditionally</a:t>
                      </a:r>
                    </a:p>
                  </a:txBody>
                  <a:tcPr horzOverflow="overflow">
                    <a:lnL>
                      <a:noFill/>
                    </a:lnL>
                    <a:lnR>
                      <a:noFill/>
                    </a:lnR>
                    <a:lnT w="12700" cap="flat" cmpd="sng" algn="ctr">
                      <a:solidFill>
                        <a:schemeClr val="tx1"/>
                      </a:solidFill>
                      <a:prstDash val="solid"/>
                      <a:miter lim="800000"/>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3" name="TextBox 2"/>
          <p:cNvSpPr txBox="1"/>
          <p:nvPr/>
        </p:nvSpPr>
        <p:spPr>
          <a:xfrm>
            <a:off x="491490" y="1508760"/>
            <a:ext cx="8195310" cy="830997"/>
          </a:xfrm>
          <a:prstGeom prst="rect">
            <a:avLst/>
          </a:prstGeom>
          <a:noFill/>
        </p:spPr>
        <p:txBody>
          <a:bodyPr wrap="square" rtlCol="0">
            <a:spAutoFit/>
          </a:bodyPr>
          <a:lstStyle/>
          <a:p>
            <a:r>
              <a:rPr lang="en-US" dirty="0" smtClean="0"/>
              <a:t>PC-relative </a:t>
            </a:r>
            <a:r>
              <a:rPr lang="en-US" dirty="0"/>
              <a:t>jumps, adding twice the sign-extended offset to the PC, for a jump range of -1024 to +1022.</a:t>
            </a:r>
          </a:p>
        </p:txBody>
      </p:sp>
    </p:spTree>
    <p:extLst>
      <p:ext uri="{BB962C8B-B14F-4D97-AF65-F5344CB8AC3E}">
        <p14:creationId xmlns:p14="http://schemas.microsoft.com/office/powerpoint/2010/main" val="38535905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smtClean="0"/>
              <a:t>Assembler / Linker</a:t>
            </a:r>
            <a:endParaRPr lang="en-US"/>
          </a:p>
        </p:txBody>
      </p:sp>
      <p:sp>
        <p:nvSpPr>
          <p:cNvPr id="7" name="Slide Number Placeholder 3"/>
          <p:cNvSpPr>
            <a:spLocks noGrp="1"/>
          </p:cNvSpPr>
          <p:nvPr>
            <p:ph type="sldNum" sz="quarter" idx="12"/>
          </p:nvPr>
        </p:nvSpPr>
        <p:spPr/>
        <p:txBody>
          <a:bodyPr/>
          <a:lstStyle/>
          <a:p>
            <a:fld id="{CF041386-29E7-4CAC-AB01-4C7782457231}" type="slidenum">
              <a:rPr lang="en-US"/>
              <a:pPr/>
              <a:t>11</a:t>
            </a:fld>
            <a:endParaRPr lang="en-US"/>
          </a:p>
        </p:txBody>
      </p:sp>
      <p:sp>
        <p:nvSpPr>
          <p:cNvPr id="3142658" name="Rectangle 2"/>
          <p:cNvSpPr>
            <a:spLocks noGrp="1" noChangeArrowheads="1"/>
          </p:cNvSpPr>
          <p:nvPr>
            <p:ph type="title" idx="4294967295"/>
          </p:nvPr>
        </p:nvSpPr>
        <p:spPr/>
        <p:txBody>
          <a:bodyPr/>
          <a:lstStyle/>
          <a:p>
            <a:r>
              <a:rPr lang="en-GB"/>
              <a:t>Emulated Instructions</a:t>
            </a:r>
            <a:endParaRPr lang="pt-PT"/>
          </a:p>
        </p:txBody>
      </p:sp>
      <p:sp>
        <p:nvSpPr>
          <p:cNvPr id="3142659" name="Rectangle 3"/>
          <p:cNvSpPr>
            <a:spLocks noGrp="1" noChangeArrowheads="1"/>
          </p:cNvSpPr>
          <p:nvPr>
            <p:ph type="body" idx="4294967295"/>
          </p:nvPr>
        </p:nvSpPr>
        <p:spPr>
          <a:xfrm>
            <a:off x="433388" y="1387475"/>
            <a:ext cx="8358187" cy="5029200"/>
          </a:xfrm>
        </p:spPr>
        <p:txBody>
          <a:bodyPr/>
          <a:lstStyle/>
          <a:p>
            <a:r>
              <a:rPr lang="en-GB" sz="2800" dirty="0"/>
              <a:t>In addition to the 27 instructions defined by the MSP 430 ISA, there are 24 additional emulated instructions</a:t>
            </a:r>
          </a:p>
          <a:p>
            <a:r>
              <a:rPr lang="en-GB" sz="2800" dirty="0"/>
              <a:t>The emulated instructions make reading and writing code more easy, but do not have their own op-codes</a:t>
            </a:r>
          </a:p>
          <a:p>
            <a:r>
              <a:rPr lang="en-GB" sz="2800" dirty="0"/>
              <a:t>Emulated instructions are replaced automatically by native MSP 430 instructions</a:t>
            </a:r>
          </a:p>
          <a:p>
            <a:r>
              <a:rPr lang="en-GB" sz="2800" dirty="0"/>
              <a:t>There are no penalties for using emulated instructions.</a:t>
            </a:r>
          </a:p>
        </p:txBody>
      </p:sp>
      <p:sp>
        <p:nvSpPr>
          <p:cNvPr id="3142660"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pitchFamily="34" charset="0"/>
              </a:rPr>
              <a:t>Emulated Instructions</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2123816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smtClean="0"/>
              <a:t>Assembler / Linker</a:t>
            </a:r>
            <a:endParaRPr lang="en-US"/>
          </a:p>
        </p:txBody>
      </p:sp>
      <p:sp>
        <p:nvSpPr>
          <p:cNvPr id="7" name="Slide Number Placeholder 3"/>
          <p:cNvSpPr>
            <a:spLocks noGrp="1"/>
          </p:cNvSpPr>
          <p:nvPr>
            <p:ph type="sldNum" sz="quarter" idx="12"/>
          </p:nvPr>
        </p:nvSpPr>
        <p:spPr/>
        <p:txBody>
          <a:bodyPr/>
          <a:lstStyle/>
          <a:p>
            <a:fld id="{E270EA8D-9A29-453E-B6AF-06F3C7049783}" type="slidenum">
              <a:rPr lang="en-US"/>
              <a:pPr/>
              <a:t>12</a:t>
            </a:fld>
            <a:endParaRPr lang="en-US"/>
          </a:p>
        </p:txBody>
      </p:sp>
      <p:sp>
        <p:nvSpPr>
          <p:cNvPr id="3143682" name="Rectangle 2"/>
          <p:cNvSpPr>
            <a:spLocks noGrp="1" noChangeArrowheads="1"/>
          </p:cNvSpPr>
          <p:nvPr>
            <p:ph type="title" idx="4294967295"/>
          </p:nvPr>
        </p:nvSpPr>
        <p:spPr/>
        <p:txBody>
          <a:bodyPr/>
          <a:lstStyle/>
          <a:p>
            <a:r>
              <a:rPr lang="pt-PT"/>
              <a:t>Emulated Instructions</a:t>
            </a:r>
          </a:p>
        </p:txBody>
      </p:sp>
      <p:graphicFrame>
        <p:nvGraphicFramePr>
          <p:cNvPr id="3143683" name="Group 3"/>
          <p:cNvGraphicFramePr>
            <a:graphicFrameLocks noGrp="1"/>
          </p:cNvGraphicFramePr>
          <p:nvPr>
            <p:ph sz="half" idx="4294967295"/>
            <p:extLst>
              <p:ext uri="{D42A27DB-BD31-4B8C-83A1-F6EECF244321}">
                <p14:modId xmlns:p14="http://schemas.microsoft.com/office/powerpoint/2010/main" val="3846565272"/>
              </p:ext>
            </p:extLst>
          </p:nvPr>
        </p:nvGraphicFramePr>
        <p:xfrm>
          <a:off x="515938" y="1793875"/>
          <a:ext cx="8450262" cy="3940811"/>
        </p:xfrm>
        <a:graphic>
          <a:graphicData uri="http://schemas.openxmlformats.org/drawingml/2006/table">
            <a:tbl>
              <a:tblPr/>
              <a:tblGrid>
                <a:gridCol w="1857375"/>
                <a:gridCol w="290512"/>
                <a:gridCol w="1592263"/>
                <a:gridCol w="303212"/>
                <a:gridCol w="1808163"/>
                <a:gridCol w="649287"/>
                <a:gridCol w="1949450"/>
              </a:tblGrid>
              <a:tr h="419100">
                <a:tc gridSpan="2">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Mnemonic</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Operation</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Emulation</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Description</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419100">
                <a:tc gridSpan="7">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0" i="0" u="none" strike="noStrike" cap="none" normalizeH="0" baseline="0" smtClean="0">
                          <a:ln>
                            <a:noFill/>
                          </a:ln>
                          <a:solidFill>
                            <a:schemeClr val="tx1"/>
                          </a:solidFill>
                          <a:effectLst/>
                          <a:latin typeface="Arial" pitchFamily="34" charset="0"/>
                          <a:ea typeface="Times New Roman" pitchFamily="18" charset="0"/>
                          <a:cs typeface="Tahoma" pitchFamily="34" charset="0"/>
                        </a:rPr>
                        <a:t>Arithmetic instructions</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endParaRPr>
                    </a:p>
                  </a:txBody>
                  <a:tcP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93700">
                <a:tc>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ADC(.B or .W) dst</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gridSpan="2">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dst+C</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ADDC(.B or .W) #0,dst</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Add carry to destination</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hMerge="1">
                  <a:txBody>
                    <a:bodyPr/>
                    <a:lstStyle/>
                    <a:p>
                      <a:endParaRPr lang="en-US"/>
                    </a:p>
                  </a:txBody>
                  <a:tcPr/>
                </a:tc>
              </a:tr>
              <a:tr h="393700">
                <a:tc>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DADC(.B or .W) dst</a:t>
                      </a:r>
                    </a:p>
                  </a:txBody>
                  <a:tcPr anchor="ctr" horzOverflow="overflow">
                    <a:lnL>
                      <a:noFill/>
                    </a:lnL>
                    <a:lnR>
                      <a:noFill/>
                    </a:lnR>
                    <a:lnT>
                      <a:noFill/>
                    </a:lnT>
                    <a:lnB>
                      <a:noFill/>
                    </a:lnB>
                    <a:lnTlToBr>
                      <a:noFill/>
                    </a:lnTlToBr>
                    <a:lnBlToTr>
                      <a:noFill/>
                    </a:lnBlToTr>
                    <a:solidFill>
                      <a:srgbClr val="FFFFFF"/>
                    </a:solidFill>
                  </a:tcPr>
                </a:tc>
                <a:tc gridSpan="2">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dst+C</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 (decimally)</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rgbClr val="FFFFFF"/>
                    </a:solid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DADD(.B or .W) #0,dst</a:t>
                      </a:r>
                    </a:p>
                  </a:txBody>
                  <a:tcPr anchor="ctr" horzOverflow="overflow">
                    <a:lnL>
                      <a:noFill/>
                    </a:lnL>
                    <a:lnR>
                      <a:noFill/>
                    </a:lnR>
                    <a:lnT>
                      <a:noFill/>
                    </a:lnT>
                    <a:lnB>
                      <a:noFill/>
                    </a:lnB>
                    <a:lnTlToBr>
                      <a:noFill/>
                    </a:lnTlToBr>
                    <a:lnBlToTr>
                      <a:noFill/>
                    </a:lnBlToTr>
                    <a:solidFill>
                      <a:srgbClr val="FFFFFF"/>
                    </a:solid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Decimal add carry to destination</a:t>
                      </a:r>
                    </a:p>
                  </a:txBody>
                  <a:tcPr anchor="ctr" horzOverflow="overflow">
                    <a:lnL>
                      <a:noFill/>
                    </a:lnL>
                    <a:lnR>
                      <a:noFill/>
                    </a:lnR>
                    <a:lnT>
                      <a:noFill/>
                    </a:lnT>
                    <a:lnB>
                      <a:noFill/>
                    </a:lnB>
                    <a:lnTlToBr>
                      <a:noFill/>
                    </a:lnTlToBr>
                    <a:lnBlToTr>
                      <a:noFill/>
                    </a:lnBlToTr>
                    <a:solidFill>
                      <a:srgbClr val="FFFFFF"/>
                    </a:solidFill>
                  </a:tcPr>
                </a:tc>
                <a:tc hMerge="1">
                  <a:txBody>
                    <a:bodyPr/>
                    <a:lstStyle/>
                    <a:p>
                      <a:endParaRPr lang="en-US"/>
                    </a:p>
                  </a:txBody>
                  <a:tcPr/>
                </a:tc>
              </a:tr>
              <a:tr h="393700">
                <a:tc>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DEC(.B or .W) dst</a:t>
                      </a:r>
                    </a:p>
                  </a:txBody>
                  <a:tcPr anchor="ctr" horzOverflow="overflow">
                    <a:lnL>
                      <a:noFill/>
                    </a:lnL>
                    <a:lnR>
                      <a:noFill/>
                    </a:lnR>
                    <a:lnT>
                      <a:noFill/>
                    </a:lnT>
                    <a:lnB>
                      <a:noFill/>
                    </a:lnB>
                    <a:lnTlToBr>
                      <a:noFill/>
                    </a:lnTlToBr>
                    <a:lnBlToTr>
                      <a:noFill/>
                    </a:lnBlToTr>
                    <a:solidFill>
                      <a:schemeClr val="accent3">
                        <a:lumMod val="85000"/>
                      </a:schemeClr>
                    </a:solidFill>
                  </a:tcPr>
                </a:tc>
                <a:tc gridSpan="2">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dst-1</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chemeClr val="accent3">
                        <a:lumMod val="85000"/>
                      </a:schemeClr>
                    </a:solid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SUB(.B or .W) #1,dst</a:t>
                      </a:r>
                    </a:p>
                  </a:txBody>
                  <a:tcPr anchor="ctr" horzOverflow="overflow">
                    <a:lnL>
                      <a:noFill/>
                    </a:lnL>
                    <a:lnR>
                      <a:noFill/>
                    </a:lnR>
                    <a:lnT>
                      <a:noFill/>
                    </a:lnT>
                    <a:lnB>
                      <a:noFill/>
                    </a:lnB>
                    <a:lnTlToBr>
                      <a:noFill/>
                    </a:lnTlToBr>
                    <a:lnBlToTr>
                      <a:noFill/>
                    </a:lnBlToTr>
                    <a:solidFill>
                      <a:schemeClr val="accent3">
                        <a:lumMod val="85000"/>
                      </a:schemeClr>
                    </a:solid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Decrement destination</a:t>
                      </a:r>
                    </a:p>
                  </a:txBody>
                  <a:tcPr anchor="ctr" horzOverflow="overflow">
                    <a:lnL>
                      <a:noFill/>
                    </a:lnL>
                    <a:lnR>
                      <a:noFill/>
                    </a:lnR>
                    <a:lnT>
                      <a:noFill/>
                    </a:lnT>
                    <a:lnB>
                      <a:noFill/>
                    </a:lnB>
                    <a:lnTlToBr>
                      <a:noFill/>
                    </a:lnTlToBr>
                    <a:lnBlToTr>
                      <a:noFill/>
                    </a:lnBlToTr>
                    <a:solidFill>
                      <a:schemeClr val="accent3">
                        <a:lumMod val="85000"/>
                      </a:schemeClr>
                    </a:solidFill>
                  </a:tcPr>
                </a:tc>
                <a:tc hMerge="1">
                  <a:txBody>
                    <a:bodyPr/>
                    <a:lstStyle/>
                    <a:p>
                      <a:endParaRPr lang="en-US"/>
                    </a:p>
                  </a:txBody>
                  <a:tcPr/>
                </a:tc>
              </a:tr>
              <a:tr h="393700">
                <a:tc>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DECD(.B or .W) dst</a:t>
                      </a:r>
                    </a:p>
                  </a:txBody>
                  <a:tcPr anchor="ctr" horzOverflow="overflow">
                    <a:lnL>
                      <a:noFill/>
                    </a:lnL>
                    <a:lnR>
                      <a:noFill/>
                    </a:lnR>
                    <a:lnT>
                      <a:noFill/>
                    </a:lnT>
                    <a:lnB>
                      <a:noFill/>
                    </a:lnB>
                    <a:lnTlToBr>
                      <a:noFill/>
                    </a:lnTlToBr>
                    <a:lnBlToTr>
                      <a:noFill/>
                    </a:lnBlToTr>
                    <a:noFill/>
                  </a:tcPr>
                </a:tc>
                <a:tc gridSpan="2">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dst-2</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no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SUB(.B or .W) #2,dst</a:t>
                      </a:r>
                    </a:p>
                  </a:txBody>
                  <a:tcPr anchor="ctr" horzOverflow="overflow">
                    <a:lnL>
                      <a:noFill/>
                    </a:lnL>
                    <a:lnR>
                      <a:noFill/>
                    </a:lnR>
                    <a:lnT>
                      <a:noFill/>
                    </a:lnT>
                    <a:lnB>
                      <a:noFill/>
                    </a:lnB>
                    <a:lnTlToBr>
                      <a:noFill/>
                    </a:lnTlToBr>
                    <a:lnBlToTr>
                      <a:noFill/>
                    </a:lnBlToTr>
                    <a:no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Decrement destination twice</a:t>
                      </a:r>
                    </a:p>
                  </a:txBody>
                  <a:tcPr anchor="ctr" horzOverflow="overflow">
                    <a:lnL>
                      <a:noFill/>
                    </a:lnL>
                    <a:lnR>
                      <a:noFill/>
                    </a:lnR>
                    <a:lnT>
                      <a:noFill/>
                    </a:lnT>
                    <a:lnB>
                      <a:noFill/>
                    </a:lnB>
                    <a:lnTlToBr>
                      <a:noFill/>
                    </a:lnTlToBr>
                    <a:lnBlToTr>
                      <a:noFill/>
                    </a:lnBlToTr>
                    <a:noFill/>
                  </a:tcPr>
                </a:tc>
                <a:tc hMerge="1">
                  <a:txBody>
                    <a:bodyPr/>
                    <a:lstStyle/>
                    <a:p>
                      <a:endParaRPr lang="en-US"/>
                    </a:p>
                  </a:txBody>
                  <a:tcPr/>
                </a:tc>
              </a:tr>
              <a:tr h="392113">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INC(.B or .W) dst</a:t>
                      </a:r>
                      <a:endParaRPr kumimoji="0" lang="pt-PT" sz="14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endParaRPr>
                    </a:p>
                  </a:txBody>
                  <a:tcPr anchor="ctr" horzOverflow="overflow">
                    <a:lnL>
                      <a:noFill/>
                    </a:lnL>
                    <a:lnR>
                      <a:noFill/>
                    </a:lnR>
                    <a:lnT>
                      <a:noFill/>
                    </a:lnT>
                    <a:lnB>
                      <a:noFill/>
                    </a:lnB>
                    <a:lnTlToBr>
                      <a:noFill/>
                    </a:lnTlToBr>
                    <a:lnBlToTr>
                      <a:noFill/>
                    </a:lnBlToTr>
                    <a:solidFill>
                      <a:schemeClr val="accent3">
                        <a:lumMod val="85000"/>
                      </a:schemeClr>
                    </a:solidFill>
                  </a:tcPr>
                </a:tc>
                <a:tc gridSpan="2">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dst+1</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chemeClr val="accent3">
                        <a:lumMod val="85000"/>
                      </a:schemeClr>
                    </a:solid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ADD(.B or .W) #1,dst</a:t>
                      </a:r>
                    </a:p>
                  </a:txBody>
                  <a:tcPr anchor="ctr" horzOverflow="overflow">
                    <a:lnL>
                      <a:noFill/>
                    </a:lnL>
                    <a:lnR>
                      <a:noFill/>
                    </a:lnR>
                    <a:lnT>
                      <a:noFill/>
                    </a:lnT>
                    <a:lnB>
                      <a:noFill/>
                    </a:lnB>
                    <a:lnTlToBr>
                      <a:noFill/>
                    </a:lnTlToBr>
                    <a:lnBlToTr>
                      <a:noFill/>
                    </a:lnBlToTr>
                    <a:solidFill>
                      <a:schemeClr val="accent3">
                        <a:lumMod val="85000"/>
                      </a:schemeClr>
                    </a:solid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Increment destination</a:t>
                      </a:r>
                    </a:p>
                  </a:txBody>
                  <a:tcPr anchor="ctr" horzOverflow="overflow">
                    <a:lnL>
                      <a:noFill/>
                    </a:lnL>
                    <a:lnR>
                      <a:noFill/>
                    </a:lnR>
                    <a:lnT>
                      <a:noFill/>
                    </a:lnT>
                    <a:lnB>
                      <a:noFill/>
                    </a:lnB>
                    <a:lnTlToBr>
                      <a:noFill/>
                    </a:lnTlToBr>
                    <a:lnBlToTr>
                      <a:noFill/>
                    </a:lnBlToTr>
                    <a:solidFill>
                      <a:schemeClr val="accent3">
                        <a:lumMod val="85000"/>
                      </a:schemeClr>
                    </a:solidFill>
                  </a:tcPr>
                </a:tc>
                <a:tc hMerge="1">
                  <a:txBody>
                    <a:bodyPr/>
                    <a:lstStyle/>
                    <a:p>
                      <a:endParaRPr lang="en-US"/>
                    </a:p>
                  </a:txBody>
                  <a:tcPr/>
                </a:tc>
              </a:tr>
              <a:tr h="393700">
                <a:tc>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INCD(.B or .W) dst</a:t>
                      </a:r>
                    </a:p>
                  </a:txBody>
                  <a:tcPr anchor="ctr" horzOverflow="overflow">
                    <a:lnL>
                      <a:noFill/>
                    </a:lnL>
                    <a:lnR>
                      <a:noFill/>
                    </a:lnR>
                    <a:lnT>
                      <a:noFill/>
                    </a:lnT>
                    <a:lnB>
                      <a:noFill/>
                    </a:lnB>
                    <a:lnTlToBr>
                      <a:noFill/>
                    </a:lnTlToBr>
                    <a:lnBlToTr>
                      <a:noFill/>
                    </a:lnBlToTr>
                    <a:noFill/>
                  </a:tcPr>
                </a:tc>
                <a:tc gridSpan="2">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dst+2</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no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ADD(.B or .W) #2,dst</a:t>
                      </a:r>
                    </a:p>
                  </a:txBody>
                  <a:tcPr anchor="ctr" horzOverflow="overflow">
                    <a:lnL>
                      <a:noFill/>
                    </a:lnL>
                    <a:lnR>
                      <a:noFill/>
                    </a:lnR>
                    <a:lnT>
                      <a:noFill/>
                    </a:lnT>
                    <a:lnB>
                      <a:noFill/>
                    </a:lnB>
                    <a:lnTlToBr>
                      <a:noFill/>
                    </a:lnTlToBr>
                    <a:lnBlToTr>
                      <a:noFill/>
                    </a:lnBlToTr>
                    <a:no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Increment destination twice</a:t>
                      </a:r>
                    </a:p>
                  </a:txBody>
                  <a:tcPr anchor="ctr" horzOverflow="overflow">
                    <a:lnL>
                      <a:noFill/>
                    </a:lnL>
                    <a:lnR>
                      <a:noFill/>
                    </a:lnR>
                    <a:lnT>
                      <a:noFill/>
                    </a:lnT>
                    <a:lnB>
                      <a:noFill/>
                    </a:lnB>
                    <a:lnTlToBr>
                      <a:noFill/>
                    </a:lnTlToBr>
                    <a:lnBlToTr>
                      <a:noFill/>
                    </a:lnBlToTr>
                    <a:noFill/>
                  </a:tcPr>
                </a:tc>
                <a:tc hMerge="1">
                  <a:txBody>
                    <a:bodyPr/>
                    <a:lstStyle/>
                    <a:p>
                      <a:endParaRPr lang="en-US"/>
                    </a:p>
                  </a:txBody>
                  <a:tcPr/>
                </a:tc>
              </a:tr>
              <a:tr h="617538">
                <a:tc>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SBC(.B or .W) dst</a:t>
                      </a:r>
                    </a:p>
                  </a:txBody>
                  <a:tcPr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gridSpan="2">
                  <a:txBody>
                    <a:bodyPr/>
                    <a:lstStyle/>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dst+0FFFFh+C</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a:t>
                      </a:r>
                      <a:endParaRPr kumimoji="0" lang="pt-PT"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p>
                      <a:pPr marL="0" marR="0" lvl="0" indent="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dst+0FFh</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SUBC(.B or .W) #0,dst</a:t>
                      </a:r>
                    </a:p>
                  </a:txBody>
                  <a:tcPr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hMerge="1">
                  <a:txBody>
                    <a:bodyPr/>
                    <a:lstStyle/>
                    <a:p>
                      <a:endParaRPr 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rgbClr val="231F20"/>
                          </a:solidFill>
                          <a:effectLst/>
                          <a:latin typeface="Arial" pitchFamily="34" charset="0"/>
                          <a:cs typeface="Times New Roman" pitchFamily="18" charset="0"/>
                        </a:rPr>
                        <a:t>Subtract source and borrow /.NOT. carry from </a:t>
                      </a:r>
                      <a:r>
                        <a:rPr kumimoji="0" lang="en-GB" sz="1400" b="1" i="0" u="none" strike="noStrike" cap="none" normalizeH="0" baseline="0" dirty="0" err="1" smtClean="0">
                          <a:ln>
                            <a:noFill/>
                          </a:ln>
                          <a:solidFill>
                            <a:srgbClr val="231F20"/>
                          </a:solidFill>
                          <a:effectLst/>
                          <a:latin typeface="Arial" pitchFamily="34" charset="0"/>
                          <a:cs typeface="Times New Roman" pitchFamily="18" charset="0"/>
                        </a:rPr>
                        <a:t>dest</a:t>
                      </a:r>
                      <a:r>
                        <a:rPr kumimoji="0" lang="en-GB" sz="1400" b="1" i="0" u="none" strike="noStrike" cap="none" normalizeH="0" baseline="0" dirty="0" smtClean="0">
                          <a:ln>
                            <a:noFill/>
                          </a:ln>
                          <a:solidFill>
                            <a:srgbClr val="231F20"/>
                          </a:solidFill>
                          <a:effectLst/>
                          <a:latin typeface="Arial" pitchFamily="34" charset="0"/>
                          <a:cs typeface="Times New Roman" pitchFamily="18" charset="0"/>
                        </a:rPr>
                        <a:t>.</a:t>
                      </a:r>
                      <a:endParaRPr kumimoji="0" lang="en-GB" sz="1400" b="1" i="0" u="none" strike="noStrike" cap="none" normalizeH="0" baseline="0" dirty="0" smtClean="0">
                        <a:ln>
                          <a:noFill/>
                        </a:ln>
                        <a:solidFill>
                          <a:schemeClr val="tx1"/>
                        </a:solidFill>
                        <a:effectLst/>
                        <a:latin typeface="Arial" pitchFamily="34" charset="0"/>
                        <a:cs typeface="Times New Roman" pitchFamily="18" charset="0"/>
                      </a:endParaRPr>
                    </a:p>
                  </a:txBody>
                  <a:tcPr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hMerge="1">
                  <a:txBody>
                    <a:bodyPr/>
                    <a:lstStyle/>
                    <a:p>
                      <a:endParaRPr lang="en-US"/>
                    </a:p>
                  </a:txBody>
                  <a:tcPr/>
                </a:tc>
              </a:tr>
            </a:tbl>
          </a:graphicData>
        </a:graphic>
      </p:graphicFrame>
      <p:sp>
        <p:nvSpPr>
          <p:cNvPr id="3143721" name="Text Box 41"/>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pitchFamily="34" charset="0"/>
              </a:rPr>
              <a:t>Emulated Instructions</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40708683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p:cNvSpPr>
            <a:spLocks noGrp="1"/>
          </p:cNvSpPr>
          <p:nvPr>
            <p:ph type="ftr" sz="quarter" idx="11"/>
          </p:nvPr>
        </p:nvSpPr>
        <p:spPr/>
        <p:txBody>
          <a:bodyPr/>
          <a:lstStyle/>
          <a:p>
            <a:r>
              <a:rPr lang="en-US" smtClean="0"/>
              <a:t>Assembler / Linker</a:t>
            </a:r>
            <a:endParaRPr lang="en-US"/>
          </a:p>
        </p:txBody>
      </p:sp>
      <p:sp>
        <p:nvSpPr>
          <p:cNvPr id="8" name="Slide Number Placeholder 3"/>
          <p:cNvSpPr>
            <a:spLocks noGrp="1"/>
          </p:cNvSpPr>
          <p:nvPr>
            <p:ph type="sldNum" sz="quarter" idx="12"/>
          </p:nvPr>
        </p:nvSpPr>
        <p:spPr/>
        <p:txBody>
          <a:bodyPr/>
          <a:lstStyle/>
          <a:p>
            <a:fld id="{4F0DB615-919E-4E81-8B22-805169312E14}" type="slidenum">
              <a:rPr lang="en-US"/>
              <a:pPr/>
              <a:t>13</a:t>
            </a:fld>
            <a:endParaRPr lang="en-US"/>
          </a:p>
        </p:txBody>
      </p:sp>
      <p:sp>
        <p:nvSpPr>
          <p:cNvPr id="3144706" name="Rectangle 2"/>
          <p:cNvSpPr>
            <a:spLocks noGrp="1" noChangeArrowheads="1"/>
          </p:cNvSpPr>
          <p:nvPr>
            <p:ph type="title" idx="4294967295"/>
          </p:nvPr>
        </p:nvSpPr>
        <p:spPr/>
        <p:txBody>
          <a:bodyPr/>
          <a:lstStyle/>
          <a:p>
            <a:r>
              <a:rPr lang="pt-PT"/>
              <a:t>Emulated Instructions</a:t>
            </a:r>
          </a:p>
        </p:txBody>
      </p:sp>
      <p:graphicFrame>
        <p:nvGraphicFramePr>
          <p:cNvPr id="3144707" name="Group 3"/>
          <p:cNvGraphicFramePr>
            <a:graphicFrameLocks noGrp="1"/>
          </p:cNvGraphicFramePr>
          <p:nvPr>
            <p:ph sz="quarter" idx="4294967295"/>
            <p:extLst>
              <p:ext uri="{D42A27DB-BD31-4B8C-83A1-F6EECF244321}">
                <p14:modId xmlns:p14="http://schemas.microsoft.com/office/powerpoint/2010/main" val="3877972675"/>
              </p:ext>
            </p:extLst>
          </p:nvPr>
        </p:nvGraphicFramePr>
        <p:xfrm>
          <a:off x="450850" y="1560513"/>
          <a:ext cx="8378825" cy="2194560"/>
        </p:xfrm>
        <a:graphic>
          <a:graphicData uri="http://schemas.openxmlformats.org/drawingml/2006/table">
            <a:tbl>
              <a:tblPr/>
              <a:tblGrid>
                <a:gridCol w="2000250"/>
                <a:gridCol w="1620838"/>
                <a:gridCol w="280987"/>
                <a:gridCol w="1949450"/>
                <a:gridCol w="827088"/>
                <a:gridCol w="1700212"/>
              </a:tblGrid>
              <a:tr h="244475">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Mnemonic</a:t>
                      </a:r>
                    </a:p>
                  </a:txBody>
                  <a:tcP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Operation</a:t>
                      </a:r>
                    </a:p>
                  </a:txBody>
                  <a:tcP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Emulation</a:t>
                      </a:r>
                    </a:p>
                  </a:txBody>
                  <a:tcP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Description</a:t>
                      </a:r>
                    </a:p>
                  </a:txBody>
                  <a:tcP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6063">
                <a:tc gridSpan="6">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0" i="0" u="none" strike="noStrike" cap="none" normalizeH="0" baseline="0" smtClean="0">
                          <a:ln>
                            <a:noFill/>
                          </a:ln>
                          <a:solidFill>
                            <a:schemeClr val="tx1"/>
                          </a:solidFill>
                          <a:effectLst/>
                          <a:latin typeface="Arial" pitchFamily="34" charset="0"/>
                          <a:ea typeface="Times New Roman" pitchFamily="18" charset="0"/>
                          <a:cs typeface="Goudy"/>
                        </a:rPr>
                        <a:t>Logical and register control instructions</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Goudy"/>
                      </a:endParaRPr>
                    </a:p>
                  </a:txBody>
                  <a:tcP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44475">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rPr>
                        <a:t>INV(.B or .W) dst</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NOT.dst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XOR(.B or .W) #0(FF)FFh,dst</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hMerge="1">
                  <a:txBody>
                    <a:bodyPr/>
                    <a:lstStyle/>
                    <a:p>
                      <a:endParaRPr lang="en-US"/>
                    </a:p>
                  </a:txBody>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Invert bits in destination</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hMerge="1">
                  <a:txBody>
                    <a:bodyPr/>
                    <a:lstStyle/>
                    <a:p>
                      <a:endParaRPr lang="en-US"/>
                    </a:p>
                  </a:txBody>
                  <a:tcPr/>
                </a:tc>
              </a:tr>
              <a:tr h="407988">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rPr>
                        <a:t>RLA(.B or .W) dst</a:t>
                      </a: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C</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MSB</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MSB-1</a:t>
                      </a:r>
                    </a:p>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LSB+1</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LSB</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0</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rgbClr val="FFFFFF"/>
                    </a:solidFill>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ADD(.B or .W) dst,dst</a:t>
                      </a:r>
                    </a:p>
                  </a:txBody>
                  <a:tcPr anchor="ctr" horzOverflow="overflow">
                    <a:lnL>
                      <a:noFill/>
                    </a:lnL>
                    <a:lnR>
                      <a:noFill/>
                    </a:lnR>
                    <a:lnT>
                      <a:noFill/>
                    </a:lnT>
                    <a:lnB>
                      <a:noFill/>
                    </a:lnB>
                    <a:lnTlToBr>
                      <a:noFill/>
                    </a:lnTlToBr>
                    <a:lnBlToTr>
                      <a:noFill/>
                    </a:lnBlToTr>
                    <a:solidFill>
                      <a:srgbClr val="FFFFFF"/>
                    </a:solidFill>
                  </a:tcPr>
                </a:tc>
                <a:tc hMerge="1">
                  <a:txBody>
                    <a:bodyPr/>
                    <a:lstStyle/>
                    <a:p>
                      <a:endParaRPr lang="en-US"/>
                    </a:p>
                  </a:txBody>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rgbClr val="231F20"/>
                          </a:solidFill>
                          <a:effectLst/>
                          <a:latin typeface="Arial" pitchFamily="34" charset="0"/>
                          <a:cs typeface="Times New Roman" pitchFamily="18" charset="0"/>
                        </a:rPr>
                        <a:t>Rotate left arithmetically</a:t>
                      </a:r>
                      <a:endParaRPr kumimoji="0" lang="en-GB" sz="1400" b="1" i="0" u="none" strike="noStrike" cap="none" normalizeH="0" baseline="0" dirty="0" smtClean="0">
                        <a:ln>
                          <a:noFill/>
                        </a:ln>
                        <a:solidFill>
                          <a:schemeClr val="tx1"/>
                        </a:solidFill>
                        <a:effectLst/>
                        <a:latin typeface="Arial" pitchFamily="34" charset="0"/>
                        <a:cs typeface="Times New Roman" pitchFamily="18" charset="0"/>
                      </a:endParaRPr>
                    </a:p>
                  </a:txBody>
                  <a:tcPr anchor="ctr" horzOverflow="overflow">
                    <a:lnL>
                      <a:noFill/>
                    </a:lnL>
                    <a:lnR>
                      <a:noFill/>
                    </a:lnR>
                    <a:lnT>
                      <a:noFill/>
                    </a:lnT>
                    <a:lnB>
                      <a:noFill/>
                    </a:lnB>
                    <a:lnTlToBr>
                      <a:noFill/>
                    </a:lnTlToBr>
                    <a:lnBlToTr>
                      <a:noFill/>
                    </a:lnBlToTr>
                    <a:solidFill>
                      <a:srgbClr val="FFFFFF"/>
                    </a:solidFill>
                  </a:tcPr>
                </a:tc>
                <a:tc hMerge="1">
                  <a:txBody>
                    <a:bodyPr/>
                    <a:lstStyle/>
                    <a:p>
                      <a:endParaRPr lang="en-US"/>
                    </a:p>
                  </a:txBody>
                  <a:tcPr/>
                </a:tc>
              </a:tr>
              <a:tr h="407988">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rPr>
                        <a:t>RLC(.B or .W) dst</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C</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MSB</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MSB-1</a:t>
                      </a:r>
                    </a:p>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LSB+1</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LSB</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C</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ADDC(.B or .W) dst,dst</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hMerge="1">
                  <a:txBody>
                    <a:bodyPr/>
                    <a:lstStyle/>
                    <a:p>
                      <a:endParaRPr lang="en-US"/>
                    </a:p>
                  </a:txBody>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rgbClr val="231F20"/>
                          </a:solidFill>
                          <a:effectLst/>
                          <a:latin typeface="Arial" pitchFamily="34" charset="0"/>
                          <a:cs typeface="Times New Roman" pitchFamily="18" charset="0"/>
                        </a:rPr>
                        <a:t>Rotate left through carry</a:t>
                      </a:r>
                      <a:endParaRPr kumimoji="0" lang="en-GB" sz="1400" b="1" i="0" u="none" strike="noStrike" cap="none" normalizeH="0" baseline="0" dirty="0" smtClean="0">
                        <a:ln>
                          <a:noFill/>
                        </a:ln>
                        <a:solidFill>
                          <a:schemeClr val="tx1"/>
                        </a:solidFill>
                        <a:effectLst/>
                        <a:latin typeface="Arial" pitchFamily="34" charset="0"/>
                        <a:cs typeface="Times New Roman" pitchFamily="18" charset="0"/>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hMerge="1">
                  <a:txBody>
                    <a:bodyPr/>
                    <a:lstStyle/>
                    <a:p>
                      <a:endParaRPr lang="en-US"/>
                    </a:p>
                  </a:txBody>
                  <a:tcPr/>
                </a:tc>
              </a:tr>
            </a:tbl>
          </a:graphicData>
        </a:graphic>
      </p:graphicFrame>
      <p:graphicFrame>
        <p:nvGraphicFramePr>
          <p:cNvPr id="3144729" name="Group 25"/>
          <p:cNvGraphicFramePr>
            <a:graphicFrameLocks noGrp="1"/>
          </p:cNvGraphicFramePr>
          <p:nvPr>
            <p:ph sz="quarter" idx="4294967295"/>
            <p:extLst>
              <p:ext uri="{D42A27DB-BD31-4B8C-83A1-F6EECF244321}">
                <p14:modId xmlns:p14="http://schemas.microsoft.com/office/powerpoint/2010/main" val="1277737028"/>
              </p:ext>
            </p:extLst>
          </p:nvPr>
        </p:nvGraphicFramePr>
        <p:xfrm>
          <a:off x="449263" y="4187825"/>
          <a:ext cx="8382000" cy="2164080"/>
        </p:xfrm>
        <a:graphic>
          <a:graphicData uri="http://schemas.openxmlformats.org/drawingml/2006/table">
            <a:tbl>
              <a:tblPr/>
              <a:tblGrid>
                <a:gridCol w="2051566"/>
                <a:gridCol w="1602859"/>
                <a:gridCol w="2187575"/>
                <a:gridCol w="2540000"/>
              </a:tblGrid>
              <a:tr h="138113">
                <a:tc gridSpan="4">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0" i="0" u="none" strike="noStrike" cap="none" normalizeH="0" baseline="0" dirty="0" smtClean="0">
                          <a:ln>
                            <a:noFill/>
                          </a:ln>
                          <a:solidFill>
                            <a:schemeClr val="tx1"/>
                          </a:solidFill>
                          <a:effectLst/>
                          <a:latin typeface="Arial" pitchFamily="34" charset="0"/>
                          <a:ea typeface="Times New Roman" pitchFamily="18" charset="0"/>
                          <a:cs typeface="Goudy"/>
                        </a:rPr>
                        <a:t>Program flow control</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130175">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rPr>
                        <a:t>BR dst</a:t>
                      </a: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PC</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MOV dst,PC</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Branch to destination</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r>
              <a:tr h="130175">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rPr>
                        <a:t>DINT</a:t>
                      </a: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0</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GIE</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BIC #8,SR</a:t>
                      </a: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Disable (general) interrupts</a:t>
                      </a:r>
                    </a:p>
                  </a:txBody>
                  <a:tcPr anchor="ctr" horzOverflow="overflow">
                    <a:lnL>
                      <a:noFill/>
                    </a:lnL>
                    <a:lnR>
                      <a:noFill/>
                    </a:lnR>
                    <a:lnT>
                      <a:noFill/>
                    </a:lnT>
                    <a:lnB>
                      <a:noFill/>
                    </a:lnB>
                    <a:lnTlToBr>
                      <a:noFill/>
                    </a:lnTlToBr>
                    <a:lnBlToTr>
                      <a:noFill/>
                    </a:lnBlToTr>
                    <a:solidFill>
                      <a:srgbClr val="FFFFFF"/>
                    </a:solidFill>
                  </a:tcPr>
                </a:tc>
              </a:tr>
              <a:tr h="128588">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rPr>
                        <a:t>EINT</a:t>
                      </a:r>
                    </a:p>
                  </a:txBody>
                  <a:tcPr anchor="ct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1</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GIE</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BIS #8,SR</a:t>
                      </a:r>
                    </a:p>
                  </a:txBody>
                  <a:tcPr anchor="ct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Enable (general) interrupts</a:t>
                      </a:r>
                    </a:p>
                  </a:txBody>
                  <a:tcPr anchor="ctr" horzOverflow="overflow">
                    <a:lnL>
                      <a:noFill/>
                    </a:lnL>
                    <a:lnR>
                      <a:noFill/>
                    </a:lnR>
                    <a:lnT>
                      <a:noFill/>
                    </a:lnT>
                    <a:lnB>
                      <a:noFill/>
                    </a:lnB>
                    <a:lnTlToBr>
                      <a:noFill/>
                    </a:lnTlToBr>
                    <a:lnBlToTr>
                      <a:noFill/>
                    </a:lnBlToTr>
                    <a:solidFill>
                      <a:schemeClr val="accent3">
                        <a:lumMod val="85000"/>
                      </a:schemeClr>
                    </a:solidFill>
                  </a:tcPr>
                </a:tc>
              </a:tr>
              <a:tr h="130175">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rPr>
                        <a:t>NOP</a:t>
                      </a: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None</a:t>
                      </a: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MOV R3,R3</a:t>
                      </a: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No operation</a:t>
                      </a:r>
                      <a:endParaRPr kumimoji="0" lang="pt-PT" sz="14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nchor="ctr" horzOverflow="overflow">
                    <a:lnL>
                      <a:noFill/>
                    </a:lnL>
                    <a:lnR>
                      <a:noFill/>
                    </a:lnR>
                    <a:lnT>
                      <a:noFill/>
                    </a:lnT>
                    <a:lnB>
                      <a:noFill/>
                    </a:lnB>
                    <a:lnTlToBr>
                      <a:noFill/>
                    </a:lnTlToBr>
                    <a:lnBlToTr>
                      <a:noFill/>
                    </a:lnBlToTr>
                    <a:solidFill>
                      <a:srgbClr val="FFFFFF"/>
                    </a:solidFill>
                  </a:tcPr>
                </a:tc>
              </a:tr>
              <a:tr h="20320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rPr>
                        <a:t>RET</a:t>
                      </a:r>
                    </a:p>
                  </a:txBody>
                  <a:tcPr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@SP</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PC</a:t>
                      </a:r>
                      <a:endParaRPr kumimoji="0" lang="pt-PT"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SP+2</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SP</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MOV @SP+,PC</a:t>
                      </a:r>
                    </a:p>
                  </a:txBody>
                  <a:tcPr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Return from subroutine</a:t>
                      </a:r>
                    </a:p>
                  </a:txBody>
                  <a:tcPr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r>
            </a:tbl>
          </a:graphicData>
        </a:graphic>
      </p:graphicFrame>
      <p:sp>
        <p:nvSpPr>
          <p:cNvPr id="3144754" name="Text Box 50"/>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pitchFamily="34" charset="0"/>
              </a:rPr>
              <a:t>Emulated Instructions</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286500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44729"/>
                                        </p:tgtEl>
                                        <p:attrNameLst>
                                          <p:attrName>style.visibility</p:attrName>
                                        </p:attrNameLst>
                                      </p:cBhvr>
                                      <p:to>
                                        <p:strVal val="visible"/>
                                      </p:to>
                                    </p:set>
                                    <p:animEffect transition="in" filter="fade">
                                      <p:cBhvr>
                                        <p:cTn id="7" dur="500"/>
                                        <p:tgtEl>
                                          <p:spTgt spid="3144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smtClean="0"/>
              <a:t>Assembler / Linker</a:t>
            </a:r>
            <a:endParaRPr lang="en-US"/>
          </a:p>
        </p:txBody>
      </p:sp>
      <p:sp>
        <p:nvSpPr>
          <p:cNvPr id="7" name="Slide Number Placeholder 3"/>
          <p:cNvSpPr>
            <a:spLocks noGrp="1"/>
          </p:cNvSpPr>
          <p:nvPr>
            <p:ph type="sldNum" sz="quarter" idx="12"/>
          </p:nvPr>
        </p:nvSpPr>
        <p:spPr/>
        <p:txBody>
          <a:bodyPr/>
          <a:lstStyle/>
          <a:p>
            <a:fld id="{85D7FA92-1DB2-4B43-9774-7203CB52737D}" type="slidenum">
              <a:rPr lang="en-US"/>
              <a:pPr/>
              <a:t>14</a:t>
            </a:fld>
            <a:endParaRPr lang="en-US"/>
          </a:p>
        </p:txBody>
      </p:sp>
      <p:sp>
        <p:nvSpPr>
          <p:cNvPr id="3145730" name="Rectangle 2"/>
          <p:cNvSpPr>
            <a:spLocks noGrp="1" noChangeArrowheads="1"/>
          </p:cNvSpPr>
          <p:nvPr>
            <p:ph type="title" idx="4294967295"/>
          </p:nvPr>
        </p:nvSpPr>
        <p:spPr/>
        <p:txBody>
          <a:bodyPr/>
          <a:lstStyle/>
          <a:p>
            <a:r>
              <a:rPr lang="pt-PT"/>
              <a:t>Emulated Instructions</a:t>
            </a:r>
          </a:p>
        </p:txBody>
      </p:sp>
      <p:graphicFrame>
        <p:nvGraphicFramePr>
          <p:cNvPr id="3145731" name="Group 3"/>
          <p:cNvGraphicFramePr>
            <a:graphicFrameLocks noGrp="1"/>
          </p:cNvGraphicFramePr>
          <p:nvPr>
            <p:ph sz="half" idx="4294967295"/>
            <p:extLst>
              <p:ext uri="{D42A27DB-BD31-4B8C-83A1-F6EECF244321}">
                <p14:modId xmlns:p14="http://schemas.microsoft.com/office/powerpoint/2010/main" val="830862296"/>
              </p:ext>
            </p:extLst>
          </p:nvPr>
        </p:nvGraphicFramePr>
        <p:xfrm>
          <a:off x="449263" y="1616075"/>
          <a:ext cx="8356600" cy="4419600"/>
        </p:xfrm>
        <a:graphic>
          <a:graphicData uri="http://schemas.openxmlformats.org/drawingml/2006/table">
            <a:tbl>
              <a:tblPr/>
              <a:tblGrid>
                <a:gridCol w="1931987"/>
                <a:gridCol w="1839913"/>
                <a:gridCol w="2319337"/>
                <a:gridCol w="182563"/>
                <a:gridCol w="2082800"/>
              </a:tblGrid>
              <a:tr h="168275">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Mnemonic</a:t>
                      </a:r>
                    </a:p>
                  </a:txBody>
                  <a:tcP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Operation</a:t>
                      </a:r>
                    </a:p>
                  </a:txBody>
                  <a:tcP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Emulation</a:t>
                      </a:r>
                    </a:p>
                  </a:txBody>
                  <a:tcP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Description</a:t>
                      </a:r>
                    </a:p>
                  </a:txBody>
                  <a:tcPr horzOverflow="overflow">
                    <a:lnL>
                      <a:noFill/>
                    </a:lnL>
                    <a:lnR>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9863">
                <a:tc gridSpan="5">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0" i="0" u="none" strike="noStrike" cap="none" normalizeH="0" baseline="0" smtClean="0">
                          <a:ln>
                            <a:noFill/>
                          </a:ln>
                          <a:solidFill>
                            <a:schemeClr val="tx1"/>
                          </a:solidFill>
                          <a:effectLst/>
                          <a:latin typeface="Arial" pitchFamily="34" charset="0"/>
                          <a:ea typeface="Times New Roman" pitchFamily="18" charset="0"/>
                          <a:cs typeface="Goudy"/>
                        </a:rPr>
                        <a:t>Data instructions</a:t>
                      </a:r>
                      <a:endParaRPr kumimoji="0" lang="en-GB" sz="1600" b="1" i="0" u="none" strike="noStrike" cap="none" normalizeH="0" baseline="0" smtClean="0">
                        <a:ln>
                          <a:noFill/>
                        </a:ln>
                        <a:solidFill>
                          <a:schemeClr val="tx1"/>
                        </a:solidFill>
                        <a:effectLst/>
                        <a:latin typeface="Arial" pitchFamily="34" charset="0"/>
                        <a:ea typeface="Times New Roman" pitchFamily="18" charset="0"/>
                        <a:cs typeface="Goudy"/>
                      </a:endParaRPr>
                    </a:p>
                  </a:txBody>
                  <a:tcP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57163">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CLR(.B or .W) dst</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0</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a:t>
                      </a:r>
                      <a:endPar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Goudy"/>
                        </a:rPr>
                        <a:t>MOV(.B or .W) #0,dst</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rPr>
                        <a:t>Clear destination</a:t>
                      </a: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hMerge="1">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tc>
              </a:tr>
              <a:tr h="15875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rPr>
                        <a:t>CLRC</a:t>
                      </a: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0</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C</a:t>
                      </a:r>
                      <a:endPar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Goudy"/>
                        </a:rPr>
                        <a:t>BIC #1,SR</a:t>
                      </a:r>
                    </a:p>
                  </a:txBody>
                  <a:tcPr anchor="ctr" horzOverflow="overflow">
                    <a:lnL>
                      <a:noFill/>
                    </a:lnL>
                    <a:lnR>
                      <a:noFill/>
                    </a:lnR>
                    <a:lnT>
                      <a:noFill/>
                    </a:lnT>
                    <a:lnB>
                      <a:noFill/>
                    </a:lnB>
                    <a:lnTlToBr>
                      <a:noFill/>
                    </a:lnTlToBr>
                    <a:lnBlToTr>
                      <a:noFill/>
                    </a:lnBlToTr>
                    <a:solidFill>
                      <a:srgbClr val="FFFFFF"/>
                    </a:solidFill>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rPr>
                        <a:t>Clear carry flag</a:t>
                      </a: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nchor="ctr" horzOverflow="overflow">
                    <a:lnL>
                      <a:noFill/>
                    </a:lnL>
                    <a:lnR>
                      <a:noFill/>
                    </a:lnR>
                    <a:lnT>
                      <a:noFill/>
                    </a:lnT>
                    <a:lnB>
                      <a:noFill/>
                    </a:lnB>
                    <a:lnTlToBr>
                      <a:noFill/>
                    </a:lnTlToBr>
                    <a:lnBlToTr>
                      <a:noFill/>
                    </a:lnBlToTr>
                    <a:solidFill>
                      <a:srgbClr val="FFFFFF"/>
                    </a:solidFill>
                  </a:tcPr>
                </a:tc>
                <a:tc hMerge="1">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tc>
              </a:tr>
              <a:tr h="157163">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CLRN</a:t>
                      </a:r>
                    </a:p>
                  </a:txBody>
                  <a:tcPr anchor="ct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0</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N</a:t>
                      </a:r>
                      <a:endPar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Goudy"/>
                        </a:rPr>
                        <a:t>BIC #4,SR</a:t>
                      </a:r>
                    </a:p>
                  </a:txBody>
                  <a:tcPr anchor="ctr" horzOverflow="overflow">
                    <a:lnL>
                      <a:noFill/>
                    </a:lnL>
                    <a:lnR>
                      <a:noFill/>
                    </a:lnR>
                    <a:lnT>
                      <a:noFill/>
                    </a:lnT>
                    <a:lnB>
                      <a:noFill/>
                    </a:lnB>
                    <a:lnTlToBr>
                      <a:noFill/>
                    </a:lnTlToBr>
                    <a:lnBlToTr>
                      <a:noFill/>
                    </a:lnBlToTr>
                    <a:solidFill>
                      <a:schemeClr val="accent3">
                        <a:lumMod val="85000"/>
                      </a:schemeClr>
                    </a:solidFill>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rPr>
                        <a:t>Clear negative flag</a:t>
                      </a: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nchor="ctr" horzOverflow="overflow">
                    <a:lnL>
                      <a:noFill/>
                    </a:lnL>
                    <a:lnR>
                      <a:noFill/>
                    </a:lnR>
                    <a:lnT>
                      <a:noFill/>
                    </a:lnT>
                    <a:lnB>
                      <a:noFill/>
                    </a:lnB>
                    <a:lnTlToBr>
                      <a:noFill/>
                    </a:lnTlToBr>
                    <a:lnBlToTr>
                      <a:noFill/>
                    </a:lnBlToTr>
                    <a:solidFill>
                      <a:schemeClr val="accent3">
                        <a:lumMod val="85000"/>
                      </a:schemeClr>
                    </a:solidFill>
                  </a:tcPr>
                </a:tc>
                <a:tc hMerge="1">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tc>
              </a:tr>
              <a:tr h="15875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CLRZ</a:t>
                      </a: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0</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Z</a:t>
                      </a:r>
                      <a:endPar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Goudy"/>
                        </a:rPr>
                        <a:t>BIC #2,SR</a:t>
                      </a:r>
                    </a:p>
                  </a:txBody>
                  <a:tcPr anchor="ctr" horzOverflow="overflow">
                    <a:lnL>
                      <a:noFill/>
                    </a:lnL>
                    <a:lnR>
                      <a:noFill/>
                    </a:lnR>
                    <a:lnT>
                      <a:noFill/>
                    </a:lnT>
                    <a:lnB>
                      <a:noFill/>
                    </a:lnB>
                    <a:lnTlToBr>
                      <a:noFill/>
                    </a:lnTlToBr>
                    <a:lnBlToTr>
                      <a:noFill/>
                    </a:lnBlToTr>
                    <a:solidFill>
                      <a:srgbClr val="FFFFFF"/>
                    </a:solidFill>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rPr>
                        <a:t>Clear zero flag</a:t>
                      </a: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nchor="ctr" horzOverflow="overflow">
                    <a:lnL>
                      <a:noFill/>
                    </a:lnL>
                    <a:lnR>
                      <a:noFill/>
                    </a:lnR>
                    <a:lnT>
                      <a:noFill/>
                    </a:lnT>
                    <a:lnB>
                      <a:noFill/>
                    </a:lnB>
                    <a:lnTlToBr>
                      <a:noFill/>
                    </a:lnTlToBr>
                    <a:lnBlToTr>
                      <a:noFill/>
                    </a:lnBlToTr>
                    <a:solidFill>
                      <a:srgbClr val="FFFFFF"/>
                    </a:solidFill>
                  </a:tcPr>
                </a:tc>
                <a:tc hMerge="1">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tc>
              </a:tr>
              <a:tr h="339725">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POP(.B or .W) dst</a:t>
                      </a:r>
                    </a:p>
                  </a:txBody>
                  <a:tcPr anchor="ct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@SP</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temp</a:t>
                      </a:r>
                      <a:endParaRPr kumimoji="0" lang="pt-PT"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SP+2</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SP</a:t>
                      </a:r>
                      <a:endParaRPr kumimoji="0" lang="pt-PT"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temp</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a:t>
                      </a:r>
                      <a:endPar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Goudy"/>
                        </a:rPr>
                        <a:t>MOV(.B or .W) @SP+,dst</a:t>
                      </a:r>
                    </a:p>
                  </a:txBody>
                  <a:tcPr anchor="ctr" horzOverflow="overflow">
                    <a:lnL>
                      <a:noFill/>
                    </a:lnL>
                    <a:lnR>
                      <a:noFill/>
                    </a:lnR>
                    <a:lnT>
                      <a:noFill/>
                    </a:lnT>
                    <a:lnB>
                      <a:noFill/>
                    </a:lnB>
                    <a:lnTlToBr>
                      <a:noFill/>
                    </a:lnTlToBr>
                    <a:lnBlToTr>
                      <a:noFill/>
                    </a:lnBlToTr>
                    <a:solidFill>
                      <a:schemeClr val="accent3">
                        <a:lumMod val="85000"/>
                      </a:schemeClr>
                    </a:solidFill>
                  </a:tcPr>
                </a:tc>
                <a:tc grid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rPr>
                        <a:t>Pop byte/word from stack to destination</a:t>
                      </a:r>
                    </a:p>
                  </a:txBody>
                  <a:tcPr anchor="ctr" horzOverflow="overflow">
                    <a:lnL>
                      <a:noFill/>
                    </a:lnL>
                    <a:lnR>
                      <a:noFill/>
                    </a:lnR>
                    <a:lnT>
                      <a:noFill/>
                    </a:lnT>
                    <a:lnB>
                      <a:noFill/>
                    </a:lnB>
                    <a:lnTlToBr>
                      <a:noFill/>
                    </a:lnTlToBr>
                    <a:lnBlToTr>
                      <a:noFill/>
                    </a:lnBlToTr>
                    <a:solidFill>
                      <a:schemeClr val="accent3">
                        <a:lumMod val="85000"/>
                      </a:schemeClr>
                    </a:solidFill>
                  </a:tcPr>
                </a:tc>
                <a:tc hMerge="1">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tabLst/>
                      </a:pPr>
                      <a:endPar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tc>
              </a:tr>
              <a:tr h="157163">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SETC</a:t>
                      </a: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1</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C</a:t>
                      </a:r>
                      <a:endPar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Goudy"/>
                        </a:rPr>
                        <a:t>BIS #1,SR</a:t>
                      </a:r>
                    </a:p>
                  </a:txBody>
                  <a:tcPr anchor="ctr" horzOverflow="overflow">
                    <a:lnL>
                      <a:noFill/>
                    </a:lnL>
                    <a:lnR>
                      <a:noFill/>
                    </a:lnR>
                    <a:lnT>
                      <a:noFill/>
                    </a:lnT>
                    <a:lnB>
                      <a:noFill/>
                    </a:lnB>
                    <a:lnTlToBr>
                      <a:noFill/>
                    </a:lnTlToBr>
                    <a:lnBlToTr>
                      <a:noFill/>
                    </a:lnBlToTr>
                    <a:solidFill>
                      <a:srgbClr val="FFFFFF"/>
                    </a:solidFill>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rPr>
                        <a:t>Set carry flag</a:t>
                      </a: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nchor="ctr" horzOverflow="overflow">
                    <a:lnL>
                      <a:noFill/>
                    </a:lnL>
                    <a:lnR>
                      <a:noFill/>
                    </a:lnR>
                    <a:lnT>
                      <a:noFill/>
                    </a:lnT>
                    <a:lnB>
                      <a:noFill/>
                    </a:lnB>
                    <a:lnTlToBr>
                      <a:noFill/>
                    </a:lnTlToBr>
                    <a:lnBlToTr>
                      <a:noFill/>
                    </a:lnBlToTr>
                    <a:solidFill>
                      <a:srgbClr val="FFFFFF"/>
                    </a:solidFill>
                  </a:tcPr>
                </a:tc>
                <a:tc hMerge="1">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tc>
              </a:tr>
              <a:tr h="15875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SETN</a:t>
                      </a:r>
                    </a:p>
                  </a:txBody>
                  <a:tcPr anchor="ct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1</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N</a:t>
                      </a:r>
                      <a:endPar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Goudy"/>
                        </a:rPr>
                        <a:t>BIS #4,SR</a:t>
                      </a:r>
                    </a:p>
                  </a:txBody>
                  <a:tcPr anchor="ctr" horzOverflow="overflow">
                    <a:lnL>
                      <a:noFill/>
                    </a:lnL>
                    <a:lnR>
                      <a:noFill/>
                    </a:lnR>
                    <a:lnT>
                      <a:noFill/>
                    </a:lnT>
                    <a:lnB>
                      <a:noFill/>
                    </a:lnB>
                    <a:lnTlToBr>
                      <a:noFill/>
                    </a:lnTlToBr>
                    <a:lnBlToTr>
                      <a:noFill/>
                    </a:lnBlToTr>
                    <a:solidFill>
                      <a:schemeClr val="accent3">
                        <a:lumMod val="85000"/>
                      </a:schemeClr>
                    </a:solidFill>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rPr>
                        <a:t>Set negative flag</a:t>
                      </a: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nchor="ctr" horzOverflow="overflow">
                    <a:lnL>
                      <a:noFill/>
                    </a:lnL>
                    <a:lnR>
                      <a:noFill/>
                    </a:lnR>
                    <a:lnT>
                      <a:noFill/>
                    </a:lnT>
                    <a:lnB>
                      <a:noFill/>
                    </a:lnB>
                    <a:lnTlToBr>
                      <a:noFill/>
                    </a:lnTlToBr>
                    <a:lnBlToTr>
                      <a:noFill/>
                    </a:lnBlToTr>
                    <a:solidFill>
                      <a:schemeClr val="accent3">
                        <a:lumMod val="85000"/>
                      </a:schemeClr>
                    </a:solidFill>
                  </a:tcPr>
                </a:tc>
                <a:tc hMerge="1">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tc>
              </a:tr>
              <a:tr h="157163">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SETZ</a:t>
                      </a: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1</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Z</a:t>
                      </a:r>
                      <a:endPar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anchor="ctr" horzOverflow="overflow">
                    <a:lnL>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Goudy"/>
                        </a:rPr>
                        <a:t>BIS #2,SR</a:t>
                      </a:r>
                    </a:p>
                  </a:txBody>
                  <a:tcPr anchor="ctr" horzOverflow="overflow">
                    <a:lnL>
                      <a:noFill/>
                    </a:lnL>
                    <a:lnR>
                      <a:noFill/>
                    </a:lnR>
                    <a:lnT>
                      <a:noFill/>
                    </a:lnT>
                    <a:lnB>
                      <a:noFill/>
                    </a:lnB>
                    <a:lnTlToBr>
                      <a:noFill/>
                    </a:lnTlToBr>
                    <a:lnBlToTr>
                      <a:noFill/>
                    </a:lnBlToTr>
                    <a:solidFill>
                      <a:srgbClr val="FFFFFF"/>
                    </a:solidFill>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rPr>
                        <a:t>Set zero flag</a:t>
                      </a: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nchor="ctr" horzOverflow="overflow">
                    <a:lnL>
                      <a:noFill/>
                    </a:lnL>
                    <a:lnR>
                      <a:noFill/>
                    </a:lnR>
                    <a:lnT>
                      <a:noFill/>
                    </a:lnT>
                    <a:lnB>
                      <a:noFill/>
                    </a:lnB>
                    <a:lnTlToBr>
                      <a:noFill/>
                    </a:lnTlToBr>
                    <a:lnBlToTr>
                      <a:noFill/>
                    </a:lnBlToTr>
                    <a:solidFill>
                      <a:srgbClr val="FFFFFF"/>
                    </a:solidFill>
                  </a:tcPr>
                </a:tc>
                <a:tc hMerge="1">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endParaRPr kumimoji="0" lang="pt-PT"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tc>
              </a:tr>
              <a:tr h="249238">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Courier New" pitchFamily="49" charset="0"/>
                        </a:rPr>
                        <a:t>TST(.B or .W) dst</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rgbClr val="231F20"/>
                          </a:solidFill>
                          <a:effectLst/>
                          <a:latin typeface="Arial" pitchFamily="34" charset="0"/>
                          <a:cs typeface="Times New Roman" pitchFamily="18" charset="0"/>
                        </a:rPr>
                        <a:t>dst + 0FFFFh + 1</a:t>
                      </a:r>
                      <a:endParaRPr kumimoji="0" lang="pt-PT" sz="1600" b="1" i="0" u="none" strike="noStrike" cap="none" normalizeH="0" baseline="0" smtClean="0">
                        <a:ln>
                          <a:noFill/>
                        </a:ln>
                        <a:solidFill>
                          <a:schemeClr val="tx1"/>
                        </a:solidFill>
                        <a:effectLst/>
                        <a:latin typeface="Arial" pitchFamily="34" charset="0"/>
                        <a:cs typeface="Times New Roman" pitchFamily="18" charset="0"/>
                      </a:endParaRPr>
                    </a:p>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 + 0FFh + 1</a:t>
                      </a:r>
                      <a:endParaRPr kumimoji="0" lang="en-GB" sz="1600" b="1" i="0" u="none" strike="noStrike" cap="none" normalizeH="0" baseline="0" smtClean="0">
                        <a:ln>
                          <a:noFill/>
                        </a:ln>
                        <a:solidFill>
                          <a:schemeClr val="tx1"/>
                        </a:solidFill>
                        <a:effectLst/>
                        <a:latin typeface="Arial" pitchFamily="34" charset="0"/>
                        <a:cs typeface="Arial" pitchFamily="34" charset="0"/>
                      </a:endParaRP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rPr>
                        <a:t>CMP(.B or .W) #0,dst</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gridSpan="2">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rPr>
                        <a:t>Test destination</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hMerge="1">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endParaRPr kumimoji="0" lang="en-GB" sz="16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a:tc>
              </a:tr>
            </a:tbl>
          </a:graphicData>
        </a:graphic>
      </p:graphicFrame>
      <p:sp>
        <p:nvSpPr>
          <p:cNvPr id="3145777" name="Text Box 49"/>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pitchFamily="34" charset="0"/>
              </a:rPr>
              <a:t>Emulated Instructions</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17197035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t>
            </a:r>
            <a:r>
              <a:rPr lang="en-US" dirty="0" smtClean="0"/>
              <a:t>6.1 - Pointers</a:t>
            </a:r>
            <a:endParaRPr lang="en-US" dirty="0"/>
          </a:p>
        </p:txBody>
      </p:sp>
      <p:sp>
        <p:nvSpPr>
          <p:cNvPr id="3" name="Content Placeholder 2"/>
          <p:cNvSpPr>
            <a:spLocks noGrp="1"/>
          </p:cNvSpPr>
          <p:nvPr>
            <p:ph idx="1"/>
          </p:nvPr>
        </p:nvSpPr>
        <p:spPr>
          <a:xfrm>
            <a:off x="431800" y="1480032"/>
            <a:ext cx="8164513" cy="805698"/>
          </a:xfrm>
        </p:spPr>
        <p:txBody>
          <a:bodyPr/>
          <a:lstStyle/>
          <a:p>
            <a:pPr marL="0" indent="0">
              <a:buNone/>
            </a:pPr>
            <a:r>
              <a:rPr lang="en-US" sz="2000" b="1" dirty="0" smtClean="0"/>
              <a:t>Given the memory contents to the right, what are the values for registers r4 and r5 after each instruction to the left is executed?</a:t>
            </a:r>
            <a:endParaRPr lang="en-US" sz="2000" b="1" dirty="0"/>
          </a:p>
        </p:txBody>
      </p:sp>
      <p:sp>
        <p:nvSpPr>
          <p:cNvPr id="4" name="Date Placeholder 3"/>
          <p:cNvSpPr>
            <a:spLocks noGrp="1"/>
          </p:cNvSpPr>
          <p:nvPr>
            <p:ph type="dt" sz="half" idx="10"/>
          </p:nvPr>
        </p:nvSpPr>
        <p:spPr/>
        <p:txBody>
          <a:bodyPr/>
          <a:lstStyle/>
          <a:p>
            <a:r>
              <a:rPr lang="en-US" smtClean="0"/>
              <a:t>BYU CS 224</a:t>
            </a:r>
            <a:endParaRPr lang="en-US"/>
          </a:p>
        </p:txBody>
      </p:sp>
      <p:sp>
        <p:nvSpPr>
          <p:cNvPr id="5" name="Footer Placeholder 4"/>
          <p:cNvSpPr>
            <a:spLocks noGrp="1"/>
          </p:cNvSpPr>
          <p:nvPr>
            <p:ph type="ftr" sz="quarter" idx="11"/>
          </p:nvPr>
        </p:nvSpPr>
        <p:spPr>
          <a:xfrm>
            <a:off x="2533584" y="6354278"/>
            <a:ext cx="4691063" cy="457200"/>
          </a:xfrm>
        </p:spPr>
        <p:txBody>
          <a:bodyPr/>
          <a:lstStyle/>
          <a:p>
            <a:r>
              <a:rPr lang="en-US" smtClean="0"/>
              <a:t>Assembler / Linker</a:t>
            </a:r>
            <a:endParaRPr lang="en-US"/>
          </a:p>
        </p:txBody>
      </p:sp>
      <p:sp>
        <p:nvSpPr>
          <p:cNvPr id="6" name="Slide Number Placeholder 5"/>
          <p:cNvSpPr>
            <a:spLocks noGrp="1"/>
          </p:cNvSpPr>
          <p:nvPr>
            <p:ph type="sldNum" sz="quarter" idx="12"/>
          </p:nvPr>
        </p:nvSpPr>
        <p:spPr/>
        <p:txBody>
          <a:bodyPr/>
          <a:lstStyle/>
          <a:p>
            <a:fld id="{C588ADF3-0B6D-4161-A631-1C91BF2317EC}" type="slidenum">
              <a:rPr lang="en-US" smtClean="0"/>
              <a:pPr/>
              <a:t>15</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14134560"/>
              </p:ext>
            </p:extLst>
          </p:nvPr>
        </p:nvGraphicFramePr>
        <p:xfrm>
          <a:off x="5033753" y="2925524"/>
          <a:ext cx="1580991" cy="3291840"/>
        </p:xfrm>
        <a:graphic>
          <a:graphicData uri="http://schemas.openxmlformats.org/drawingml/2006/table">
            <a:tbl>
              <a:tblPr firstRow="1" bandRow="1">
                <a:tableStyleId>{5940675A-B579-460E-94D1-54222C63F5DA}</a:tableStyleId>
              </a:tblPr>
              <a:tblGrid>
                <a:gridCol w="707571"/>
                <a:gridCol w="436710"/>
                <a:gridCol w="436710"/>
              </a:tblGrid>
              <a:tr h="274320">
                <a:tc>
                  <a:txBody>
                    <a:bodyPr/>
                    <a:lstStyle/>
                    <a:p>
                      <a:pPr algn="ctr"/>
                      <a:r>
                        <a:rPr lang="en-US" sz="1200" b="1" i="1" dirty="0" smtClean="0">
                          <a:solidFill>
                            <a:srgbClr val="7030A0"/>
                          </a:solidFill>
                        </a:rPr>
                        <a:t>0x8100</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smtClean="0"/>
                        <a:t>1</a:t>
                      </a:r>
                      <a:endParaRPr lang="en-US" sz="1200" b="1"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200" b="1" dirty="0" smtClean="0"/>
                        <a:t>2</a:t>
                      </a:r>
                      <a:endParaRPr lang="en-US" sz="1200" b="1"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74320">
                <a:tc>
                  <a:txBody>
                    <a:bodyPr/>
                    <a:lstStyle/>
                    <a:p>
                      <a:pPr algn="ctr"/>
                      <a:r>
                        <a:rPr lang="en-US" sz="1200" b="1" i="1" dirty="0" smtClean="0">
                          <a:solidFill>
                            <a:srgbClr val="7030A0"/>
                          </a:solidFill>
                        </a:rPr>
                        <a:t>0x8102</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smtClean="0"/>
                        <a:t>3</a:t>
                      </a:r>
                      <a:endParaRPr lang="en-US" sz="1200" b="1"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200" b="1" dirty="0" smtClean="0"/>
                        <a:t>4</a:t>
                      </a:r>
                      <a:endParaRPr lang="en-US" sz="1200" b="1"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74320">
                <a:tc>
                  <a:txBody>
                    <a:bodyPr/>
                    <a:lstStyle/>
                    <a:p>
                      <a:pPr algn="ctr"/>
                      <a:r>
                        <a:rPr lang="en-US" sz="1200" b="1" i="1" dirty="0" smtClean="0">
                          <a:solidFill>
                            <a:srgbClr val="7030A0"/>
                          </a:solidFill>
                        </a:rPr>
                        <a:t>0x8104</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smtClean="0"/>
                        <a:t>5</a:t>
                      </a:r>
                      <a:endParaRPr lang="en-US" sz="1200" b="1"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200" b="1" dirty="0" smtClean="0"/>
                        <a:t>6</a:t>
                      </a:r>
                      <a:endParaRPr lang="en-US" sz="1200" b="1"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74320">
                <a:tc>
                  <a:txBody>
                    <a:bodyPr/>
                    <a:lstStyle/>
                    <a:p>
                      <a:pPr algn="ctr"/>
                      <a:r>
                        <a:rPr lang="en-US" sz="1200" b="1" i="1" dirty="0" smtClean="0">
                          <a:solidFill>
                            <a:srgbClr val="7030A0"/>
                          </a:solidFill>
                        </a:rPr>
                        <a:t>0x8106</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b="1" dirty="0" smtClean="0"/>
                        <a:t>7</a:t>
                      </a:r>
                      <a:endParaRPr lang="en-US" sz="1200" b="1" dirty="0"/>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200" b="1" dirty="0" smtClean="0"/>
                        <a:t>8</a:t>
                      </a:r>
                      <a:endParaRPr lang="en-US" sz="1200" b="1"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74320">
                <a:tc>
                  <a:txBody>
                    <a:bodyPr/>
                    <a:lstStyle/>
                    <a:p>
                      <a:pPr algn="ctr"/>
                      <a:r>
                        <a:rPr lang="en-US" sz="1200" b="1" i="1" dirty="0" smtClean="0">
                          <a:solidFill>
                            <a:srgbClr val="7030A0"/>
                          </a:solidFill>
                        </a:rPr>
                        <a:t>0x8108</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b="1" dirty="0" smtClean="0"/>
                        <a:t>0x8100</a:t>
                      </a: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74320">
                <a:tc>
                  <a:txBody>
                    <a:bodyPr/>
                    <a:lstStyle/>
                    <a:p>
                      <a:pPr algn="ctr"/>
                      <a:r>
                        <a:rPr lang="en-US" sz="1200" b="1" i="1" dirty="0" smtClean="0">
                          <a:solidFill>
                            <a:srgbClr val="7030A0"/>
                          </a:solidFill>
                        </a:rPr>
                        <a:t>0x810a</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b="1" dirty="0" smtClean="0"/>
                        <a:t>0x8101</a:t>
                      </a: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74320">
                <a:tc>
                  <a:txBody>
                    <a:bodyPr/>
                    <a:lstStyle/>
                    <a:p>
                      <a:pPr algn="ctr"/>
                      <a:r>
                        <a:rPr lang="en-US" sz="1200" b="1" i="1" dirty="0" smtClean="0">
                          <a:solidFill>
                            <a:srgbClr val="7030A0"/>
                          </a:solidFill>
                        </a:rPr>
                        <a:t>0x810c</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b="1" dirty="0" smtClean="0"/>
                        <a:t>0x8102</a:t>
                      </a: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74320">
                <a:tc>
                  <a:txBody>
                    <a:bodyPr/>
                    <a:lstStyle/>
                    <a:p>
                      <a:pPr algn="ctr"/>
                      <a:r>
                        <a:rPr lang="en-US" sz="1200" b="1" i="1" dirty="0" smtClean="0">
                          <a:solidFill>
                            <a:srgbClr val="7030A0"/>
                          </a:solidFill>
                        </a:rPr>
                        <a:t>0x810e</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b="1" dirty="0" smtClean="0"/>
                        <a:t>0x8103</a:t>
                      </a: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74320">
                <a:tc>
                  <a:txBody>
                    <a:bodyPr/>
                    <a:lstStyle/>
                    <a:p>
                      <a:pPr algn="ctr"/>
                      <a:r>
                        <a:rPr lang="en-US" sz="1200" b="1" i="1" dirty="0" smtClean="0">
                          <a:solidFill>
                            <a:srgbClr val="7030A0"/>
                          </a:solidFill>
                        </a:rPr>
                        <a:t>0x8110</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b="1" dirty="0" smtClean="0"/>
                        <a:t>0x8104</a:t>
                      </a: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74320">
                <a:tc>
                  <a:txBody>
                    <a:bodyPr/>
                    <a:lstStyle/>
                    <a:p>
                      <a:pPr algn="ctr"/>
                      <a:r>
                        <a:rPr lang="en-US" sz="1200" b="1" i="1" dirty="0" smtClean="0">
                          <a:solidFill>
                            <a:srgbClr val="7030A0"/>
                          </a:solidFill>
                        </a:rPr>
                        <a:t>0x8112</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b="1" dirty="0" smtClean="0"/>
                        <a:t>0x8105</a:t>
                      </a: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74320">
                <a:tc>
                  <a:txBody>
                    <a:bodyPr/>
                    <a:lstStyle/>
                    <a:p>
                      <a:pPr algn="ctr"/>
                      <a:r>
                        <a:rPr lang="en-US" sz="1200" b="1" i="1" dirty="0" smtClean="0">
                          <a:solidFill>
                            <a:srgbClr val="7030A0"/>
                          </a:solidFill>
                        </a:rPr>
                        <a:t>0x8114</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b="1" dirty="0" smtClean="0"/>
                        <a:t>0x8106</a:t>
                      </a: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74320">
                <a:tc>
                  <a:txBody>
                    <a:bodyPr/>
                    <a:lstStyle/>
                    <a:p>
                      <a:pPr algn="ctr"/>
                      <a:r>
                        <a:rPr lang="en-US" sz="1200" b="1" i="1" dirty="0" smtClean="0">
                          <a:solidFill>
                            <a:srgbClr val="7030A0"/>
                          </a:solidFill>
                        </a:rPr>
                        <a:t>0x8116</a:t>
                      </a:r>
                      <a:endParaRPr lang="en-US" sz="1200" b="1" i="1" dirty="0">
                        <a:solidFill>
                          <a:srgbClr val="7030A0"/>
                        </a:solidFill>
                      </a:endParaRP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200" b="1" dirty="0" smtClean="0"/>
                        <a:t>0x8107</a:t>
                      </a: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1200"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923352558"/>
              </p:ext>
            </p:extLst>
          </p:nvPr>
        </p:nvGraphicFramePr>
        <p:xfrm>
          <a:off x="529394" y="3437533"/>
          <a:ext cx="4326556" cy="2468880"/>
        </p:xfrm>
        <a:graphic>
          <a:graphicData uri="http://schemas.openxmlformats.org/drawingml/2006/table">
            <a:tbl>
              <a:tblPr firstRow="1" bandRow="1">
                <a:tableStyleId>{5C22544A-7EE6-4342-B048-85BDC9FD1C3A}</a:tableStyleId>
              </a:tblPr>
              <a:tblGrid>
                <a:gridCol w="2574758"/>
                <a:gridCol w="871087"/>
                <a:gridCol w="880711"/>
              </a:tblGrid>
              <a:tr h="223252">
                <a:tc>
                  <a:txBody>
                    <a:bodyPr/>
                    <a:lstStyle/>
                    <a:p>
                      <a:r>
                        <a:rPr lang="en-US" sz="1600" i="1" u="sng" dirty="0" smtClean="0">
                          <a:solidFill>
                            <a:schemeClr val="tx1"/>
                          </a:solidFill>
                          <a:latin typeface="Courier New" panose="02070309020205020404" pitchFamily="49" charset="0"/>
                          <a:cs typeface="Courier New" panose="02070309020205020404" pitchFamily="49" charset="0"/>
                        </a:rPr>
                        <a:t>Instructions</a:t>
                      </a:r>
                      <a:endParaRPr lang="en-US" sz="1600" i="1" u="sng" dirty="0">
                        <a:solidFill>
                          <a:schemeClr val="tx1"/>
                        </a:solidFill>
                        <a:latin typeface="Courier New" panose="02070309020205020404" pitchFamily="49" charset="0"/>
                        <a:cs typeface="Courier New" panose="02070309020205020404" pitchFamily="49" charset="0"/>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solidFill>
                            <a:schemeClr val="tx1"/>
                          </a:solidFill>
                        </a:rPr>
                        <a:t>r4</a:t>
                      </a:r>
                      <a:endParaRPr lang="en-US" dirty="0">
                        <a:solidFill>
                          <a:schemeClr val="tx1"/>
                        </a:solidFill>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solidFill>
                            <a:schemeClr val="tx1"/>
                          </a:solidFill>
                        </a:rPr>
                        <a:t>r5</a:t>
                      </a:r>
                      <a:endParaRPr lang="en-US" dirty="0">
                        <a:solidFill>
                          <a:schemeClr val="tx1"/>
                        </a:solidFill>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tx1"/>
                          </a:solidFill>
                          <a:latin typeface="Courier New" panose="02070309020205020404" pitchFamily="49" charset="0"/>
                          <a:cs typeface="Courier New" panose="02070309020205020404" pitchFamily="49" charset="0"/>
                        </a:rPr>
                        <a:t>mov.w #tab1,r4</a:t>
                      </a:r>
                    </a:p>
                  </a:txBody>
                  <a:tcPr marL="0" marR="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solidFill>
                            <a:schemeClr val="tx1"/>
                          </a:solidFill>
                          <a:latin typeface="Courier New" panose="02070309020205020404" pitchFamily="49" charset="0"/>
                          <a:cs typeface="Courier New" panose="02070309020205020404" pitchFamily="49" charset="0"/>
                        </a:rPr>
                        <a:t>mov.b</a:t>
                      </a:r>
                      <a:r>
                        <a:rPr lang="en-US" sz="1600" b="1" dirty="0" smtClean="0">
                          <a:solidFill>
                            <a:schemeClr val="tx1"/>
                          </a:solidFill>
                          <a:latin typeface="Courier New" panose="02070309020205020404" pitchFamily="49" charset="0"/>
                          <a:cs typeface="Courier New" panose="02070309020205020404" pitchFamily="49" charset="0"/>
                        </a:rPr>
                        <a:t> @r4+,r5</a:t>
                      </a:r>
                    </a:p>
                  </a:txBody>
                  <a:tcPr marL="0" marR="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solidFill>
                            <a:schemeClr val="tx1"/>
                          </a:solidFill>
                          <a:latin typeface="Courier New" panose="02070309020205020404" pitchFamily="49" charset="0"/>
                          <a:cs typeface="Courier New" panose="02070309020205020404" pitchFamily="49" charset="0"/>
                        </a:rPr>
                        <a:t>mov.w</a:t>
                      </a:r>
                      <a:r>
                        <a:rPr lang="en-US" sz="1600" b="1" dirty="0" smtClean="0">
                          <a:solidFill>
                            <a:schemeClr val="tx1"/>
                          </a:solidFill>
                          <a:latin typeface="Courier New" panose="02070309020205020404" pitchFamily="49" charset="0"/>
                          <a:cs typeface="Courier New" panose="02070309020205020404" pitchFamily="49" charset="0"/>
                        </a:rPr>
                        <a:t> #3,r4</a:t>
                      </a:r>
                    </a:p>
                  </a:txBody>
                  <a:tcPr marL="0" marR="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solidFill>
                            <a:schemeClr val="tx1"/>
                          </a:solidFill>
                          <a:latin typeface="Courier New" panose="02070309020205020404" pitchFamily="49" charset="0"/>
                          <a:cs typeface="Courier New" panose="02070309020205020404" pitchFamily="49" charset="0"/>
                        </a:rPr>
                        <a:t>mov.b</a:t>
                      </a:r>
                      <a:r>
                        <a:rPr lang="en-US" sz="1600" b="1" dirty="0" smtClean="0">
                          <a:solidFill>
                            <a:schemeClr val="tx1"/>
                          </a:solidFill>
                          <a:latin typeface="Courier New" panose="02070309020205020404" pitchFamily="49" charset="0"/>
                          <a:cs typeface="Courier New" panose="02070309020205020404" pitchFamily="49" charset="0"/>
                        </a:rPr>
                        <a:t> tab1(r4),r5</a:t>
                      </a:r>
                    </a:p>
                  </a:txBody>
                  <a:tcPr marL="0" marR="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solidFill>
                            <a:srgbClr val="FF0000"/>
                          </a:solidFill>
                          <a:latin typeface="Courier New" panose="02070309020205020404" pitchFamily="49" charset="0"/>
                          <a:cs typeface="Courier New" panose="02070309020205020404" pitchFamily="49" charset="0"/>
                        </a:rPr>
                        <a:t>mov.w</a:t>
                      </a:r>
                      <a:r>
                        <a:rPr lang="en-US" sz="1600" b="1" dirty="0" smtClean="0">
                          <a:solidFill>
                            <a:srgbClr val="FF0000"/>
                          </a:solidFill>
                          <a:latin typeface="Courier New" panose="02070309020205020404" pitchFamily="49" charset="0"/>
                          <a:cs typeface="Courier New" panose="02070309020205020404" pitchFamily="49" charset="0"/>
                        </a:rPr>
                        <a:t> tab2(r4),r5</a:t>
                      </a:r>
                    </a:p>
                  </a:txBody>
                  <a:tcPr marL="0" marR="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solidFill>
                            <a:schemeClr val="tx1"/>
                          </a:solidFill>
                          <a:latin typeface="Courier New" panose="02070309020205020404" pitchFamily="49" charset="0"/>
                          <a:cs typeface="Courier New" panose="02070309020205020404" pitchFamily="49" charset="0"/>
                        </a:rPr>
                        <a:t>add.w</a:t>
                      </a:r>
                      <a:r>
                        <a:rPr lang="en-US" sz="1600" b="1" dirty="0" smtClean="0">
                          <a:solidFill>
                            <a:schemeClr val="tx1"/>
                          </a:solidFill>
                          <a:latin typeface="Courier New" panose="02070309020205020404" pitchFamily="49" charset="0"/>
                          <a:cs typeface="Courier New" panose="02070309020205020404" pitchFamily="49" charset="0"/>
                        </a:rPr>
                        <a:t> r4,r4</a:t>
                      </a:r>
                    </a:p>
                  </a:txBody>
                  <a:tcPr marL="0" marR="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solidFill>
                            <a:schemeClr val="tx1"/>
                          </a:solidFill>
                          <a:latin typeface="Courier New" panose="02070309020205020404" pitchFamily="49" charset="0"/>
                          <a:cs typeface="Courier New" panose="02070309020205020404" pitchFamily="49" charset="0"/>
                        </a:rPr>
                        <a:t>mov.w</a:t>
                      </a:r>
                      <a:r>
                        <a:rPr lang="en-US" sz="1600" b="1" dirty="0" smtClean="0">
                          <a:solidFill>
                            <a:schemeClr val="tx1"/>
                          </a:solidFill>
                          <a:latin typeface="Courier New" panose="02070309020205020404" pitchFamily="49" charset="0"/>
                          <a:cs typeface="Courier New" panose="02070309020205020404" pitchFamily="49" charset="0"/>
                        </a:rPr>
                        <a:t> tab2(r4),r5</a:t>
                      </a:r>
                    </a:p>
                  </a:txBody>
                  <a:tcPr marL="0" marR="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solidFill>
                            <a:schemeClr val="tx1"/>
                          </a:solidFill>
                          <a:latin typeface="Courier New" panose="02070309020205020404" pitchFamily="49" charset="0"/>
                          <a:cs typeface="Courier New" panose="02070309020205020404" pitchFamily="49" charset="0"/>
                        </a:rPr>
                        <a:t>mov.b</a:t>
                      </a:r>
                      <a:r>
                        <a:rPr lang="en-US" sz="1600" b="1" dirty="0" smtClean="0">
                          <a:solidFill>
                            <a:schemeClr val="tx1"/>
                          </a:solidFill>
                          <a:latin typeface="Courier New" panose="02070309020205020404" pitchFamily="49" charset="0"/>
                          <a:cs typeface="Courier New" panose="02070309020205020404" pitchFamily="49" charset="0"/>
                        </a:rPr>
                        <a:t> @r5,r5</a:t>
                      </a:r>
                    </a:p>
                  </a:txBody>
                  <a:tcPr marL="0" marR="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b="1" dirty="0">
                        <a:solidFill>
                          <a:srgbClr val="FF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0" name="TextBox 19"/>
          <p:cNvSpPr txBox="1"/>
          <p:nvPr/>
        </p:nvSpPr>
        <p:spPr>
          <a:xfrm>
            <a:off x="6713242" y="2904484"/>
            <a:ext cx="2166571" cy="3382977"/>
          </a:xfrm>
          <a:prstGeom prst="rect">
            <a:avLst/>
          </a:prstGeom>
          <a:noFill/>
        </p:spPr>
        <p:txBody>
          <a:bodyPr wrap="square" rtlCol="0">
            <a:spAutoFit/>
          </a:bodyPr>
          <a:lstStyle/>
          <a:p>
            <a:pPr>
              <a:spcAft>
                <a:spcPts val="450"/>
              </a:spcAft>
            </a:pPr>
            <a:r>
              <a:rPr lang="en-US" sz="1400" b="1" i="1" dirty="0" smtClean="0">
                <a:solidFill>
                  <a:srgbClr val="7030A0"/>
                </a:solidFill>
                <a:latin typeface="Courier New" panose="02070309020205020404" pitchFamily="49" charset="0"/>
                <a:cs typeface="Courier New" panose="02070309020205020404" pitchFamily="49" charset="0"/>
              </a:rPr>
              <a:t>tab1</a:t>
            </a:r>
            <a:r>
              <a:rPr lang="en-US" sz="1400" b="1" i="1" dirty="0">
                <a:solidFill>
                  <a:srgbClr val="7030A0"/>
                </a:solidFill>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.byte 1,2</a:t>
            </a:r>
          </a:p>
          <a:p>
            <a:pPr>
              <a:spcAft>
                <a:spcPts val="450"/>
              </a:spcAft>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byte 3,4</a:t>
            </a:r>
          </a:p>
          <a:p>
            <a:pPr>
              <a:spcAft>
                <a:spcPts val="450"/>
              </a:spcAft>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byte 5,6</a:t>
            </a:r>
          </a:p>
          <a:p>
            <a:pPr>
              <a:spcAft>
                <a:spcPts val="450"/>
              </a:spcAft>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byte 7,8</a:t>
            </a:r>
          </a:p>
          <a:p>
            <a:pPr>
              <a:spcAft>
                <a:spcPts val="450"/>
              </a:spcAft>
            </a:pPr>
            <a:r>
              <a:rPr lang="en-US" sz="1400" b="1" i="1" dirty="0" smtClean="0">
                <a:solidFill>
                  <a:srgbClr val="7030A0"/>
                </a:solidFill>
                <a:latin typeface="Courier New" panose="02070309020205020404" pitchFamily="49" charset="0"/>
                <a:cs typeface="Courier New" panose="02070309020205020404" pitchFamily="49" charset="0"/>
              </a:rPr>
              <a:t>tab2: </a:t>
            </a:r>
            <a:r>
              <a:rPr lang="en-US" sz="1400" b="1" dirty="0" smtClean="0">
                <a:latin typeface="Courier New" panose="02070309020205020404" pitchFamily="49" charset="0"/>
                <a:cs typeface="Courier New" panose="02070309020205020404" pitchFamily="49" charset="0"/>
              </a:rPr>
              <a:t>.word tab1+0</a:t>
            </a:r>
          </a:p>
          <a:p>
            <a:pPr>
              <a:spcAft>
                <a:spcPts val="450"/>
              </a:spcAft>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word </a:t>
            </a:r>
            <a:r>
              <a:rPr lang="en-US" sz="1400" b="1" dirty="0" smtClean="0">
                <a:latin typeface="Courier New" panose="02070309020205020404" pitchFamily="49" charset="0"/>
                <a:cs typeface="Courier New" panose="02070309020205020404" pitchFamily="49" charset="0"/>
              </a:rPr>
              <a:t>tab1+1</a:t>
            </a:r>
          </a:p>
          <a:p>
            <a:pPr>
              <a:spcAft>
                <a:spcPts val="450"/>
              </a:spcAft>
            </a:pPr>
            <a:r>
              <a:rPr lang="en-US" sz="1400" b="1" dirty="0" smtClean="0">
                <a:latin typeface="Courier New" panose="02070309020205020404" pitchFamily="49" charset="0"/>
                <a:cs typeface="Courier New" panose="02070309020205020404" pitchFamily="49" charset="0"/>
              </a:rPr>
              <a:t>      .word tab1+2</a:t>
            </a:r>
          </a:p>
          <a:p>
            <a:pPr>
              <a:spcAft>
                <a:spcPts val="450"/>
              </a:spcAft>
            </a:pPr>
            <a:r>
              <a:rPr lang="en-US" sz="1400" b="1" dirty="0" smtClean="0">
                <a:latin typeface="Courier New" panose="02070309020205020404" pitchFamily="49" charset="0"/>
                <a:cs typeface="Courier New" panose="02070309020205020404" pitchFamily="49" charset="0"/>
              </a:rPr>
              <a:t>      .word tab1+3</a:t>
            </a:r>
          </a:p>
          <a:p>
            <a:pPr>
              <a:spcAft>
                <a:spcPts val="450"/>
              </a:spcAft>
            </a:pPr>
            <a:r>
              <a:rPr lang="en-US" sz="1400" b="1" dirty="0" smtClean="0">
                <a:latin typeface="Courier New" panose="02070309020205020404" pitchFamily="49" charset="0"/>
                <a:cs typeface="Courier New" panose="02070309020205020404" pitchFamily="49" charset="0"/>
              </a:rPr>
              <a:t>      .word tab1+4</a:t>
            </a:r>
          </a:p>
          <a:p>
            <a:pPr>
              <a:spcAft>
                <a:spcPts val="450"/>
              </a:spcAft>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.word tab1+5</a:t>
            </a:r>
          </a:p>
          <a:p>
            <a:pPr>
              <a:spcAft>
                <a:spcPts val="450"/>
              </a:spcAft>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.word tab1+6</a:t>
            </a:r>
          </a:p>
          <a:p>
            <a:pPr>
              <a:spcAft>
                <a:spcPts val="450"/>
              </a:spcAft>
            </a:pP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.word tab1+7</a:t>
            </a:r>
          </a:p>
        </p:txBody>
      </p:sp>
      <p:sp>
        <p:nvSpPr>
          <p:cNvPr id="8" name="TextBox 7"/>
          <p:cNvSpPr txBox="1"/>
          <p:nvPr/>
        </p:nvSpPr>
        <p:spPr>
          <a:xfrm>
            <a:off x="5044609" y="2688996"/>
            <a:ext cx="739739" cy="184666"/>
          </a:xfrm>
          <a:prstGeom prst="rect">
            <a:avLst/>
          </a:prstGeom>
          <a:noFill/>
        </p:spPr>
        <p:txBody>
          <a:bodyPr wrap="square" lIns="0" tIns="0" rIns="0" bIns="0" rtlCol="0">
            <a:spAutoFit/>
          </a:bodyPr>
          <a:lstStyle/>
          <a:p>
            <a:pPr algn="ctr"/>
            <a:r>
              <a:rPr lang="en-US" sz="1200" b="1" u="sng" dirty="0">
                <a:latin typeface="Comic Sans MS" panose="030F0702030302020204" pitchFamily="66" charset="0"/>
              </a:rPr>
              <a:t>Address</a:t>
            </a:r>
          </a:p>
        </p:txBody>
      </p:sp>
      <p:sp>
        <p:nvSpPr>
          <p:cNvPr id="27" name="TextBox 26"/>
          <p:cNvSpPr txBox="1"/>
          <p:nvPr/>
        </p:nvSpPr>
        <p:spPr>
          <a:xfrm>
            <a:off x="5813460" y="2688996"/>
            <a:ext cx="739739" cy="184666"/>
          </a:xfrm>
          <a:prstGeom prst="rect">
            <a:avLst/>
          </a:prstGeom>
          <a:noFill/>
        </p:spPr>
        <p:txBody>
          <a:bodyPr wrap="square" lIns="0" tIns="0" rIns="0" bIns="0" rtlCol="0">
            <a:spAutoFit/>
          </a:bodyPr>
          <a:lstStyle/>
          <a:p>
            <a:pPr algn="ctr"/>
            <a:r>
              <a:rPr lang="en-US" sz="1200" b="1" u="sng" dirty="0" smtClean="0">
                <a:latin typeface="Comic Sans MS" panose="030F0702030302020204" pitchFamily="66" charset="0"/>
              </a:rPr>
              <a:t>Memory</a:t>
            </a:r>
            <a:endParaRPr lang="en-US" sz="1200" b="1" u="sng" dirty="0">
              <a:latin typeface="Comic Sans MS" panose="030F0702030302020204" pitchFamily="66" charset="0"/>
            </a:endParaRPr>
          </a:p>
        </p:txBody>
      </p:sp>
      <p:sp>
        <p:nvSpPr>
          <p:cNvPr id="28" name="TextBox 27"/>
          <p:cNvSpPr txBox="1"/>
          <p:nvPr/>
        </p:nvSpPr>
        <p:spPr>
          <a:xfrm>
            <a:off x="7506984" y="2688996"/>
            <a:ext cx="739739" cy="184666"/>
          </a:xfrm>
          <a:prstGeom prst="rect">
            <a:avLst/>
          </a:prstGeom>
          <a:noFill/>
        </p:spPr>
        <p:txBody>
          <a:bodyPr wrap="square" lIns="0" tIns="0" rIns="0" bIns="0" rtlCol="0">
            <a:spAutoFit/>
          </a:bodyPr>
          <a:lstStyle/>
          <a:p>
            <a:pPr algn="ctr"/>
            <a:r>
              <a:rPr lang="en-US" sz="1200" b="1" u="sng" dirty="0" smtClean="0">
                <a:latin typeface="Comic Sans MS" panose="030F0702030302020204" pitchFamily="66" charset="0"/>
              </a:rPr>
              <a:t>Assembly</a:t>
            </a:r>
            <a:endParaRPr lang="en-US" sz="1200" b="1" u="sng" dirty="0">
              <a:latin typeface="Comic Sans MS" panose="030F0702030302020204" pitchFamily="66" charset="0"/>
            </a:endParaRPr>
          </a:p>
        </p:txBody>
      </p:sp>
    </p:spTree>
    <p:extLst>
      <p:ext uri="{BB962C8B-B14F-4D97-AF65-F5344CB8AC3E}">
        <p14:creationId xmlns:p14="http://schemas.microsoft.com/office/powerpoint/2010/main" val="865511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228" name="Rectangle 4"/>
          <p:cNvSpPr>
            <a:spLocks noGrp="1" noChangeArrowheads="1"/>
          </p:cNvSpPr>
          <p:nvPr>
            <p:ph type="ctrTitle"/>
          </p:nvPr>
        </p:nvSpPr>
        <p:spPr/>
        <p:txBody>
          <a:bodyPr/>
          <a:lstStyle/>
          <a:p>
            <a:r>
              <a:rPr lang="en-US" dirty="0" smtClean="0"/>
              <a:t>Assembler</a:t>
            </a:r>
            <a:endParaRPr lang="en-US" dirty="0"/>
          </a:p>
        </p:txBody>
      </p:sp>
      <p:sp>
        <p:nvSpPr>
          <p:cNvPr id="2868229" name="Rectangle 5"/>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166368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p:cNvSpPr>
            <a:spLocks noGrp="1"/>
          </p:cNvSpPr>
          <p:nvPr>
            <p:ph type="ftr" sz="quarter" idx="11"/>
          </p:nvPr>
        </p:nvSpPr>
        <p:spPr/>
        <p:txBody>
          <a:bodyPr/>
          <a:lstStyle/>
          <a:p>
            <a:r>
              <a:rPr lang="en-US" smtClean="0"/>
              <a:t>Assembler / Linker</a:t>
            </a:r>
            <a:endParaRPr lang="en-US"/>
          </a:p>
        </p:txBody>
      </p:sp>
      <p:sp>
        <p:nvSpPr>
          <p:cNvPr id="11" name="Slide Number Placeholder 3"/>
          <p:cNvSpPr>
            <a:spLocks noGrp="1"/>
          </p:cNvSpPr>
          <p:nvPr>
            <p:ph type="sldNum" sz="quarter" idx="12"/>
          </p:nvPr>
        </p:nvSpPr>
        <p:spPr/>
        <p:txBody>
          <a:bodyPr/>
          <a:lstStyle/>
          <a:p>
            <a:fld id="{29CCB56E-502C-4655-99F2-57ABF4F7F472}" type="slidenum">
              <a:rPr lang="en-US"/>
              <a:pPr/>
              <a:t>17</a:t>
            </a:fld>
            <a:endParaRPr lang="en-US"/>
          </a:p>
        </p:txBody>
      </p:sp>
      <p:sp>
        <p:nvSpPr>
          <p:cNvPr id="2636805" name="Rectangle 2"/>
          <p:cNvSpPr>
            <a:spLocks noGrp="1" noChangeArrowheads="1"/>
          </p:cNvSpPr>
          <p:nvPr>
            <p:ph type="title" idx="4294967295"/>
          </p:nvPr>
        </p:nvSpPr>
        <p:spPr/>
        <p:txBody>
          <a:bodyPr lIns="92075" tIns="46038" rIns="92075" bIns="46038"/>
          <a:lstStyle/>
          <a:p>
            <a:r>
              <a:rPr lang="en-US"/>
              <a:t>Assembler</a:t>
            </a:r>
          </a:p>
        </p:txBody>
      </p:sp>
      <p:pic>
        <p:nvPicPr>
          <p:cNvPr id="2636806" name="Picture 3" descr="ch07-fi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409700"/>
            <a:ext cx="71993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3476" name="AutoShape 4"/>
          <p:cNvSpPr>
            <a:spLocks noChangeArrowheads="1"/>
          </p:cNvSpPr>
          <p:nvPr/>
        </p:nvSpPr>
        <p:spPr bwMode="auto">
          <a:xfrm>
            <a:off x="6624638" y="1271588"/>
            <a:ext cx="2397125" cy="679450"/>
          </a:xfrm>
          <a:prstGeom prst="wedgeRoundRectCallout">
            <a:avLst>
              <a:gd name="adj1" fmla="val -21657"/>
              <a:gd name="adj2" fmla="val 259579"/>
              <a:gd name="adj3" fmla="val 16667"/>
            </a:avLst>
          </a:prstGeom>
          <a:solidFill>
            <a:srgbClr val="FFFF00"/>
          </a:solidFill>
          <a:ln w="12700">
            <a:solidFill>
              <a:schemeClr val="tx1"/>
            </a:solidFill>
            <a:miter lim="800000"/>
            <a:headEnd type="none" w="lg" len="lg"/>
            <a:tailEnd type="none" w="lg" len="lg"/>
          </a:ln>
        </p:spPr>
        <p:txBody>
          <a:bodyPr/>
          <a:lstStyle/>
          <a:p>
            <a:pPr algn="ctr" eaLnBrk="0" hangingPunct="0"/>
            <a:r>
              <a:rPr lang="en-US" sz="1800" b="1">
                <a:latin typeface="Arial Narrow" pitchFamily="34" charset="0"/>
              </a:rPr>
              <a:t>An assembler outputs an object file</a:t>
            </a:r>
          </a:p>
        </p:txBody>
      </p:sp>
      <p:sp>
        <p:nvSpPr>
          <p:cNvPr id="2" name="AutoShape 4"/>
          <p:cNvSpPr>
            <a:spLocks noChangeArrowheads="1"/>
          </p:cNvSpPr>
          <p:nvPr/>
        </p:nvSpPr>
        <p:spPr bwMode="auto">
          <a:xfrm>
            <a:off x="284163" y="5246688"/>
            <a:ext cx="3652837" cy="993775"/>
          </a:xfrm>
          <a:prstGeom prst="wedgeRoundRectCallout">
            <a:avLst>
              <a:gd name="adj1" fmla="val -25097"/>
              <a:gd name="adj2" fmla="val -161981"/>
              <a:gd name="adj3" fmla="val 16667"/>
            </a:avLst>
          </a:prstGeom>
          <a:solidFill>
            <a:srgbClr val="FFFF00"/>
          </a:solidFill>
          <a:ln w="12700">
            <a:solidFill>
              <a:schemeClr val="tx1"/>
            </a:solidFill>
            <a:miter lim="800000"/>
            <a:headEnd type="none" w="lg" len="lg"/>
            <a:tailEnd type="none" w="lg" len="lg"/>
          </a:ln>
        </p:spPr>
        <p:txBody>
          <a:bodyPr/>
          <a:lstStyle/>
          <a:p>
            <a:pPr algn="ctr" eaLnBrk="0" hangingPunct="0"/>
            <a:r>
              <a:rPr lang="en-US" sz="1800" b="1">
                <a:latin typeface="Arial Narrow" pitchFamily="34" charset="0"/>
              </a:rPr>
              <a:t>An assembly program is a text file containing assembly instructions, directives, macros, and comments</a:t>
            </a:r>
          </a:p>
        </p:txBody>
      </p:sp>
      <p:sp>
        <p:nvSpPr>
          <p:cNvPr id="3" name="AutoShape 4"/>
          <p:cNvSpPr>
            <a:spLocks noChangeArrowheads="1"/>
          </p:cNvSpPr>
          <p:nvPr/>
        </p:nvSpPr>
        <p:spPr bwMode="auto">
          <a:xfrm>
            <a:off x="1004888" y="1444625"/>
            <a:ext cx="2357437" cy="1019175"/>
          </a:xfrm>
          <a:prstGeom prst="wedgeRoundRectCallout">
            <a:avLst>
              <a:gd name="adj1" fmla="val 34917"/>
              <a:gd name="adj2" fmla="val 141120"/>
              <a:gd name="adj3" fmla="val 16667"/>
            </a:avLst>
          </a:prstGeom>
          <a:solidFill>
            <a:srgbClr val="FFFF00"/>
          </a:solidFill>
          <a:ln w="12700">
            <a:solidFill>
              <a:schemeClr val="tx1"/>
            </a:solidFill>
            <a:miter lim="800000"/>
            <a:headEnd type="none" w="lg" len="lg"/>
            <a:tailEnd type="none" w="lg" len="lg"/>
          </a:ln>
        </p:spPr>
        <p:txBody>
          <a:bodyPr/>
          <a:lstStyle/>
          <a:p>
            <a:pPr algn="ctr" eaLnBrk="0" hangingPunct="0"/>
            <a:r>
              <a:rPr lang="en-US" sz="1800" b="1">
                <a:latin typeface="Arial Narrow" pitchFamily="34" charset="0"/>
              </a:rPr>
              <a:t>An assembler translates a program into machine code</a:t>
            </a:r>
          </a:p>
        </p:txBody>
      </p:sp>
      <p:sp>
        <p:nvSpPr>
          <p:cNvPr id="2636811" name="Text Box 11"/>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latin typeface="Arial" charset="0"/>
              </a:rPr>
              <a:t>MSP430 Assembler</a:t>
            </a:r>
          </a:p>
        </p:txBody>
      </p:sp>
      <p:sp>
        <p:nvSpPr>
          <p:cNvPr id="4" name="AutoShape 4"/>
          <p:cNvSpPr>
            <a:spLocks noChangeArrowheads="1"/>
          </p:cNvSpPr>
          <p:nvPr/>
        </p:nvSpPr>
        <p:spPr bwMode="auto">
          <a:xfrm>
            <a:off x="6532563" y="5653088"/>
            <a:ext cx="2397125" cy="738187"/>
          </a:xfrm>
          <a:prstGeom prst="wedgeRoundRectCallout">
            <a:avLst>
              <a:gd name="adj1" fmla="val -19338"/>
              <a:gd name="adj2" fmla="val -255806"/>
              <a:gd name="adj3" fmla="val 16667"/>
            </a:avLst>
          </a:prstGeom>
          <a:solidFill>
            <a:srgbClr val="FFFF00"/>
          </a:solidFill>
          <a:ln w="12700">
            <a:solidFill>
              <a:schemeClr val="tx1"/>
            </a:solidFill>
            <a:miter lim="800000"/>
            <a:headEnd type="none" w="lg" len="lg"/>
            <a:tailEnd type="none" w="lg" len="lg"/>
          </a:ln>
        </p:spPr>
        <p:txBody>
          <a:bodyPr/>
          <a:lstStyle/>
          <a:p>
            <a:pPr algn="ctr" eaLnBrk="0" hangingPunct="0"/>
            <a:r>
              <a:rPr lang="en-US" sz="1800" b="1">
                <a:latin typeface="Arial Narrow" pitchFamily="34" charset="0"/>
              </a:rPr>
              <a:t>An object file is input to a linker program</a:t>
            </a:r>
          </a:p>
        </p:txBody>
      </p:sp>
      <p:sp>
        <p:nvSpPr>
          <p:cNvPr id="5" name="Date Placeholder 4"/>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3300652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73476"/>
                                        </p:tgtEl>
                                        <p:attrNameLst>
                                          <p:attrName>style.visibility</p:attrName>
                                        </p:attrNameLst>
                                      </p:cBhvr>
                                      <p:to>
                                        <p:strVal val="visible"/>
                                      </p:to>
                                    </p:set>
                                    <p:animEffect transition="in" filter="dissolve">
                                      <p:cBhvr>
                                        <p:cTn id="17" dur="500"/>
                                        <p:tgtEl>
                                          <p:spTgt spid="8734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76" grpId="0" animBg="1" autoUpdateAnimBg="0"/>
      <p:bldP spid="2" grpId="0" animBg="1" autoUpdateAnimBg="0"/>
      <p:bldP spid="3" grpId="0" animBg="1" autoUpdateAnimBg="0"/>
      <p:bldP spid="4"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338118" y="2762250"/>
            <a:ext cx="1094508" cy="3609799"/>
            <a:chOff x="1338118" y="2762250"/>
            <a:chExt cx="1094508" cy="3609799"/>
          </a:xfrm>
        </p:grpSpPr>
        <p:sp>
          <p:nvSpPr>
            <p:cNvPr id="3" name="Rectangle 2"/>
            <p:cNvSpPr/>
            <p:nvPr/>
          </p:nvSpPr>
          <p:spPr bwMode="auto">
            <a:xfrm>
              <a:off x="1338118" y="2762250"/>
              <a:ext cx="1094508" cy="3206892"/>
            </a:xfrm>
            <a:prstGeom prst="rect">
              <a:avLst/>
            </a:prstGeom>
            <a:solidFill>
              <a:srgbClr val="FFFF00">
                <a:alpha val="25000"/>
              </a:srgbClr>
            </a:solidFill>
            <a:ln w="9525" cap="flat" cmpd="sng" algn="ctr">
              <a:no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sp>
          <p:nvSpPr>
            <p:cNvPr id="8" name="Rectangle 7"/>
            <p:cNvSpPr/>
            <p:nvPr/>
          </p:nvSpPr>
          <p:spPr>
            <a:xfrm>
              <a:off x="1376218" y="6002717"/>
              <a:ext cx="724878" cy="369332"/>
            </a:xfrm>
            <a:prstGeom prst="rect">
              <a:avLst/>
            </a:prstGeom>
          </p:spPr>
          <p:txBody>
            <a:bodyPr wrap="none">
              <a:spAutoFit/>
            </a:bodyPr>
            <a:lstStyle/>
            <a:p>
              <a:r>
                <a:rPr lang="en-GB" sz="1800" dirty="0" smtClean="0"/>
                <a:t>Label</a:t>
              </a:r>
              <a:endParaRPr lang="en-US" sz="1800" dirty="0"/>
            </a:p>
          </p:txBody>
        </p:sp>
      </p:grpSp>
      <p:sp>
        <p:nvSpPr>
          <p:cNvPr id="6" name="Footer Placeholder 2"/>
          <p:cNvSpPr>
            <a:spLocks noGrp="1"/>
          </p:cNvSpPr>
          <p:nvPr>
            <p:ph type="ftr" sz="quarter" idx="11"/>
          </p:nvPr>
        </p:nvSpPr>
        <p:spPr/>
        <p:txBody>
          <a:bodyPr/>
          <a:lstStyle/>
          <a:p>
            <a:r>
              <a:rPr lang="en-US" smtClean="0"/>
              <a:t>Assembler / Linker</a:t>
            </a:r>
            <a:endParaRPr lang="en-US" dirty="0"/>
          </a:p>
        </p:txBody>
      </p:sp>
      <p:sp>
        <p:nvSpPr>
          <p:cNvPr id="7" name="Slide Number Placeholder 3"/>
          <p:cNvSpPr>
            <a:spLocks noGrp="1"/>
          </p:cNvSpPr>
          <p:nvPr>
            <p:ph type="sldNum" sz="quarter" idx="12"/>
          </p:nvPr>
        </p:nvSpPr>
        <p:spPr/>
        <p:txBody>
          <a:bodyPr/>
          <a:lstStyle/>
          <a:p>
            <a:fld id="{CDBD98ED-447F-4763-B879-4D7903511312}" type="slidenum">
              <a:rPr lang="en-US"/>
              <a:pPr/>
              <a:t>18</a:t>
            </a:fld>
            <a:endParaRPr lang="en-US" dirty="0"/>
          </a:p>
        </p:txBody>
      </p:sp>
      <p:sp>
        <p:nvSpPr>
          <p:cNvPr id="3040258" name="Rectangle 2"/>
          <p:cNvSpPr>
            <a:spLocks noGrp="1" noChangeArrowheads="1"/>
          </p:cNvSpPr>
          <p:nvPr>
            <p:ph type="title" idx="4294967295"/>
          </p:nvPr>
        </p:nvSpPr>
        <p:spPr/>
        <p:txBody>
          <a:bodyPr/>
          <a:lstStyle/>
          <a:p>
            <a:r>
              <a:rPr lang="en-GB" dirty="0" smtClean="0"/>
              <a:t>Assembler Coding Format</a:t>
            </a:r>
            <a:endParaRPr lang="pt-PT" dirty="0"/>
          </a:p>
        </p:txBody>
      </p:sp>
      <p:sp>
        <p:nvSpPr>
          <p:cNvPr id="2" name="Rectangle 1"/>
          <p:cNvSpPr/>
          <p:nvPr/>
        </p:nvSpPr>
        <p:spPr>
          <a:xfrm>
            <a:off x="1302214" y="1844047"/>
            <a:ext cx="7315201" cy="4154984"/>
          </a:xfrm>
          <a:prstGeom prst="rect">
            <a:avLst/>
          </a:prstGeom>
        </p:spPr>
        <p:txBody>
          <a:bodyPr wrap="square">
            <a:spAutoFit/>
          </a:bodyPr>
          <a:lstStyle/>
          <a:p>
            <a:r>
              <a:rPr lang="en-US" sz="1200" b="1" dirty="0" smtClean="0">
                <a:latin typeface="Courier New" pitchFamily="49" charset="0"/>
                <a:cs typeface="Courier New" pitchFamily="49" charset="0"/>
              </a:rPr>
              <a:t>;*************************************************************************</a:t>
            </a:r>
            <a:endParaRPr lang="en-US" sz="1200" b="1" dirty="0">
              <a:latin typeface="Courier New" pitchFamily="49" charset="0"/>
              <a:cs typeface="Courier New" pitchFamily="49" charset="0"/>
            </a:endParaRPr>
          </a:p>
          <a:p>
            <a:r>
              <a:rPr lang="en-US" sz="1200" b="1" dirty="0">
                <a:latin typeface="Courier New" pitchFamily="49" charset="0"/>
                <a:cs typeface="Courier New" pitchFamily="49" charset="0"/>
              </a:rPr>
              <a:t>;   CS/</a:t>
            </a:r>
            <a:r>
              <a:rPr lang="en-US" sz="1200" b="1" dirty="0" err="1">
                <a:latin typeface="Courier New" pitchFamily="49" charset="0"/>
                <a:cs typeface="Courier New" pitchFamily="49" charset="0"/>
              </a:rPr>
              <a:t>ECEn</a:t>
            </a:r>
            <a:r>
              <a:rPr lang="en-US" sz="1200" b="1" dirty="0">
                <a:latin typeface="Courier New" pitchFamily="49" charset="0"/>
                <a:cs typeface="Courier New" pitchFamily="49" charset="0"/>
              </a:rPr>
              <a:t> 124 Lab 1 - blinky.asm: Software Toggle P1.0</a:t>
            </a:r>
          </a:p>
          <a:p>
            <a:r>
              <a:rPr lang="en-US" sz="1200" b="1" dirty="0">
                <a:latin typeface="Courier New" pitchFamily="49" charset="0"/>
                <a:cs typeface="Courier New" pitchFamily="49" charset="0"/>
              </a:rPr>
              <a:t>;</a:t>
            </a:r>
          </a:p>
          <a:p>
            <a:r>
              <a:rPr lang="en-US" sz="1200" b="1" dirty="0">
                <a:latin typeface="Courier New" pitchFamily="49" charset="0"/>
                <a:cs typeface="Courier New" pitchFamily="49" charset="0"/>
              </a:rPr>
              <a:t>;   Description: Toggle P1.0 by </a:t>
            </a:r>
            <a:r>
              <a:rPr lang="en-US" sz="1200" b="1" dirty="0" err="1">
                <a:latin typeface="Courier New" pitchFamily="49" charset="0"/>
                <a:cs typeface="Courier New" pitchFamily="49" charset="0"/>
              </a:rPr>
              <a:t>xor'ing</a:t>
            </a:r>
            <a:r>
              <a:rPr lang="en-US" sz="1200" b="1" dirty="0">
                <a:latin typeface="Courier New" pitchFamily="49" charset="0"/>
                <a:cs typeface="Courier New" pitchFamily="49" charset="0"/>
              </a:rPr>
              <a:t> P1.0 inside of a software loop.</a:t>
            </a:r>
          </a:p>
          <a:p>
            <a:r>
              <a:rPr lang="en-US" sz="1200" b="1" dirty="0" smtClean="0">
                <a:latin typeface="Courier New" pitchFamily="49" charset="0"/>
                <a:cs typeface="Courier New" pitchFamily="49" charset="0"/>
              </a:rPr>
              <a:t>;*************************************************************************</a:t>
            </a:r>
          </a:p>
          <a:p>
            <a:r>
              <a:rPr lang="en-US" sz="1200" b="1" dirty="0" smtClean="0">
                <a:latin typeface="Courier New" pitchFamily="49" charset="0"/>
                <a:cs typeface="Courier New" pitchFamily="49" charset="0"/>
              </a:rPr>
              <a:t>DELAY       .</a:t>
            </a:r>
            <a:r>
              <a:rPr lang="en-US" sz="1200" b="1" dirty="0" err="1" smtClean="0">
                <a:latin typeface="Courier New" pitchFamily="49" charset="0"/>
                <a:cs typeface="Courier New" pitchFamily="49" charset="0"/>
              </a:rPr>
              <a:t>equ</a:t>
            </a:r>
            <a:r>
              <a:rPr lang="en-US" sz="1200" b="1" dirty="0" smtClean="0">
                <a:latin typeface="Courier New" pitchFamily="49" charset="0"/>
                <a:cs typeface="Courier New" pitchFamily="49" charset="0"/>
              </a:rPr>
              <a:t>    0</a:t>
            </a:r>
            <a:endParaRPr lang="en-US" sz="1200" b="1" dirty="0">
              <a:latin typeface="Courier New" pitchFamily="49" charset="0"/>
              <a:cs typeface="Courier New" pitchFamily="49" charset="0"/>
            </a:endParaRPr>
          </a:p>
          <a:p>
            <a:r>
              <a:rPr lang="en-US" sz="1200" b="1" dirty="0" smtClean="0">
                <a:latin typeface="Courier New" pitchFamily="49" charset="0"/>
                <a:cs typeface="Courier New" pitchFamily="49" charset="0"/>
              </a:rPr>
              <a:t>            .</a:t>
            </a:r>
            <a:r>
              <a:rPr lang="en-US" sz="1200" b="1" dirty="0" err="1">
                <a:latin typeface="Courier New" pitchFamily="49" charset="0"/>
                <a:cs typeface="Courier New" pitchFamily="49" charset="0"/>
              </a:rPr>
              <a:t>cdecls</a:t>
            </a:r>
            <a:r>
              <a:rPr lang="en-US" sz="1200" b="1" dirty="0">
                <a:latin typeface="Courier New" pitchFamily="49" charset="0"/>
                <a:cs typeface="Courier New" pitchFamily="49" charset="0"/>
              </a:rPr>
              <a:t> </a:t>
            </a:r>
            <a:r>
              <a:rPr lang="en-US" sz="1200" b="1" dirty="0" smtClean="0">
                <a:latin typeface="Courier New" pitchFamily="49" charset="0"/>
                <a:cs typeface="Courier New" pitchFamily="49" charset="0"/>
              </a:rPr>
              <a:t>C,"msp430.h"            ; </a:t>
            </a:r>
            <a:r>
              <a:rPr lang="en-US" sz="1200" b="1" dirty="0">
                <a:latin typeface="Courier New" pitchFamily="49" charset="0"/>
                <a:cs typeface="Courier New" pitchFamily="49" charset="0"/>
              </a:rPr>
              <a:t>MSP430</a:t>
            </a:r>
          </a:p>
          <a:p>
            <a:r>
              <a:rPr lang="en-US" sz="1200" b="1" dirty="0" smtClean="0">
                <a:latin typeface="Courier New" pitchFamily="49" charset="0"/>
                <a:cs typeface="Courier New" pitchFamily="49" charset="0"/>
              </a:rPr>
              <a:t>            .</a:t>
            </a:r>
            <a:r>
              <a:rPr lang="en-US" sz="1200" b="1" dirty="0">
                <a:latin typeface="Courier New" pitchFamily="49" charset="0"/>
                <a:cs typeface="Courier New" pitchFamily="49" charset="0"/>
              </a:rPr>
              <a:t>text                           ; beginning of executable code</a:t>
            </a:r>
          </a:p>
          <a:p>
            <a:r>
              <a:rPr lang="en-US" sz="1200" b="1" dirty="0" smtClean="0">
                <a:latin typeface="Courier New" pitchFamily="49" charset="0"/>
                <a:cs typeface="Courier New" pitchFamily="49" charset="0"/>
              </a:rPr>
              <a:t>start:      </a:t>
            </a:r>
            <a:r>
              <a:rPr lang="en-US" sz="1200" b="1" dirty="0" err="1">
                <a:latin typeface="Courier New" pitchFamily="49" charset="0"/>
                <a:cs typeface="Courier New" pitchFamily="49" charset="0"/>
              </a:rPr>
              <a:t>mov.w</a:t>
            </a:r>
            <a:r>
              <a:rPr lang="en-US" sz="1200" b="1" dirty="0">
                <a:latin typeface="Courier New" pitchFamily="49" charset="0"/>
                <a:cs typeface="Courier New" pitchFamily="49" charset="0"/>
              </a:rPr>
              <a:t>   #</a:t>
            </a:r>
            <a:r>
              <a:rPr lang="en-US" sz="1200" b="1" dirty="0" smtClean="0">
                <a:latin typeface="Courier New" pitchFamily="49" charset="0"/>
                <a:cs typeface="Courier New" pitchFamily="49" charset="0"/>
              </a:rPr>
              <a:t>0x0400,SP              </a:t>
            </a: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init</a:t>
            </a:r>
            <a:r>
              <a:rPr lang="en-US" sz="1200" b="1" dirty="0">
                <a:latin typeface="Courier New" pitchFamily="49" charset="0"/>
                <a:cs typeface="Courier New" pitchFamily="49" charset="0"/>
              </a:rPr>
              <a:t> stack pointer</a:t>
            </a:r>
          </a:p>
          <a:p>
            <a:r>
              <a:rPr lang="en-US" sz="1200" b="1" dirty="0" smtClean="0">
                <a:latin typeface="Courier New" pitchFamily="49" charset="0"/>
                <a:cs typeface="Courier New" pitchFamily="49" charset="0"/>
              </a:rPr>
              <a:t>            </a:t>
            </a:r>
            <a:r>
              <a:rPr lang="en-US" sz="1200" b="1" dirty="0" err="1">
                <a:latin typeface="Courier New" pitchFamily="49" charset="0"/>
                <a:cs typeface="Courier New" pitchFamily="49" charset="0"/>
              </a:rPr>
              <a:t>mov.w</a:t>
            </a:r>
            <a:r>
              <a:rPr lang="en-US" sz="1200" b="1" dirty="0">
                <a:latin typeface="Courier New" pitchFamily="49" charset="0"/>
                <a:cs typeface="Courier New" pitchFamily="49" charset="0"/>
              </a:rPr>
              <a:t>   #</a:t>
            </a:r>
            <a:r>
              <a:rPr lang="en-US" sz="1200" b="1" dirty="0" smtClean="0">
                <a:latin typeface="Courier New" pitchFamily="49" charset="0"/>
                <a:cs typeface="Courier New" pitchFamily="49" charset="0"/>
              </a:rPr>
              <a:t>WDTPW|WDTHOLD</a:t>
            </a:r>
            <a:r>
              <a:rPr lang="en-US" sz="1200" b="1" dirty="0">
                <a:latin typeface="Courier New" pitchFamily="49" charset="0"/>
                <a:cs typeface="Courier New" pitchFamily="49" charset="0"/>
              </a:rPr>
              <a:t>,&amp;WDTCTL  ; stop WDT</a:t>
            </a:r>
          </a:p>
          <a:p>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bis.b</a:t>
            </a:r>
            <a:r>
              <a:rPr lang="en-US" sz="1200" b="1" dirty="0">
                <a:latin typeface="Courier New" pitchFamily="49" charset="0"/>
                <a:cs typeface="Courier New" pitchFamily="49" charset="0"/>
              </a:rPr>
              <a:t>   #0x01,&amp;P1DIR            ; set P1.0 as output</a:t>
            </a:r>
          </a:p>
          <a:p>
            <a:endParaRPr lang="en-US" sz="1200" b="1" dirty="0">
              <a:latin typeface="Courier New" pitchFamily="49" charset="0"/>
              <a:cs typeface="Courier New" pitchFamily="49" charset="0"/>
            </a:endParaRPr>
          </a:p>
          <a:p>
            <a:r>
              <a:rPr lang="en-US" sz="1200" b="1" dirty="0" err="1">
                <a:latin typeface="Courier New" pitchFamily="49" charset="0"/>
                <a:cs typeface="Courier New" pitchFamily="49" charset="0"/>
              </a:rPr>
              <a:t>mainloop</a:t>
            </a: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xor.b</a:t>
            </a:r>
            <a:r>
              <a:rPr lang="en-US" sz="1200" b="1" dirty="0">
                <a:latin typeface="Courier New" pitchFamily="49" charset="0"/>
                <a:cs typeface="Courier New" pitchFamily="49" charset="0"/>
              </a:rPr>
              <a:t>   #0x01,&amp;P1OUT            ; toggle P1.0</a:t>
            </a:r>
          </a:p>
          <a:p>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mov.w</a:t>
            </a:r>
            <a:r>
              <a:rPr lang="en-US" sz="1200" b="1" dirty="0">
                <a:latin typeface="Courier New" pitchFamily="49" charset="0"/>
                <a:cs typeface="Courier New" pitchFamily="49" charset="0"/>
              </a:rPr>
              <a:t>   </a:t>
            </a:r>
            <a:r>
              <a:rPr lang="en-US" sz="1200" b="1" dirty="0" smtClean="0">
                <a:latin typeface="Courier New" pitchFamily="49" charset="0"/>
                <a:cs typeface="Courier New" pitchFamily="49" charset="0"/>
              </a:rPr>
              <a:t>#DELAY,r15              </a:t>
            </a:r>
            <a:r>
              <a:rPr lang="en-US" sz="1200" b="1" dirty="0">
                <a:latin typeface="Courier New" pitchFamily="49" charset="0"/>
                <a:cs typeface="Courier New" pitchFamily="49" charset="0"/>
              </a:rPr>
              <a:t>; use R15 as delay counter</a:t>
            </a:r>
          </a:p>
          <a:p>
            <a:endParaRPr lang="en-US" sz="1200" b="1" dirty="0">
              <a:latin typeface="Courier New" pitchFamily="49" charset="0"/>
              <a:cs typeface="Courier New" pitchFamily="49" charset="0"/>
            </a:endParaRPr>
          </a:p>
          <a:p>
            <a:r>
              <a:rPr lang="en-US" sz="1200" b="1" dirty="0" err="1">
                <a:latin typeface="Courier New" pitchFamily="49" charset="0"/>
                <a:cs typeface="Courier New" pitchFamily="49" charset="0"/>
              </a:rPr>
              <a:t>delayloop</a:t>
            </a: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sub.w</a:t>
            </a:r>
            <a:r>
              <a:rPr lang="en-US" sz="1200" b="1" dirty="0">
                <a:latin typeface="Courier New" pitchFamily="49" charset="0"/>
                <a:cs typeface="Courier New" pitchFamily="49" charset="0"/>
              </a:rPr>
              <a:t>   #1,r15                  ; delay over?</a:t>
            </a:r>
          </a:p>
          <a:p>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jnz</a:t>
            </a: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delayloop</a:t>
            </a:r>
            <a:r>
              <a:rPr lang="en-US" sz="1200" b="1" dirty="0">
                <a:latin typeface="Courier New" pitchFamily="49" charset="0"/>
                <a:cs typeface="Courier New" pitchFamily="49" charset="0"/>
              </a:rPr>
              <a:t>               ; n</a:t>
            </a:r>
          </a:p>
          <a:p>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jmp</a:t>
            </a: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mainloop</a:t>
            </a:r>
            <a:r>
              <a:rPr lang="en-US" sz="1200" b="1" dirty="0">
                <a:latin typeface="Courier New" pitchFamily="49" charset="0"/>
                <a:cs typeface="Courier New" pitchFamily="49" charset="0"/>
              </a:rPr>
              <a:t>                ; y, toggle led</a:t>
            </a:r>
          </a:p>
          <a:p>
            <a:endParaRPr lang="en-US" sz="1200" b="1" dirty="0">
              <a:latin typeface="Courier New" pitchFamily="49" charset="0"/>
              <a:cs typeface="Courier New" pitchFamily="49" charset="0"/>
            </a:endParaRPr>
          </a:p>
          <a:p>
            <a:r>
              <a:rPr lang="en-US" sz="1200" b="1" dirty="0" smtClean="0">
                <a:latin typeface="Courier New" pitchFamily="49" charset="0"/>
                <a:cs typeface="Courier New" pitchFamily="49" charset="0"/>
              </a:rPr>
              <a:t>            .</a:t>
            </a:r>
            <a:r>
              <a:rPr lang="en-US" sz="1200" b="1" dirty="0">
                <a:latin typeface="Courier New" pitchFamily="49" charset="0"/>
                <a:cs typeface="Courier New" pitchFamily="49" charset="0"/>
              </a:rPr>
              <a:t>sect   ".reset"                ; MSP430 RESET Vector</a:t>
            </a:r>
          </a:p>
          <a:p>
            <a:r>
              <a:rPr lang="en-US" sz="1200" b="1" dirty="0">
                <a:latin typeface="Courier New" pitchFamily="49" charset="0"/>
                <a:cs typeface="Courier New" pitchFamily="49" charset="0"/>
              </a:rPr>
              <a:t>            .word   </a:t>
            </a:r>
            <a:r>
              <a:rPr lang="en-US" sz="1200" b="1" dirty="0" smtClean="0">
                <a:latin typeface="Courier New" pitchFamily="49" charset="0"/>
                <a:cs typeface="Courier New" pitchFamily="49" charset="0"/>
              </a:rPr>
              <a:t>start                   </a:t>
            </a:r>
            <a:r>
              <a:rPr lang="en-US" sz="1200" b="1" dirty="0">
                <a:latin typeface="Courier New" pitchFamily="49" charset="0"/>
                <a:cs typeface="Courier New" pitchFamily="49" charset="0"/>
              </a:rPr>
              <a:t>; start address</a:t>
            </a:r>
          </a:p>
          <a:p>
            <a:r>
              <a:rPr lang="en-US" sz="1200" b="1" dirty="0">
                <a:latin typeface="Courier New" pitchFamily="49" charset="0"/>
                <a:cs typeface="Courier New" pitchFamily="49" charset="0"/>
              </a:rPr>
              <a:t>            .end</a:t>
            </a:r>
          </a:p>
        </p:txBody>
      </p:sp>
      <p:grpSp>
        <p:nvGrpSpPr>
          <p:cNvPr id="47" name="Group 46"/>
          <p:cNvGrpSpPr/>
          <p:nvPr/>
        </p:nvGrpSpPr>
        <p:grpSpPr>
          <a:xfrm>
            <a:off x="229700" y="1932515"/>
            <a:ext cx="1163780" cy="1429520"/>
            <a:chOff x="229700" y="1886335"/>
            <a:chExt cx="1163780" cy="1429520"/>
          </a:xfrm>
        </p:grpSpPr>
        <p:sp>
          <p:nvSpPr>
            <p:cNvPr id="10" name="Rectangle 9"/>
            <p:cNvSpPr/>
            <p:nvPr/>
          </p:nvSpPr>
          <p:spPr>
            <a:xfrm>
              <a:off x="229700" y="1886335"/>
              <a:ext cx="1163780" cy="1015663"/>
            </a:xfrm>
            <a:prstGeom prst="rect">
              <a:avLst/>
            </a:prstGeom>
          </p:spPr>
          <p:txBody>
            <a:bodyPr wrap="square">
              <a:spAutoFit/>
            </a:bodyPr>
            <a:lstStyle/>
            <a:p>
              <a:r>
                <a:rPr lang="en-US" sz="1200" b="1" dirty="0">
                  <a:solidFill>
                    <a:srgbClr val="FF0000"/>
                  </a:solidFill>
                </a:rPr>
                <a:t>Labels start in column 1 and are 10 characters or </a:t>
              </a:r>
              <a:r>
                <a:rPr lang="en-US" sz="1200" b="1" dirty="0" smtClean="0">
                  <a:solidFill>
                    <a:srgbClr val="FF0000"/>
                  </a:solidFill>
                </a:rPr>
                <a:t>fewer.</a:t>
              </a:r>
              <a:endParaRPr lang="en-US" sz="1200" b="1" dirty="0">
                <a:solidFill>
                  <a:srgbClr val="FF0000"/>
                </a:solidFill>
              </a:endParaRPr>
            </a:p>
          </p:txBody>
        </p:sp>
        <p:cxnSp>
          <p:nvCxnSpPr>
            <p:cNvPr id="9" name="Straight Arrow Connector 8"/>
            <p:cNvCxnSpPr/>
            <p:nvPr/>
          </p:nvCxnSpPr>
          <p:spPr bwMode="auto">
            <a:xfrm>
              <a:off x="969818" y="2857197"/>
              <a:ext cx="406400" cy="458658"/>
            </a:xfrm>
            <a:prstGeom prst="straightConnector1">
              <a:avLst/>
            </a:prstGeom>
            <a:solidFill>
              <a:schemeClr val="accent1"/>
            </a:solidFill>
            <a:ln w="38100"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8" name="Group 47"/>
          <p:cNvGrpSpPr/>
          <p:nvPr/>
        </p:nvGrpSpPr>
        <p:grpSpPr>
          <a:xfrm>
            <a:off x="1445492" y="1201882"/>
            <a:ext cx="1639453" cy="1690941"/>
            <a:chOff x="1445492" y="1340422"/>
            <a:chExt cx="1639453" cy="1690941"/>
          </a:xfrm>
        </p:grpSpPr>
        <p:sp>
          <p:nvSpPr>
            <p:cNvPr id="11" name="Rectangle 10"/>
            <p:cNvSpPr/>
            <p:nvPr/>
          </p:nvSpPr>
          <p:spPr>
            <a:xfrm>
              <a:off x="1445492" y="1340422"/>
              <a:ext cx="1639453" cy="646331"/>
            </a:xfrm>
            <a:prstGeom prst="rect">
              <a:avLst/>
            </a:prstGeom>
          </p:spPr>
          <p:txBody>
            <a:bodyPr wrap="square">
              <a:spAutoFit/>
            </a:bodyPr>
            <a:lstStyle/>
            <a:p>
              <a:r>
                <a:rPr lang="en-US" sz="1200" b="1" dirty="0">
                  <a:solidFill>
                    <a:srgbClr val="FF0000"/>
                  </a:solidFill>
                </a:rPr>
                <a:t>Instructions / DIRECTIVES start in column </a:t>
              </a:r>
              <a:r>
                <a:rPr lang="en-US" sz="1200" b="1" dirty="0" smtClean="0">
                  <a:solidFill>
                    <a:srgbClr val="FF0000"/>
                  </a:solidFill>
                </a:rPr>
                <a:t>12.</a:t>
              </a:r>
              <a:endParaRPr lang="en-US" sz="1200" b="1" dirty="0">
                <a:solidFill>
                  <a:srgbClr val="FF0000"/>
                </a:solidFill>
              </a:endParaRPr>
            </a:p>
          </p:txBody>
        </p:sp>
        <p:cxnSp>
          <p:nvCxnSpPr>
            <p:cNvPr id="23" name="Straight Arrow Connector 22"/>
            <p:cNvCxnSpPr/>
            <p:nvPr/>
          </p:nvCxnSpPr>
          <p:spPr bwMode="auto">
            <a:xfrm>
              <a:off x="2083018" y="1971037"/>
              <a:ext cx="406400" cy="1060326"/>
            </a:xfrm>
            <a:prstGeom prst="straightConnector1">
              <a:avLst/>
            </a:prstGeom>
            <a:solidFill>
              <a:schemeClr val="accent1"/>
            </a:solidFill>
            <a:ln w="38100"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 name="Group 48"/>
          <p:cNvGrpSpPr/>
          <p:nvPr/>
        </p:nvGrpSpPr>
        <p:grpSpPr>
          <a:xfrm>
            <a:off x="3324982" y="1382382"/>
            <a:ext cx="1413164" cy="1628673"/>
            <a:chOff x="3324982" y="1520922"/>
            <a:chExt cx="1413164" cy="1628673"/>
          </a:xfrm>
        </p:grpSpPr>
        <p:sp>
          <p:nvSpPr>
            <p:cNvPr id="13" name="Rectangle 12"/>
            <p:cNvSpPr/>
            <p:nvPr/>
          </p:nvSpPr>
          <p:spPr>
            <a:xfrm>
              <a:off x="3324982" y="1520922"/>
              <a:ext cx="1413164" cy="461665"/>
            </a:xfrm>
            <a:prstGeom prst="rect">
              <a:avLst/>
            </a:prstGeom>
          </p:spPr>
          <p:txBody>
            <a:bodyPr wrap="square">
              <a:spAutoFit/>
            </a:bodyPr>
            <a:lstStyle/>
            <a:p>
              <a:r>
                <a:rPr lang="en-US" sz="1200" b="1" dirty="0">
                  <a:solidFill>
                    <a:srgbClr val="FF0000"/>
                  </a:solidFill>
                </a:rPr>
                <a:t>Operands start in column </a:t>
              </a:r>
              <a:r>
                <a:rPr lang="en-US" sz="1200" b="1" dirty="0" smtClean="0">
                  <a:solidFill>
                    <a:srgbClr val="FF0000"/>
                  </a:solidFill>
                </a:rPr>
                <a:t>21.</a:t>
              </a:r>
              <a:endParaRPr lang="en-US" sz="1200" b="1" dirty="0">
                <a:solidFill>
                  <a:srgbClr val="FF0000"/>
                </a:solidFill>
              </a:endParaRPr>
            </a:p>
          </p:txBody>
        </p:sp>
        <p:cxnSp>
          <p:nvCxnSpPr>
            <p:cNvPr id="25" name="Straight Arrow Connector 24"/>
            <p:cNvCxnSpPr/>
            <p:nvPr/>
          </p:nvCxnSpPr>
          <p:spPr bwMode="auto">
            <a:xfrm flipH="1">
              <a:off x="3324982" y="1986753"/>
              <a:ext cx="563528" cy="1162842"/>
            </a:xfrm>
            <a:prstGeom prst="straightConnector1">
              <a:avLst/>
            </a:prstGeom>
            <a:solidFill>
              <a:schemeClr val="accent1"/>
            </a:solidFill>
            <a:ln w="38100"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0" name="Group 49"/>
          <p:cNvGrpSpPr/>
          <p:nvPr/>
        </p:nvGrpSpPr>
        <p:grpSpPr>
          <a:xfrm>
            <a:off x="5418138" y="1384135"/>
            <a:ext cx="1427127" cy="1626920"/>
            <a:chOff x="5418138" y="1522675"/>
            <a:chExt cx="1427127" cy="1626920"/>
          </a:xfrm>
        </p:grpSpPr>
        <p:sp>
          <p:nvSpPr>
            <p:cNvPr id="12" name="Rectangle 11"/>
            <p:cNvSpPr/>
            <p:nvPr/>
          </p:nvSpPr>
          <p:spPr>
            <a:xfrm>
              <a:off x="5418138" y="1522675"/>
              <a:ext cx="1427127" cy="461665"/>
            </a:xfrm>
            <a:prstGeom prst="rect">
              <a:avLst/>
            </a:prstGeom>
          </p:spPr>
          <p:txBody>
            <a:bodyPr wrap="square">
              <a:spAutoFit/>
            </a:bodyPr>
            <a:lstStyle/>
            <a:p>
              <a:r>
                <a:rPr lang="en-US" sz="1200" b="1" dirty="0" smtClean="0">
                  <a:solidFill>
                    <a:srgbClr val="FF0000"/>
                  </a:solidFill>
                </a:rPr>
                <a:t>Comments </a:t>
              </a:r>
              <a:r>
                <a:rPr lang="en-US" sz="1200" b="1" dirty="0">
                  <a:solidFill>
                    <a:srgbClr val="FF0000"/>
                  </a:solidFill>
                </a:rPr>
                <a:t>start in column </a:t>
              </a:r>
              <a:r>
                <a:rPr lang="en-US" sz="1200" b="1" dirty="0" smtClean="0">
                  <a:solidFill>
                    <a:srgbClr val="FF0000"/>
                  </a:solidFill>
                </a:rPr>
                <a:t>45.</a:t>
              </a:r>
              <a:endParaRPr lang="en-US" sz="1200" b="1" dirty="0">
                <a:solidFill>
                  <a:srgbClr val="FF0000"/>
                </a:solidFill>
              </a:endParaRPr>
            </a:p>
          </p:txBody>
        </p:sp>
        <p:cxnSp>
          <p:nvCxnSpPr>
            <p:cNvPr id="27" name="Straight Arrow Connector 26"/>
            <p:cNvCxnSpPr/>
            <p:nvPr/>
          </p:nvCxnSpPr>
          <p:spPr bwMode="auto">
            <a:xfrm flipH="1">
              <a:off x="5568174" y="1973644"/>
              <a:ext cx="563528" cy="1175951"/>
            </a:xfrm>
            <a:prstGeom prst="straightConnector1">
              <a:avLst/>
            </a:prstGeom>
            <a:solidFill>
              <a:schemeClr val="accent1"/>
            </a:solidFill>
            <a:ln w="38100"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7" name="Group 56"/>
          <p:cNvGrpSpPr/>
          <p:nvPr/>
        </p:nvGrpSpPr>
        <p:grpSpPr>
          <a:xfrm>
            <a:off x="4359564" y="3126508"/>
            <a:ext cx="4664137" cy="1819515"/>
            <a:chOff x="4359564" y="3108036"/>
            <a:chExt cx="4664137" cy="1819515"/>
          </a:xfrm>
        </p:grpSpPr>
        <p:sp>
          <p:nvSpPr>
            <p:cNvPr id="14" name="Rectangle 13"/>
            <p:cNvSpPr/>
            <p:nvPr/>
          </p:nvSpPr>
          <p:spPr>
            <a:xfrm>
              <a:off x="6845265" y="4465886"/>
              <a:ext cx="2178436" cy="461665"/>
            </a:xfrm>
            <a:prstGeom prst="rect">
              <a:avLst/>
            </a:prstGeom>
            <a:solidFill>
              <a:schemeClr val="bg1"/>
            </a:solidFill>
          </p:spPr>
          <p:txBody>
            <a:bodyPr wrap="square">
              <a:spAutoFit/>
            </a:bodyPr>
            <a:lstStyle/>
            <a:p>
              <a:r>
                <a:rPr lang="en-US" sz="1200" b="1" dirty="0">
                  <a:solidFill>
                    <a:srgbClr val="FF0000"/>
                  </a:solidFill>
                </a:rPr>
                <a:t>Use macros provided in the MSP430 header file.</a:t>
              </a:r>
            </a:p>
          </p:txBody>
        </p:sp>
        <p:grpSp>
          <p:nvGrpSpPr>
            <p:cNvPr id="52" name="Group 51"/>
            <p:cNvGrpSpPr/>
            <p:nvPr/>
          </p:nvGrpSpPr>
          <p:grpSpPr>
            <a:xfrm>
              <a:off x="4359564" y="3108036"/>
              <a:ext cx="4664137" cy="1069909"/>
              <a:chOff x="4359564" y="3108036"/>
              <a:chExt cx="4664137" cy="1069909"/>
            </a:xfrm>
          </p:grpSpPr>
          <p:sp>
            <p:nvSpPr>
              <p:cNvPr id="16" name="Rectangle 15"/>
              <p:cNvSpPr/>
              <p:nvPr/>
            </p:nvSpPr>
            <p:spPr>
              <a:xfrm>
                <a:off x="6999672" y="3531614"/>
                <a:ext cx="2024029" cy="646331"/>
              </a:xfrm>
              <a:prstGeom prst="rect">
                <a:avLst/>
              </a:prstGeom>
              <a:solidFill>
                <a:schemeClr val="bg1"/>
              </a:solidFill>
            </p:spPr>
            <p:txBody>
              <a:bodyPr wrap="square">
                <a:spAutoFit/>
              </a:bodyPr>
              <a:lstStyle/>
              <a:p>
                <a:r>
                  <a:rPr lang="en-US" sz="1200" b="1" dirty="0" smtClean="0">
                    <a:solidFill>
                      <a:srgbClr val="FF0000"/>
                    </a:solidFill>
                  </a:rPr>
                  <a:t>The ".</a:t>
                </a:r>
                <a:r>
                  <a:rPr lang="en-US" sz="1200" b="1" dirty="0" err="1" smtClean="0">
                    <a:solidFill>
                      <a:srgbClr val="FF0000"/>
                    </a:solidFill>
                  </a:rPr>
                  <a:t>cdecls</a:t>
                </a:r>
                <a:r>
                  <a:rPr lang="en-US" sz="1200" b="1" dirty="0" smtClean="0">
                    <a:solidFill>
                      <a:srgbClr val="FF0000"/>
                    </a:solidFill>
                  </a:rPr>
                  <a:t>" directive inserts a header file into your program.</a:t>
                </a:r>
                <a:endParaRPr lang="en-US" sz="1200" b="1" dirty="0">
                  <a:solidFill>
                    <a:srgbClr val="FF0000"/>
                  </a:solidFill>
                </a:endParaRPr>
              </a:p>
            </p:txBody>
          </p:sp>
          <p:cxnSp>
            <p:nvCxnSpPr>
              <p:cNvPr id="30" name="Straight Arrow Connector 29"/>
              <p:cNvCxnSpPr>
                <a:stCxn id="16" idx="1"/>
              </p:cNvCxnSpPr>
              <p:nvPr/>
            </p:nvCxnSpPr>
            <p:spPr bwMode="auto">
              <a:xfrm flipH="1" flipV="1">
                <a:off x="4359564" y="3108036"/>
                <a:ext cx="2640108" cy="746744"/>
              </a:xfrm>
              <a:prstGeom prst="straightConnector1">
                <a:avLst/>
              </a:prstGeom>
              <a:solidFill>
                <a:schemeClr val="accent1"/>
              </a:solidFill>
              <a:ln w="38100"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56" name="Group 55"/>
          <p:cNvGrpSpPr/>
          <p:nvPr/>
        </p:nvGrpSpPr>
        <p:grpSpPr>
          <a:xfrm>
            <a:off x="4031565" y="5382353"/>
            <a:ext cx="4895123" cy="461665"/>
            <a:chOff x="4031565" y="5520893"/>
            <a:chExt cx="4895123" cy="461665"/>
          </a:xfrm>
        </p:grpSpPr>
        <p:sp>
          <p:nvSpPr>
            <p:cNvPr id="17" name="Rectangle 16"/>
            <p:cNvSpPr/>
            <p:nvPr/>
          </p:nvSpPr>
          <p:spPr>
            <a:xfrm>
              <a:off x="6942278" y="5520893"/>
              <a:ext cx="1984410" cy="461665"/>
            </a:xfrm>
            <a:prstGeom prst="rect">
              <a:avLst/>
            </a:prstGeom>
            <a:solidFill>
              <a:schemeClr val="bg1"/>
            </a:solidFill>
          </p:spPr>
          <p:txBody>
            <a:bodyPr wrap="square">
              <a:spAutoFit/>
            </a:bodyPr>
            <a:lstStyle/>
            <a:p>
              <a:r>
                <a:rPr lang="en-US" sz="1200" b="1" dirty="0" smtClean="0">
                  <a:solidFill>
                    <a:srgbClr val="FF0000"/>
                  </a:solidFill>
                </a:rPr>
                <a:t>Assembler directives begin with a period (.)</a:t>
              </a:r>
              <a:endParaRPr lang="en-US" sz="1200" b="1" dirty="0">
                <a:solidFill>
                  <a:srgbClr val="FF0000"/>
                </a:solidFill>
              </a:endParaRPr>
            </a:p>
          </p:txBody>
        </p:sp>
        <p:cxnSp>
          <p:nvCxnSpPr>
            <p:cNvPr id="33" name="Straight Arrow Connector 32"/>
            <p:cNvCxnSpPr/>
            <p:nvPr/>
          </p:nvCxnSpPr>
          <p:spPr bwMode="auto">
            <a:xfrm flipH="1" flipV="1">
              <a:off x="4031565" y="5577315"/>
              <a:ext cx="2910713" cy="202622"/>
            </a:xfrm>
            <a:prstGeom prst="straightConnector1">
              <a:avLst/>
            </a:prstGeom>
            <a:solidFill>
              <a:schemeClr val="accent1"/>
            </a:solidFill>
            <a:ln w="38100"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 name="Group 54"/>
          <p:cNvGrpSpPr/>
          <p:nvPr/>
        </p:nvGrpSpPr>
        <p:grpSpPr>
          <a:xfrm>
            <a:off x="146803" y="5034924"/>
            <a:ext cx="2342615" cy="809094"/>
            <a:chOff x="146803" y="4988744"/>
            <a:chExt cx="2342615" cy="809094"/>
          </a:xfrm>
        </p:grpSpPr>
        <p:sp>
          <p:nvSpPr>
            <p:cNvPr id="19" name="Rectangle 18"/>
            <p:cNvSpPr/>
            <p:nvPr/>
          </p:nvSpPr>
          <p:spPr>
            <a:xfrm>
              <a:off x="146803" y="4988744"/>
              <a:ext cx="1831217" cy="646331"/>
            </a:xfrm>
            <a:prstGeom prst="rect">
              <a:avLst/>
            </a:prstGeom>
          </p:spPr>
          <p:txBody>
            <a:bodyPr wrap="square">
              <a:spAutoFit/>
            </a:bodyPr>
            <a:lstStyle/>
            <a:p>
              <a:r>
                <a:rPr lang="en-US" sz="1200" b="1" dirty="0" smtClean="0">
                  <a:solidFill>
                    <a:srgbClr val="FF0000"/>
                  </a:solidFill>
                </a:rPr>
                <a:t>The ".end" directive is the last line of your program.</a:t>
              </a:r>
              <a:endParaRPr lang="en-US" sz="1200" b="1" dirty="0">
                <a:solidFill>
                  <a:srgbClr val="FF0000"/>
                </a:solidFill>
              </a:endParaRPr>
            </a:p>
          </p:txBody>
        </p:sp>
        <p:cxnSp>
          <p:nvCxnSpPr>
            <p:cNvPr id="36" name="Straight Arrow Connector 35"/>
            <p:cNvCxnSpPr/>
            <p:nvPr/>
          </p:nvCxnSpPr>
          <p:spPr bwMode="auto">
            <a:xfrm>
              <a:off x="1600200" y="5392595"/>
              <a:ext cx="889218" cy="405243"/>
            </a:xfrm>
            <a:prstGeom prst="straightConnector1">
              <a:avLst/>
            </a:prstGeom>
            <a:solidFill>
              <a:schemeClr val="accent1"/>
            </a:solidFill>
            <a:ln w="38100"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Group 53"/>
          <p:cNvGrpSpPr/>
          <p:nvPr/>
        </p:nvGrpSpPr>
        <p:grpSpPr>
          <a:xfrm>
            <a:off x="147563" y="4198164"/>
            <a:ext cx="2341855" cy="646331"/>
            <a:chOff x="147563" y="4225872"/>
            <a:chExt cx="2341855" cy="646331"/>
          </a:xfrm>
        </p:grpSpPr>
        <p:sp>
          <p:nvSpPr>
            <p:cNvPr id="15" name="Rectangle 14"/>
            <p:cNvSpPr/>
            <p:nvPr/>
          </p:nvSpPr>
          <p:spPr>
            <a:xfrm>
              <a:off x="147563" y="4225872"/>
              <a:ext cx="1900708" cy="646331"/>
            </a:xfrm>
            <a:prstGeom prst="rect">
              <a:avLst/>
            </a:prstGeom>
          </p:spPr>
          <p:txBody>
            <a:bodyPr wrap="square">
              <a:spAutoFit/>
            </a:bodyPr>
            <a:lstStyle/>
            <a:p>
              <a:r>
                <a:rPr lang="en-US" sz="1200" b="1" dirty="0">
                  <a:solidFill>
                    <a:srgbClr val="FF0000"/>
                  </a:solidFill>
                </a:rPr>
                <a:t>Instructions are lower case and </a:t>
              </a:r>
              <a:r>
                <a:rPr lang="en-US" sz="1200" b="1" dirty="0" smtClean="0">
                  <a:solidFill>
                    <a:srgbClr val="FF0000"/>
                  </a:solidFill>
                </a:rPr>
                <a:t>macros </a:t>
              </a:r>
              <a:r>
                <a:rPr lang="en-US" sz="1200" b="1" dirty="0">
                  <a:solidFill>
                    <a:srgbClr val="FF0000"/>
                  </a:solidFill>
                </a:rPr>
                <a:t>are UPPER CASE.</a:t>
              </a:r>
            </a:p>
          </p:txBody>
        </p:sp>
        <p:cxnSp>
          <p:nvCxnSpPr>
            <p:cNvPr id="40" name="Straight Arrow Connector 39"/>
            <p:cNvCxnSpPr/>
            <p:nvPr/>
          </p:nvCxnSpPr>
          <p:spPr bwMode="auto">
            <a:xfrm flipV="1">
              <a:off x="1895204" y="4479641"/>
              <a:ext cx="594214" cy="139118"/>
            </a:xfrm>
            <a:prstGeom prst="straightConnector1">
              <a:avLst/>
            </a:prstGeom>
            <a:solidFill>
              <a:schemeClr val="accent1"/>
            </a:solidFill>
            <a:ln w="38100"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1" name="Group 50"/>
          <p:cNvGrpSpPr/>
          <p:nvPr/>
        </p:nvGrpSpPr>
        <p:grpSpPr>
          <a:xfrm>
            <a:off x="7163327" y="1189674"/>
            <a:ext cx="1947430" cy="759204"/>
            <a:chOff x="7163327" y="1328214"/>
            <a:chExt cx="1947430" cy="759204"/>
          </a:xfrm>
        </p:grpSpPr>
        <p:sp>
          <p:nvSpPr>
            <p:cNvPr id="4" name="Rectangle 3"/>
            <p:cNvSpPr/>
            <p:nvPr/>
          </p:nvSpPr>
          <p:spPr>
            <a:xfrm>
              <a:off x="7163327" y="1328214"/>
              <a:ext cx="1947430" cy="461665"/>
            </a:xfrm>
            <a:prstGeom prst="rect">
              <a:avLst/>
            </a:prstGeom>
          </p:spPr>
          <p:txBody>
            <a:bodyPr wrap="square">
              <a:spAutoFit/>
            </a:bodyPr>
            <a:lstStyle/>
            <a:p>
              <a:r>
                <a:rPr lang="en-US" sz="1200" b="1" dirty="0">
                  <a:solidFill>
                    <a:srgbClr val="FF0000"/>
                  </a:solidFill>
                </a:rPr>
                <a:t>No line should exceed 80 </a:t>
              </a:r>
              <a:r>
                <a:rPr lang="en-US" sz="1200" b="1" dirty="0" smtClean="0">
                  <a:solidFill>
                    <a:srgbClr val="FF0000"/>
                  </a:solidFill>
                </a:rPr>
                <a:t>characters.</a:t>
              </a:r>
              <a:endParaRPr lang="en-US" sz="1200" b="1" dirty="0">
                <a:solidFill>
                  <a:srgbClr val="FF0000"/>
                </a:solidFill>
              </a:endParaRPr>
            </a:p>
          </p:txBody>
        </p:sp>
        <p:cxnSp>
          <p:nvCxnSpPr>
            <p:cNvPr id="43" name="Straight Arrow Connector 42"/>
            <p:cNvCxnSpPr/>
            <p:nvPr/>
          </p:nvCxnSpPr>
          <p:spPr bwMode="auto">
            <a:xfrm flipH="1">
              <a:off x="7471248" y="1789879"/>
              <a:ext cx="463235" cy="297539"/>
            </a:xfrm>
            <a:prstGeom prst="straightConnector1">
              <a:avLst/>
            </a:prstGeom>
            <a:solidFill>
              <a:schemeClr val="accent1"/>
            </a:solidFill>
            <a:ln w="38100"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 name="Group 52"/>
          <p:cNvGrpSpPr/>
          <p:nvPr/>
        </p:nvGrpSpPr>
        <p:grpSpPr>
          <a:xfrm>
            <a:off x="182310" y="3371271"/>
            <a:ext cx="2307108" cy="748847"/>
            <a:chOff x="182310" y="3315855"/>
            <a:chExt cx="2307108" cy="748847"/>
          </a:xfrm>
        </p:grpSpPr>
        <p:sp>
          <p:nvSpPr>
            <p:cNvPr id="18" name="Rectangle 17"/>
            <p:cNvSpPr/>
            <p:nvPr/>
          </p:nvSpPr>
          <p:spPr>
            <a:xfrm>
              <a:off x="182310" y="3418371"/>
              <a:ext cx="1900708" cy="646331"/>
            </a:xfrm>
            <a:prstGeom prst="rect">
              <a:avLst/>
            </a:prstGeom>
            <a:noFill/>
          </p:spPr>
          <p:txBody>
            <a:bodyPr wrap="square">
              <a:spAutoFit/>
            </a:bodyPr>
            <a:lstStyle/>
            <a:p>
              <a:r>
                <a:rPr lang="en-US" sz="1200" b="1" dirty="0" smtClean="0">
                  <a:solidFill>
                    <a:srgbClr val="FF0000"/>
                  </a:solidFill>
                </a:rPr>
                <a:t>Begin writing your assembly code after the ".text" directive.</a:t>
              </a:r>
              <a:endParaRPr lang="en-US" sz="1200" b="1" dirty="0">
                <a:solidFill>
                  <a:srgbClr val="FF0000"/>
                </a:solidFill>
              </a:endParaRPr>
            </a:p>
          </p:txBody>
        </p:sp>
        <p:cxnSp>
          <p:nvCxnSpPr>
            <p:cNvPr id="45" name="Straight Arrow Connector 44"/>
            <p:cNvCxnSpPr/>
            <p:nvPr/>
          </p:nvCxnSpPr>
          <p:spPr bwMode="auto">
            <a:xfrm flipV="1">
              <a:off x="2013526" y="3315855"/>
              <a:ext cx="475892" cy="538924"/>
            </a:xfrm>
            <a:prstGeom prst="straightConnector1">
              <a:avLst/>
            </a:prstGeom>
            <a:solidFill>
              <a:schemeClr val="accent1"/>
            </a:solidFill>
            <a:ln w="38100"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Text Box 11"/>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latin typeface="Arial" charset="0"/>
              </a:rPr>
              <a:t>MSP430 Assembler</a:t>
            </a:r>
          </a:p>
        </p:txBody>
      </p:sp>
      <p:grpSp>
        <p:nvGrpSpPr>
          <p:cNvPr id="31" name="Group 30"/>
          <p:cNvGrpSpPr/>
          <p:nvPr/>
        </p:nvGrpSpPr>
        <p:grpSpPr>
          <a:xfrm>
            <a:off x="2332688" y="2762250"/>
            <a:ext cx="1182568" cy="3621043"/>
            <a:chOff x="2332688" y="2762250"/>
            <a:chExt cx="1182568" cy="3621043"/>
          </a:xfrm>
        </p:grpSpPr>
        <p:sp>
          <p:nvSpPr>
            <p:cNvPr id="42" name="Rectangle 41"/>
            <p:cNvSpPr/>
            <p:nvPr/>
          </p:nvSpPr>
          <p:spPr bwMode="auto">
            <a:xfrm>
              <a:off x="2433493" y="2762250"/>
              <a:ext cx="757382" cy="3206892"/>
            </a:xfrm>
            <a:prstGeom prst="rect">
              <a:avLst/>
            </a:prstGeom>
            <a:solidFill>
              <a:schemeClr val="accent1">
                <a:alpha val="25000"/>
              </a:schemeClr>
            </a:solidFill>
            <a:ln w="9525" cap="flat" cmpd="sng" algn="ctr">
              <a:no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sp>
          <p:nvSpPr>
            <p:cNvPr id="58" name="Rectangle 57"/>
            <p:cNvSpPr/>
            <p:nvPr/>
          </p:nvSpPr>
          <p:spPr>
            <a:xfrm>
              <a:off x="2332688" y="6013961"/>
              <a:ext cx="1182568" cy="369332"/>
            </a:xfrm>
            <a:prstGeom prst="rect">
              <a:avLst/>
            </a:prstGeom>
          </p:spPr>
          <p:txBody>
            <a:bodyPr wrap="none">
              <a:spAutoFit/>
            </a:bodyPr>
            <a:lstStyle/>
            <a:p>
              <a:r>
                <a:rPr lang="en-GB" sz="1800" dirty="0" smtClean="0"/>
                <a:t>Operation</a:t>
              </a:r>
              <a:endParaRPr lang="en-US" sz="1800" dirty="0"/>
            </a:p>
          </p:txBody>
        </p:sp>
      </p:grpSp>
      <p:grpSp>
        <p:nvGrpSpPr>
          <p:cNvPr id="32" name="Group 31"/>
          <p:cNvGrpSpPr/>
          <p:nvPr/>
        </p:nvGrpSpPr>
        <p:grpSpPr>
          <a:xfrm>
            <a:off x="3185968" y="2762250"/>
            <a:ext cx="2213120" cy="3621043"/>
            <a:chOff x="3205018" y="2762250"/>
            <a:chExt cx="2213120" cy="3621043"/>
          </a:xfrm>
        </p:grpSpPr>
        <p:sp>
          <p:nvSpPr>
            <p:cNvPr id="44" name="Rectangle 43"/>
            <p:cNvSpPr/>
            <p:nvPr/>
          </p:nvSpPr>
          <p:spPr bwMode="auto">
            <a:xfrm>
              <a:off x="3205018" y="2762250"/>
              <a:ext cx="2213120" cy="3206892"/>
            </a:xfrm>
            <a:prstGeom prst="rect">
              <a:avLst/>
            </a:prstGeom>
            <a:solidFill>
              <a:schemeClr val="tx2">
                <a:lumMod val="40000"/>
                <a:lumOff val="60000"/>
                <a:alpha val="25000"/>
              </a:schemeClr>
            </a:solidFill>
            <a:ln w="9525" cap="flat" cmpd="sng" algn="ctr">
              <a:no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sp>
          <p:nvSpPr>
            <p:cNvPr id="59" name="Rectangle 58"/>
            <p:cNvSpPr/>
            <p:nvPr/>
          </p:nvSpPr>
          <p:spPr>
            <a:xfrm>
              <a:off x="3732317" y="6013961"/>
              <a:ext cx="1158522" cy="369332"/>
            </a:xfrm>
            <a:prstGeom prst="rect">
              <a:avLst/>
            </a:prstGeom>
          </p:spPr>
          <p:txBody>
            <a:bodyPr wrap="none">
              <a:spAutoFit/>
            </a:bodyPr>
            <a:lstStyle/>
            <a:p>
              <a:r>
                <a:rPr lang="en-GB" sz="1800" dirty="0" smtClean="0"/>
                <a:t>Operands</a:t>
              </a:r>
              <a:endParaRPr lang="en-US" sz="1800" dirty="0"/>
            </a:p>
          </p:txBody>
        </p:sp>
      </p:grpSp>
      <p:grpSp>
        <p:nvGrpSpPr>
          <p:cNvPr id="34" name="Group 33"/>
          <p:cNvGrpSpPr/>
          <p:nvPr/>
        </p:nvGrpSpPr>
        <p:grpSpPr>
          <a:xfrm>
            <a:off x="5386243" y="2762250"/>
            <a:ext cx="3329132" cy="3624729"/>
            <a:chOff x="5433868" y="2762250"/>
            <a:chExt cx="3329132" cy="3624729"/>
          </a:xfrm>
        </p:grpSpPr>
        <p:sp>
          <p:nvSpPr>
            <p:cNvPr id="46" name="Rectangle 45"/>
            <p:cNvSpPr/>
            <p:nvPr/>
          </p:nvSpPr>
          <p:spPr bwMode="auto">
            <a:xfrm>
              <a:off x="5433868" y="2762250"/>
              <a:ext cx="3329132" cy="3206892"/>
            </a:xfrm>
            <a:prstGeom prst="rect">
              <a:avLst/>
            </a:prstGeom>
            <a:solidFill>
              <a:srgbClr val="FF0000">
                <a:alpha val="25000"/>
              </a:srgbClr>
            </a:solidFill>
            <a:ln w="9525" cap="flat" cmpd="sng" algn="ctr">
              <a:no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sp>
          <p:nvSpPr>
            <p:cNvPr id="60" name="Rectangle 59"/>
            <p:cNvSpPr/>
            <p:nvPr/>
          </p:nvSpPr>
          <p:spPr>
            <a:xfrm>
              <a:off x="6530782" y="6017647"/>
              <a:ext cx="1265090" cy="369332"/>
            </a:xfrm>
            <a:prstGeom prst="rect">
              <a:avLst/>
            </a:prstGeom>
          </p:spPr>
          <p:txBody>
            <a:bodyPr wrap="none">
              <a:spAutoFit/>
            </a:bodyPr>
            <a:lstStyle/>
            <a:p>
              <a:r>
                <a:rPr lang="en-GB" sz="1800" dirty="0" smtClean="0"/>
                <a:t>Comments</a:t>
              </a:r>
              <a:endParaRPr lang="en-US" sz="1800" dirty="0"/>
            </a:p>
          </p:txBody>
        </p:sp>
      </p:grpSp>
      <p:sp>
        <p:nvSpPr>
          <p:cNvPr id="20" name="Date Placeholder 19"/>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391404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up)">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up)">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right)">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left)">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wipe(left)">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smtClean="0"/>
              <a:t>Assembler / Linker</a:t>
            </a:r>
            <a:endParaRPr lang="en-US"/>
          </a:p>
        </p:txBody>
      </p:sp>
      <p:sp>
        <p:nvSpPr>
          <p:cNvPr id="7" name="Slide Number Placeholder 3"/>
          <p:cNvSpPr>
            <a:spLocks noGrp="1"/>
          </p:cNvSpPr>
          <p:nvPr>
            <p:ph type="sldNum" sz="quarter" idx="12"/>
          </p:nvPr>
        </p:nvSpPr>
        <p:spPr/>
        <p:txBody>
          <a:bodyPr/>
          <a:lstStyle/>
          <a:p>
            <a:fld id="{FD90761C-2ACF-4879-8279-E9C9B0D822BE}" type="slidenum">
              <a:rPr lang="en-US"/>
              <a:pPr/>
              <a:t>19</a:t>
            </a:fld>
            <a:endParaRPr lang="en-US" dirty="0"/>
          </a:p>
        </p:txBody>
      </p:sp>
      <p:sp>
        <p:nvSpPr>
          <p:cNvPr id="2938882" name="Rectangle 2"/>
          <p:cNvSpPr>
            <a:spLocks noGrp="1" noChangeArrowheads="1"/>
          </p:cNvSpPr>
          <p:nvPr>
            <p:ph type="title" idx="4294967295"/>
          </p:nvPr>
        </p:nvSpPr>
        <p:spPr/>
        <p:txBody>
          <a:bodyPr/>
          <a:lstStyle/>
          <a:p>
            <a:r>
              <a:rPr lang="pt-PT"/>
              <a:t>Symbols / Labels</a:t>
            </a:r>
          </a:p>
        </p:txBody>
      </p:sp>
      <p:sp>
        <p:nvSpPr>
          <p:cNvPr id="2938883" name="Rectangle 3"/>
          <p:cNvSpPr>
            <a:spLocks noGrp="1" noChangeArrowheads="1"/>
          </p:cNvSpPr>
          <p:nvPr>
            <p:ph type="body" idx="4294967295"/>
          </p:nvPr>
        </p:nvSpPr>
        <p:spPr>
          <a:xfrm>
            <a:off x="428625" y="1358900"/>
            <a:ext cx="8424863" cy="5029200"/>
          </a:xfrm>
        </p:spPr>
        <p:txBody>
          <a:bodyPr/>
          <a:lstStyle/>
          <a:p>
            <a:pPr marL="381000" indent="-381000">
              <a:spcBef>
                <a:spcPts val="0"/>
              </a:spcBef>
            </a:pPr>
            <a:r>
              <a:rPr lang="pt-PT" sz="2400" dirty="0"/>
              <a:t>Symbols</a:t>
            </a:r>
          </a:p>
          <a:p>
            <a:pPr lvl="1">
              <a:spcBef>
                <a:spcPts val="0"/>
              </a:spcBef>
            </a:pPr>
            <a:r>
              <a:rPr lang="pt-PT" sz="2000" dirty="0"/>
              <a:t>Symbols are </a:t>
            </a:r>
            <a:r>
              <a:rPr lang="pt-PT" sz="2000" dirty="0" smtClean="0"/>
              <a:t>name/value pairs and stored in a symbol table.</a:t>
            </a:r>
          </a:p>
          <a:p>
            <a:pPr lvl="2">
              <a:spcBef>
                <a:spcPts val="0"/>
              </a:spcBef>
            </a:pPr>
            <a:r>
              <a:rPr lang="pt-PT" sz="2000" dirty="0"/>
              <a:t>A symbol name is a string of up to 200 alphanumeric characters (A-Z, a-z, 0-9, $, and _), cannot contain embedded blanks, is case sensitive, and the first character cannot be a number.</a:t>
            </a:r>
          </a:p>
          <a:p>
            <a:pPr lvl="2">
              <a:spcBef>
                <a:spcPts val="0"/>
              </a:spcBef>
            </a:pPr>
            <a:r>
              <a:rPr lang="pt-PT" sz="2000" dirty="0" smtClean="0"/>
              <a:t>A symbol value is a label, constant, or </a:t>
            </a:r>
            <a:r>
              <a:rPr lang="pt-PT" sz="2000" dirty="0"/>
              <a:t>substitution </a:t>
            </a:r>
            <a:r>
              <a:rPr lang="pt-PT" sz="2000" dirty="0" smtClean="0"/>
              <a:t>value.</a:t>
            </a:r>
            <a:endParaRPr lang="pt-PT" sz="2000" dirty="0"/>
          </a:p>
          <a:p>
            <a:pPr lvl="1">
              <a:spcBef>
                <a:spcPts val="0"/>
              </a:spcBef>
            </a:pPr>
            <a:r>
              <a:rPr lang="pt-PT" sz="2000" dirty="0" smtClean="0"/>
              <a:t>Symbols </a:t>
            </a:r>
            <a:r>
              <a:rPr lang="pt-PT" sz="2000" dirty="0"/>
              <a:t>used as labels become symbolic addresses that are associated with locations in the </a:t>
            </a:r>
            <a:r>
              <a:rPr lang="pt-PT" sz="2000" dirty="0" smtClean="0"/>
              <a:t>program.</a:t>
            </a:r>
            <a:endParaRPr lang="pt-PT" sz="2000" dirty="0"/>
          </a:p>
          <a:p>
            <a:pPr marL="381000" indent="-381000">
              <a:spcBef>
                <a:spcPts val="0"/>
              </a:spcBef>
            </a:pPr>
            <a:r>
              <a:rPr lang="en-US" sz="2400" dirty="0" smtClean="0"/>
              <a:t>Labels</a:t>
            </a:r>
            <a:endParaRPr lang="en-US" sz="2400" dirty="0"/>
          </a:p>
          <a:p>
            <a:pPr lvl="1">
              <a:spcBef>
                <a:spcPts val="0"/>
              </a:spcBef>
            </a:pPr>
            <a:r>
              <a:rPr lang="en-US" sz="2000" dirty="0"/>
              <a:t>Labels are </a:t>
            </a:r>
            <a:r>
              <a:rPr lang="en-US" sz="2000" dirty="0" smtClean="0"/>
              <a:t>symbols.</a:t>
            </a:r>
            <a:endParaRPr lang="en-US" sz="2000" dirty="0"/>
          </a:p>
          <a:p>
            <a:pPr lvl="1">
              <a:spcBef>
                <a:spcPts val="0"/>
              </a:spcBef>
            </a:pPr>
            <a:r>
              <a:rPr lang="en-US" sz="2000" dirty="0"/>
              <a:t>Labels </a:t>
            </a:r>
            <a:r>
              <a:rPr lang="en-US" sz="2000" dirty="0" smtClean="0"/>
              <a:t>begins </a:t>
            </a:r>
            <a:r>
              <a:rPr lang="en-US" sz="2000" dirty="0"/>
              <a:t>in column </a:t>
            </a:r>
            <a:r>
              <a:rPr lang="en-US" sz="2000" dirty="0" smtClean="0"/>
              <a:t>1 and is </a:t>
            </a:r>
            <a:r>
              <a:rPr lang="en-US" sz="2000" dirty="0"/>
              <a:t>optionally </a:t>
            </a:r>
            <a:r>
              <a:rPr lang="en-US" sz="2000" dirty="0" smtClean="0"/>
              <a:t>followed </a:t>
            </a:r>
            <a:r>
              <a:rPr lang="en-US" sz="2000" dirty="0"/>
              <a:t>by a </a:t>
            </a:r>
            <a:r>
              <a:rPr lang="en-US" sz="2000" dirty="0" smtClean="0"/>
              <a:t>colon.</a:t>
            </a:r>
            <a:endParaRPr lang="en-US" sz="2000" dirty="0"/>
          </a:p>
          <a:p>
            <a:pPr lvl="1">
              <a:spcBef>
                <a:spcPts val="0"/>
              </a:spcBef>
            </a:pPr>
            <a:r>
              <a:rPr lang="en-US" sz="2000" dirty="0"/>
              <a:t>The value of a label is the current value of the Location Counter (address within program</a:t>
            </a:r>
            <a:r>
              <a:rPr lang="en-US" sz="2000" dirty="0" smtClean="0"/>
              <a:t>).</a:t>
            </a:r>
            <a:endParaRPr lang="en-US" sz="2000" dirty="0"/>
          </a:p>
          <a:p>
            <a:pPr lvl="1">
              <a:spcBef>
                <a:spcPts val="0"/>
              </a:spcBef>
            </a:pPr>
            <a:r>
              <a:rPr lang="en-US" sz="2000" dirty="0"/>
              <a:t>A label on a line by itself is a valid </a:t>
            </a:r>
            <a:r>
              <a:rPr lang="en-US" sz="2000" dirty="0" smtClean="0"/>
              <a:t>statement.</a:t>
            </a:r>
            <a:endParaRPr lang="pt-PT" sz="2000" dirty="0"/>
          </a:p>
          <a:p>
            <a:pPr lvl="1">
              <a:spcBef>
                <a:spcPts val="0"/>
              </a:spcBef>
            </a:pPr>
            <a:r>
              <a:rPr lang="pt-PT" sz="2000" dirty="0"/>
              <a:t>Labels used locally within a file must be unique.</a:t>
            </a:r>
          </a:p>
        </p:txBody>
      </p:sp>
      <p:sp>
        <p:nvSpPr>
          <p:cNvPr id="2938884"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charset="0"/>
              </a:rPr>
              <a:t>Assembly Code</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2075345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38883">
                                            <p:txEl>
                                              <p:pRg st="0" end="0"/>
                                            </p:txEl>
                                          </p:spTgt>
                                        </p:tgtEl>
                                        <p:attrNameLst>
                                          <p:attrName>style.visibility</p:attrName>
                                        </p:attrNameLst>
                                      </p:cBhvr>
                                      <p:to>
                                        <p:strVal val="visible"/>
                                      </p:to>
                                    </p:set>
                                    <p:animEffect transition="in" filter="dissolve">
                                      <p:cBhvr>
                                        <p:cTn id="7" dur="500"/>
                                        <p:tgtEl>
                                          <p:spTgt spid="29388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38883">
                                            <p:txEl>
                                              <p:pRg st="1" end="1"/>
                                            </p:txEl>
                                          </p:spTgt>
                                        </p:tgtEl>
                                        <p:attrNameLst>
                                          <p:attrName>style.visibility</p:attrName>
                                        </p:attrNameLst>
                                      </p:cBhvr>
                                      <p:to>
                                        <p:strVal val="visible"/>
                                      </p:to>
                                    </p:set>
                                    <p:animEffect transition="in" filter="dissolve">
                                      <p:cBhvr>
                                        <p:cTn id="12" dur="500"/>
                                        <p:tgtEl>
                                          <p:spTgt spid="293888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38883">
                                            <p:txEl>
                                              <p:pRg st="2" end="2"/>
                                            </p:txEl>
                                          </p:spTgt>
                                        </p:tgtEl>
                                        <p:attrNameLst>
                                          <p:attrName>style.visibility</p:attrName>
                                        </p:attrNameLst>
                                      </p:cBhvr>
                                      <p:to>
                                        <p:strVal val="visible"/>
                                      </p:to>
                                    </p:set>
                                    <p:animEffect transition="in" filter="dissolve">
                                      <p:cBhvr>
                                        <p:cTn id="15" dur="500"/>
                                        <p:tgtEl>
                                          <p:spTgt spid="293888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38883">
                                            <p:txEl>
                                              <p:pRg st="3" end="3"/>
                                            </p:txEl>
                                          </p:spTgt>
                                        </p:tgtEl>
                                        <p:attrNameLst>
                                          <p:attrName>style.visibility</p:attrName>
                                        </p:attrNameLst>
                                      </p:cBhvr>
                                      <p:to>
                                        <p:strVal val="visible"/>
                                      </p:to>
                                    </p:set>
                                    <p:animEffect transition="in" filter="dissolve">
                                      <p:cBhvr>
                                        <p:cTn id="18" dur="500"/>
                                        <p:tgtEl>
                                          <p:spTgt spid="293888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938883">
                                            <p:txEl>
                                              <p:pRg st="4" end="4"/>
                                            </p:txEl>
                                          </p:spTgt>
                                        </p:tgtEl>
                                        <p:attrNameLst>
                                          <p:attrName>style.visibility</p:attrName>
                                        </p:attrNameLst>
                                      </p:cBhvr>
                                      <p:to>
                                        <p:strVal val="visible"/>
                                      </p:to>
                                    </p:set>
                                    <p:animEffect transition="in" filter="dissolve">
                                      <p:cBhvr>
                                        <p:cTn id="23" dur="500"/>
                                        <p:tgtEl>
                                          <p:spTgt spid="293888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938883">
                                            <p:txEl>
                                              <p:pRg st="5" end="5"/>
                                            </p:txEl>
                                          </p:spTgt>
                                        </p:tgtEl>
                                        <p:attrNameLst>
                                          <p:attrName>style.visibility</p:attrName>
                                        </p:attrNameLst>
                                      </p:cBhvr>
                                      <p:to>
                                        <p:strVal val="visible"/>
                                      </p:to>
                                    </p:set>
                                    <p:animEffect transition="in" filter="dissolve">
                                      <p:cBhvr>
                                        <p:cTn id="28" dur="500"/>
                                        <p:tgtEl>
                                          <p:spTgt spid="2938883">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938883">
                                            <p:txEl>
                                              <p:pRg st="6" end="6"/>
                                            </p:txEl>
                                          </p:spTgt>
                                        </p:tgtEl>
                                        <p:attrNameLst>
                                          <p:attrName>style.visibility</p:attrName>
                                        </p:attrNameLst>
                                      </p:cBhvr>
                                      <p:to>
                                        <p:strVal val="visible"/>
                                      </p:to>
                                    </p:set>
                                    <p:animEffect transition="in" filter="dissolve">
                                      <p:cBhvr>
                                        <p:cTn id="33" dur="500"/>
                                        <p:tgtEl>
                                          <p:spTgt spid="293888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938883">
                                            <p:txEl>
                                              <p:pRg st="7" end="7"/>
                                            </p:txEl>
                                          </p:spTgt>
                                        </p:tgtEl>
                                        <p:attrNameLst>
                                          <p:attrName>style.visibility</p:attrName>
                                        </p:attrNameLst>
                                      </p:cBhvr>
                                      <p:to>
                                        <p:strVal val="visible"/>
                                      </p:to>
                                    </p:set>
                                    <p:animEffect transition="in" filter="dissolve">
                                      <p:cBhvr>
                                        <p:cTn id="38" dur="500"/>
                                        <p:tgtEl>
                                          <p:spTgt spid="2938883">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938883">
                                            <p:txEl>
                                              <p:pRg st="8" end="8"/>
                                            </p:txEl>
                                          </p:spTgt>
                                        </p:tgtEl>
                                        <p:attrNameLst>
                                          <p:attrName>style.visibility</p:attrName>
                                        </p:attrNameLst>
                                      </p:cBhvr>
                                      <p:to>
                                        <p:strVal val="visible"/>
                                      </p:to>
                                    </p:set>
                                    <p:animEffect transition="in" filter="dissolve">
                                      <p:cBhvr>
                                        <p:cTn id="43" dur="500"/>
                                        <p:tgtEl>
                                          <p:spTgt spid="2938883">
                                            <p:txEl>
                                              <p:pRg st="8" end="8"/>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938883">
                                            <p:txEl>
                                              <p:pRg st="9" end="9"/>
                                            </p:txEl>
                                          </p:spTgt>
                                        </p:tgtEl>
                                        <p:attrNameLst>
                                          <p:attrName>style.visibility</p:attrName>
                                        </p:attrNameLst>
                                      </p:cBhvr>
                                      <p:to>
                                        <p:strVal val="visible"/>
                                      </p:to>
                                    </p:set>
                                    <p:animEffect transition="in" filter="dissolve">
                                      <p:cBhvr>
                                        <p:cTn id="48" dur="500"/>
                                        <p:tgtEl>
                                          <p:spTgt spid="2938883">
                                            <p:txEl>
                                              <p:pRg st="9" end="9"/>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938883">
                                            <p:txEl>
                                              <p:pRg st="10" end="10"/>
                                            </p:txEl>
                                          </p:spTgt>
                                        </p:tgtEl>
                                        <p:attrNameLst>
                                          <p:attrName>style.visibility</p:attrName>
                                        </p:attrNameLst>
                                      </p:cBhvr>
                                      <p:to>
                                        <p:strVal val="visible"/>
                                      </p:to>
                                    </p:set>
                                    <p:animEffect transition="in" filter="dissolve">
                                      <p:cBhvr>
                                        <p:cTn id="53" dur="500"/>
                                        <p:tgtEl>
                                          <p:spTgt spid="293888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883"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a:xfrm>
            <a:off x="1150938" y="403225"/>
            <a:ext cx="7183437" cy="657225"/>
          </a:xfrm>
        </p:spPr>
        <p:txBody>
          <a:bodyPr/>
          <a:lstStyle/>
          <a:p>
            <a:pPr eaLnBrk="1" hangingPunct="1"/>
            <a:r>
              <a:rPr lang="en-US" dirty="0" smtClean="0">
                <a:cs typeface="Times New Roman" pitchFamily="18" charset="0"/>
              </a:rPr>
              <a:t>CS 224</a:t>
            </a:r>
            <a:endParaRPr lang="en-US" sz="2000" dirty="0" smtClean="0">
              <a:cs typeface="Times New Roman" pitchFamily="18" charset="0"/>
            </a:endParaRPr>
          </a:p>
        </p:txBody>
      </p:sp>
      <p:sp>
        <p:nvSpPr>
          <p:cNvPr id="26626" name="Date Placeholder 3"/>
          <p:cNvSpPr>
            <a:spLocks noGrp="1"/>
          </p:cNvSpPr>
          <p:nvPr>
            <p:ph type="dt" sz="half" idx="10"/>
          </p:nvPr>
        </p:nvSpPr>
        <p:spPr>
          <a:noFill/>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None/>
            </a:pPr>
            <a:r>
              <a:rPr lang="en-US" sz="1400" smtClean="0">
                <a:solidFill>
                  <a:srgbClr val="000000"/>
                </a:solidFill>
              </a:rPr>
              <a:t>BYU CS 224</a:t>
            </a:r>
            <a:endParaRPr lang="en-US" sz="1400" dirty="0" smtClean="0">
              <a:solidFill>
                <a:srgbClr val="000000"/>
              </a:solidFill>
            </a:endParaRPr>
          </a:p>
        </p:txBody>
      </p:sp>
      <p:sp>
        <p:nvSpPr>
          <p:cNvPr id="26627" name="Footer Placeholder 4"/>
          <p:cNvSpPr>
            <a:spLocks noGrp="1"/>
          </p:cNvSpPr>
          <p:nvPr>
            <p:ph type="ftr" sz="quarter" idx="11"/>
          </p:nvPr>
        </p:nvSpPr>
        <p:spPr>
          <a:noFill/>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None/>
            </a:pPr>
            <a:r>
              <a:rPr lang="en-US" sz="1400" smtClean="0">
                <a:solidFill>
                  <a:srgbClr val="000000"/>
                </a:solidFill>
              </a:rPr>
              <a:t>Assembler / Linker</a:t>
            </a:r>
            <a:endParaRPr lang="en-US" sz="1400" dirty="0" smtClean="0">
              <a:solidFill>
                <a:srgbClr val="000000"/>
              </a:solidFill>
            </a:endParaRPr>
          </a:p>
        </p:txBody>
      </p:sp>
      <p:sp>
        <p:nvSpPr>
          <p:cNvPr id="26628" name="Slide Number Placeholder 5"/>
          <p:cNvSpPr>
            <a:spLocks noGrp="1"/>
          </p:cNvSpPr>
          <p:nvPr>
            <p:ph type="sldNum" sz="quarter" idx="12"/>
          </p:nvPr>
        </p:nvSpPr>
        <p:spPr>
          <a:noFill/>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None/>
            </a:pPr>
            <a:fld id="{D4AF8A52-0C54-4320-96F8-B3B7314C1F95}" type="slidenum">
              <a:rPr lang="en-US" sz="1400" smtClean="0">
                <a:solidFill>
                  <a:srgbClr val="000000"/>
                </a:solidFill>
              </a:rPr>
              <a:pPr eaLnBrk="1" hangingPunct="1">
                <a:buNone/>
              </a:pPr>
              <a:t>2</a:t>
            </a:fld>
            <a:endParaRPr lang="en-US" sz="1400" dirty="0" smtClean="0">
              <a:solidFill>
                <a:srgbClr val="00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031799598"/>
              </p:ext>
            </p:extLst>
          </p:nvPr>
        </p:nvGraphicFramePr>
        <p:xfrm>
          <a:off x="873460" y="1437430"/>
          <a:ext cx="7646425" cy="4897120"/>
        </p:xfrm>
        <a:graphic>
          <a:graphicData uri="http://schemas.openxmlformats.org/drawingml/2006/table">
            <a:tbl>
              <a:tblPr firstRow="1" bandRow="1">
                <a:tableStyleId>{5C22544A-7EE6-4342-B048-85BDC9FD1C3A}</a:tableStyleId>
              </a:tblPr>
              <a:tblGrid>
                <a:gridCol w="3374929"/>
                <a:gridCol w="2497700"/>
                <a:gridCol w="1773796"/>
              </a:tblGrid>
              <a:tr h="370840">
                <a:tc>
                  <a:txBody>
                    <a:bodyPr/>
                    <a:lstStyle/>
                    <a:p>
                      <a:r>
                        <a:rPr lang="en-US" sz="2000" b="1" dirty="0" smtClean="0">
                          <a:solidFill>
                            <a:schemeClr val="tx1"/>
                          </a:solidFill>
                        </a:rPr>
                        <a:t>Chapter</a:t>
                      </a:r>
                      <a:endParaRPr lang="en-US" sz="2000" b="1" dirty="0">
                        <a:solidFill>
                          <a:schemeClr val="tx1"/>
                        </a:solidFill>
                      </a:endParaRPr>
                    </a:p>
                  </a:txBody>
                  <a:tcPr/>
                </a:tc>
                <a:tc>
                  <a:txBody>
                    <a:bodyPr/>
                    <a:lstStyle/>
                    <a:p>
                      <a:r>
                        <a:rPr lang="en-US" sz="2000" b="1" dirty="0" smtClean="0">
                          <a:solidFill>
                            <a:schemeClr val="tx1"/>
                          </a:solidFill>
                        </a:rPr>
                        <a:t>Lab</a:t>
                      </a:r>
                      <a:endParaRPr lang="en-US" sz="2000" b="1" dirty="0">
                        <a:solidFill>
                          <a:schemeClr val="tx1"/>
                        </a:solidFill>
                      </a:endParaRPr>
                    </a:p>
                  </a:txBody>
                  <a:tcPr/>
                </a:tc>
                <a:tc>
                  <a:txBody>
                    <a:bodyPr/>
                    <a:lstStyle/>
                    <a:p>
                      <a:r>
                        <a:rPr lang="en-US" sz="2000" b="1" dirty="0" smtClean="0">
                          <a:solidFill>
                            <a:schemeClr val="tx1"/>
                          </a:solidFill>
                        </a:rPr>
                        <a:t>Homework</a:t>
                      </a:r>
                      <a:endParaRPr lang="en-US" sz="2000" b="1" dirty="0">
                        <a:solidFill>
                          <a:schemeClr val="tx1"/>
                        </a:solidFill>
                      </a:endParaRPr>
                    </a:p>
                  </a:txBody>
                  <a:tcPr/>
                </a:tc>
              </a:tr>
              <a:tr h="370840">
                <a:tc>
                  <a:txBody>
                    <a:bodyPr/>
                    <a:lstStyle/>
                    <a:p>
                      <a:pPr>
                        <a:tabLst>
                          <a:tab pos="225425" algn="l"/>
                        </a:tabLst>
                      </a:pPr>
                      <a:r>
                        <a:rPr lang="en-US" b="1" dirty="0" smtClean="0"/>
                        <a:t>	S00: Introduction</a:t>
                      </a:r>
                    </a:p>
                  </a:txBody>
                  <a:tcPr/>
                </a:tc>
                <a:tc>
                  <a:txBody>
                    <a:bodyPr/>
                    <a:lstStyle/>
                    <a:p>
                      <a:pPr algn="l"/>
                      <a:endParaRPr lang="en-US" b="1" dirty="0"/>
                    </a:p>
                  </a:txBody>
                  <a:tcPr/>
                </a:tc>
                <a:tc>
                  <a:txBody>
                    <a:bodyPr/>
                    <a:lstStyle/>
                    <a:p>
                      <a:endParaRPr lang="en-US" b="1" dirty="0"/>
                    </a:p>
                  </a:txBody>
                  <a:tcPr/>
                </a:tc>
              </a:tr>
              <a:tr h="370840">
                <a:tc>
                  <a:txBody>
                    <a:bodyPr/>
                    <a:lstStyle/>
                    <a:p>
                      <a:r>
                        <a:rPr lang="en-US" b="1" dirty="0" smtClean="0"/>
                        <a:t>Unit 1: Digital Logic</a:t>
                      </a:r>
                      <a:endParaRPr lang="en-US" b="1" dirty="0"/>
                    </a:p>
                  </a:txBody>
                  <a:tcPr/>
                </a:tc>
                <a:tc>
                  <a:txBody>
                    <a:bodyPr/>
                    <a:lstStyle/>
                    <a:p>
                      <a:pPr algn="l"/>
                      <a:endParaRPr lang="en-US" b="1" dirty="0"/>
                    </a:p>
                  </a:txBody>
                  <a:tcPr/>
                </a:tc>
                <a:tc>
                  <a:txBody>
                    <a:bodyPr/>
                    <a:lstStyle/>
                    <a:p>
                      <a:endParaRPr lang="en-US" b="1" dirty="0"/>
                    </a:p>
                  </a:txBody>
                  <a:tcPr/>
                </a:tc>
              </a:tr>
              <a:tr h="370840">
                <a:tc>
                  <a:txBody>
                    <a:bodyPr/>
                    <a:lstStyle/>
                    <a:p>
                      <a:pPr>
                        <a:tabLst>
                          <a:tab pos="225425" algn="l"/>
                        </a:tabLst>
                      </a:pPr>
                      <a:r>
                        <a:rPr lang="en-US" b="1" dirty="0" smtClean="0"/>
                        <a:t>	S01: Data Types</a:t>
                      </a:r>
                    </a:p>
                    <a:p>
                      <a:pPr>
                        <a:tabLst>
                          <a:tab pos="225425" algn="l"/>
                        </a:tabLst>
                      </a:pPr>
                      <a:r>
                        <a:rPr lang="en-US" b="1" dirty="0" smtClean="0"/>
                        <a:t>	S02: Digital Logic</a:t>
                      </a:r>
                      <a:endParaRPr lang="en-US" b="1" dirty="0"/>
                    </a:p>
                  </a:txBody>
                  <a:tcPr/>
                </a:tc>
                <a:tc>
                  <a:txBody>
                    <a:bodyPr/>
                    <a:lstStyle/>
                    <a:p>
                      <a:pPr algn="l"/>
                      <a:r>
                        <a:rPr lang="en-US" b="1" dirty="0" smtClean="0"/>
                        <a:t>L01:</a:t>
                      </a:r>
                      <a:r>
                        <a:rPr lang="en-US" b="1" baseline="0" dirty="0" smtClean="0"/>
                        <a:t> Warm-up</a:t>
                      </a:r>
                    </a:p>
                    <a:p>
                      <a:pPr algn="l"/>
                      <a:r>
                        <a:rPr lang="en-US" b="1" baseline="0" dirty="0" smtClean="0"/>
                        <a:t>L02: FSM</a:t>
                      </a:r>
                      <a:endParaRPr lang="en-US" b="1" dirty="0"/>
                    </a:p>
                  </a:txBody>
                  <a:tcPr/>
                </a:tc>
                <a:tc>
                  <a:txBody>
                    <a:bodyPr/>
                    <a:lstStyle/>
                    <a:p>
                      <a:r>
                        <a:rPr lang="en-US" b="1" dirty="0" smtClean="0"/>
                        <a:t>HW01</a:t>
                      </a:r>
                    </a:p>
                    <a:p>
                      <a:r>
                        <a:rPr lang="en-US" b="1" dirty="0" smtClean="0"/>
                        <a:t>HW02</a:t>
                      </a:r>
                      <a:endParaRPr lang="en-US" b="1" dirty="0"/>
                    </a:p>
                  </a:txBody>
                  <a:tcPr/>
                </a:tc>
              </a:tr>
              <a:tr h="370840">
                <a:tc>
                  <a:txBody>
                    <a:bodyPr/>
                    <a:lstStyle/>
                    <a:p>
                      <a:r>
                        <a:rPr lang="en-US" b="1" dirty="0" smtClean="0"/>
                        <a:t>Unit 2: ISA</a:t>
                      </a:r>
                      <a:endParaRPr lang="en-US" b="1" dirty="0"/>
                    </a:p>
                  </a:txBody>
                  <a:tcPr/>
                </a:tc>
                <a:tc>
                  <a:txBody>
                    <a:bodyPr/>
                    <a:lstStyle/>
                    <a:p>
                      <a:pPr algn="l"/>
                      <a:endParaRPr lang="en-US" b="1" dirty="0"/>
                    </a:p>
                  </a:txBody>
                  <a:tcPr/>
                </a:tc>
                <a:tc>
                  <a:txBody>
                    <a:bodyPr/>
                    <a:lstStyle/>
                    <a:p>
                      <a:endParaRPr lang="en-US" b="1" dirty="0"/>
                    </a:p>
                  </a:txBody>
                  <a:tcPr/>
                </a:tc>
              </a:tr>
              <a:tr h="370840">
                <a:tc>
                  <a:txBody>
                    <a:bodyPr/>
                    <a:lstStyle/>
                    <a:p>
                      <a:pPr>
                        <a:tabLst>
                          <a:tab pos="225425" algn="l"/>
                        </a:tabLst>
                      </a:pPr>
                      <a:r>
                        <a:rPr lang="en-US" b="1" dirty="0" smtClean="0"/>
                        <a:t>	S03: ISA</a:t>
                      </a:r>
                    </a:p>
                    <a:p>
                      <a:pPr>
                        <a:tabLst>
                          <a:tab pos="225425" algn="l"/>
                        </a:tabLst>
                      </a:pPr>
                      <a:r>
                        <a:rPr lang="en-US" b="1" dirty="0" smtClean="0"/>
                        <a:t>	S04: Microarchitecture</a:t>
                      </a:r>
                    </a:p>
                    <a:p>
                      <a:pPr>
                        <a:tabLst>
                          <a:tab pos="225425" algn="l"/>
                        </a:tabLst>
                      </a:pPr>
                      <a:r>
                        <a:rPr lang="en-US" b="1" dirty="0" smtClean="0"/>
                        <a:t>	S05: Stacks / Interrupts</a:t>
                      </a:r>
                    </a:p>
                    <a:p>
                      <a:pPr>
                        <a:tabLst>
                          <a:tab pos="225425" algn="l"/>
                        </a:tabLst>
                      </a:pPr>
                      <a:r>
                        <a:rPr lang="en-US" b="1" dirty="0" smtClean="0"/>
                        <a:t>	S06: Assembly</a:t>
                      </a:r>
                      <a:endParaRPr lang="en-US" b="1" dirty="0"/>
                    </a:p>
                  </a:txBody>
                  <a:tcPr/>
                </a:tc>
                <a:tc>
                  <a:txBody>
                    <a:bodyPr/>
                    <a:lstStyle/>
                    <a:p>
                      <a:pPr algn="l"/>
                      <a:r>
                        <a:rPr lang="en-US" b="1" dirty="0" smtClean="0"/>
                        <a:t>L03:</a:t>
                      </a:r>
                      <a:r>
                        <a:rPr lang="en-US" b="1" baseline="0" dirty="0" smtClean="0"/>
                        <a:t> Blinky</a:t>
                      </a:r>
                    </a:p>
                    <a:p>
                      <a:pPr algn="l"/>
                      <a:r>
                        <a:rPr lang="en-US" b="1" baseline="0" dirty="0" smtClean="0"/>
                        <a:t>L04: Micro-arch</a:t>
                      </a:r>
                    </a:p>
                    <a:p>
                      <a:pPr algn="l"/>
                      <a:r>
                        <a:rPr lang="en-US" b="1" baseline="0" dirty="0" smtClean="0"/>
                        <a:t>L05b: Traffic Light</a:t>
                      </a:r>
                    </a:p>
                    <a:p>
                      <a:pPr algn="l"/>
                      <a:r>
                        <a:rPr lang="en-US" b="1" baseline="0" dirty="0" smtClean="0"/>
                        <a:t>L06a: Morse Code</a:t>
                      </a:r>
                      <a:endParaRPr lang="en-US" b="1" dirty="0"/>
                    </a:p>
                  </a:txBody>
                  <a:tcPr/>
                </a:tc>
                <a:tc>
                  <a:txBody>
                    <a:bodyPr/>
                    <a:lstStyle/>
                    <a:p>
                      <a:r>
                        <a:rPr lang="en-US" b="1" dirty="0" smtClean="0"/>
                        <a:t>HW03</a:t>
                      </a:r>
                    </a:p>
                    <a:p>
                      <a:r>
                        <a:rPr lang="en-US" b="1" dirty="0" smtClean="0"/>
                        <a:t>HW04</a:t>
                      </a:r>
                    </a:p>
                    <a:p>
                      <a:r>
                        <a:rPr lang="en-US" b="1" dirty="0" smtClean="0"/>
                        <a:t>HW05</a:t>
                      </a:r>
                    </a:p>
                    <a:p>
                      <a:r>
                        <a:rPr lang="en-US" b="1" dirty="0" smtClean="0"/>
                        <a:t>HW06</a:t>
                      </a:r>
                      <a:endParaRPr lang="en-US" b="1" dirty="0"/>
                    </a:p>
                  </a:txBody>
                  <a:tcPr/>
                </a:tc>
              </a:tr>
              <a:tr h="370840">
                <a:tc>
                  <a:txBody>
                    <a:bodyPr/>
                    <a:lstStyle/>
                    <a:p>
                      <a:r>
                        <a:rPr lang="en-US" b="1" dirty="0" smtClean="0"/>
                        <a:t>Unit 3: C</a:t>
                      </a:r>
                      <a:endParaRPr lang="en-US" b="1" dirty="0"/>
                    </a:p>
                  </a:txBody>
                  <a:tcPr/>
                </a:tc>
                <a:tc>
                  <a:txBody>
                    <a:bodyPr/>
                    <a:lstStyle/>
                    <a:p>
                      <a:pPr algn="l"/>
                      <a:endParaRPr lang="en-US" b="1" dirty="0"/>
                    </a:p>
                  </a:txBody>
                  <a:tcPr/>
                </a:tc>
                <a:tc>
                  <a:txBody>
                    <a:bodyPr/>
                    <a:lstStyle/>
                    <a:p>
                      <a:endParaRPr lang="en-US" b="1" dirty="0"/>
                    </a:p>
                  </a:txBody>
                  <a:tcPr/>
                </a:tc>
              </a:tr>
              <a:tr h="370840">
                <a:tc>
                  <a:txBody>
                    <a:bodyPr/>
                    <a:lstStyle/>
                    <a:p>
                      <a:pPr>
                        <a:tabLst>
                          <a:tab pos="225425" algn="l"/>
                        </a:tabLst>
                      </a:pPr>
                      <a:r>
                        <a:rPr lang="en-US" b="1" dirty="0" smtClean="0"/>
                        <a:t>	S07: C Language</a:t>
                      </a:r>
                    </a:p>
                    <a:p>
                      <a:pPr>
                        <a:tabLst>
                          <a:tab pos="225425" algn="l"/>
                        </a:tabLst>
                      </a:pPr>
                      <a:r>
                        <a:rPr lang="en-US" b="1" dirty="0" smtClean="0"/>
                        <a:t>	S08: Pointers</a:t>
                      </a:r>
                    </a:p>
                    <a:p>
                      <a:pPr>
                        <a:tabLst>
                          <a:tab pos="225425" algn="l"/>
                        </a:tabLst>
                      </a:pPr>
                      <a:r>
                        <a:rPr lang="en-US" b="1" dirty="0" smtClean="0"/>
                        <a:t>	S09:</a:t>
                      </a:r>
                      <a:r>
                        <a:rPr lang="en-US" b="1" baseline="0" dirty="0" smtClean="0"/>
                        <a:t> </a:t>
                      </a:r>
                      <a:r>
                        <a:rPr lang="en-US" b="1" baseline="0" dirty="0" err="1" smtClean="0"/>
                        <a:t>Structs</a:t>
                      </a:r>
                      <a:endParaRPr lang="en-US" b="1" baseline="0" dirty="0" smtClean="0"/>
                    </a:p>
                    <a:p>
                      <a:pPr>
                        <a:tabLst>
                          <a:tab pos="225425" algn="l"/>
                        </a:tabLst>
                      </a:pPr>
                      <a:r>
                        <a:rPr lang="en-US" b="1" baseline="0" dirty="0" smtClean="0"/>
                        <a:t>	S10: I/O</a:t>
                      </a:r>
                      <a:endParaRPr lang="en-US" b="1" dirty="0"/>
                    </a:p>
                  </a:txBody>
                  <a:tcPr/>
                </a:tc>
                <a:tc>
                  <a:txBody>
                    <a:bodyPr/>
                    <a:lstStyle/>
                    <a:p>
                      <a:pPr algn="l"/>
                      <a:r>
                        <a:rPr lang="en-US" b="1" dirty="0" smtClean="0"/>
                        <a:t>L07b:</a:t>
                      </a:r>
                      <a:r>
                        <a:rPr lang="en-US" b="1" baseline="0" dirty="0" smtClean="0"/>
                        <a:t> Morse II</a:t>
                      </a:r>
                    </a:p>
                    <a:p>
                      <a:pPr algn="l"/>
                      <a:r>
                        <a:rPr lang="en-US" b="1" baseline="0" dirty="0" smtClean="0"/>
                        <a:t>L08a: Life</a:t>
                      </a:r>
                    </a:p>
                    <a:p>
                      <a:pPr algn="l"/>
                      <a:r>
                        <a:rPr lang="en-US" b="1" baseline="0" dirty="0" smtClean="0"/>
                        <a:t>L09b: Snake</a:t>
                      </a:r>
                      <a:endParaRPr lang="en-US" b="1" dirty="0"/>
                    </a:p>
                  </a:txBody>
                  <a:tcPr/>
                </a:tc>
                <a:tc>
                  <a:txBody>
                    <a:bodyPr/>
                    <a:lstStyle/>
                    <a:p>
                      <a:r>
                        <a:rPr lang="en-US" b="1" dirty="0" smtClean="0"/>
                        <a:t>HW07</a:t>
                      </a:r>
                    </a:p>
                    <a:p>
                      <a:r>
                        <a:rPr lang="en-US" b="1" dirty="0" smtClean="0"/>
                        <a:t>HW08</a:t>
                      </a:r>
                    </a:p>
                    <a:p>
                      <a:r>
                        <a:rPr lang="en-US" b="1" dirty="0" smtClean="0"/>
                        <a:t>HW09</a:t>
                      </a:r>
                    </a:p>
                    <a:p>
                      <a:r>
                        <a:rPr lang="en-US" b="1" dirty="0" smtClean="0"/>
                        <a:t>HW10</a:t>
                      </a:r>
                      <a:endParaRPr lang="en-US" b="1" dirty="0"/>
                    </a:p>
                  </a:txBody>
                  <a:tcPr/>
                </a:tc>
              </a:tr>
            </a:tbl>
          </a:graphicData>
        </a:graphic>
      </p:graphicFrame>
      <p:sp>
        <p:nvSpPr>
          <p:cNvPr id="2" name="Right Arrow 1"/>
          <p:cNvSpPr/>
          <p:nvPr/>
        </p:nvSpPr>
        <p:spPr bwMode="auto">
          <a:xfrm>
            <a:off x="573105" y="4390116"/>
            <a:ext cx="537882" cy="443753"/>
          </a:xfrm>
          <a:prstGeom prst="rightArrow">
            <a:avLst/>
          </a:prstGeom>
          <a:solidFill>
            <a:srgbClr val="FF0000"/>
          </a:solidFill>
          <a:ln w="9525" cap="flat" cmpd="sng" algn="ctr">
            <a:solidFill>
              <a:schemeClr val="tx1"/>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spTree>
    <p:extLst>
      <p:ext uri="{BB962C8B-B14F-4D97-AF65-F5344CB8AC3E}">
        <p14:creationId xmlns:p14="http://schemas.microsoft.com/office/powerpoint/2010/main" val="26940917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smtClean="0"/>
              <a:t>Assembler / Linker</a:t>
            </a:r>
            <a:endParaRPr lang="en-US"/>
          </a:p>
        </p:txBody>
      </p:sp>
      <p:sp>
        <p:nvSpPr>
          <p:cNvPr id="7" name="Slide Number Placeholder 3"/>
          <p:cNvSpPr>
            <a:spLocks noGrp="1"/>
          </p:cNvSpPr>
          <p:nvPr>
            <p:ph type="sldNum" sz="quarter" idx="12"/>
          </p:nvPr>
        </p:nvSpPr>
        <p:spPr/>
        <p:txBody>
          <a:bodyPr/>
          <a:lstStyle/>
          <a:p>
            <a:fld id="{46E8C19C-05E6-427E-9776-862551E685FF}" type="slidenum">
              <a:rPr lang="en-US"/>
              <a:pPr/>
              <a:t>20</a:t>
            </a:fld>
            <a:endParaRPr lang="en-US"/>
          </a:p>
        </p:txBody>
      </p:sp>
      <p:sp>
        <p:nvSpPr>
          <p:cNvPr id="2767874" name="Rectangle 2"/>
          <p:cNvSpPr>
            <a:spLocks noGrp="1" noChangeArrowheads="1"/>
          </p:cNvSpPr>
          <p:nvPr>
            <p:ph type="title" idx="4294967295"/>
          </p:nvPr>
        </p:nvSpPr>
        <p:spPr>
          <a:xfrm>
            <a:off x="1179513" y="207963"/>
            <a:ext cx="7623175" cy="866775"/>
          </a:xfrm>
        </p:spPr>
        <p:txBody>
          <a:bodyPr lIns="92075" tIns="46038" rIns="92075" bIns="46038"/>
          <a:lstStyle/>
          <a:p>
            <a:r>
              <a:rPr lang="en-US"/>
              <a:t>Mnemonics / Operands</a:t>
            </a:r>
          </a:p>
        </p:txBody>
      </p:sp>
      <p:sp>
        <p:nvSpPr>
          <p:cNvPr id="844803" name="Rectangle 3"/>
          <p:cNvSpPr>
            <a:spLocks noGrp="1" noChangeArrowheads="1"/>
          </p:cNvSpPr>
          <p:nvPr>
            <p:ph type="body" idx="4294967295"/>
          </p:nvPr>
        </p:nvSpPr>
        <p:spPr>
          <a:xfrm>
            <a:off x="431800" y="1408113"/>
            <a:ext cx="8164513" cy="4960937"/>
          </a:xfrm>
        </p:spPr>
        <p:txBody>
          <a:bodyPr lIns="92075" tIns="46038" rIns="92075" bIns="46038"/>
          <a:lstStyle/>
          <a:p>
            <a:pPr>
              <a:spcBef>
                <a:spcPts val="0"/>
              </a:spcBef>
            </a:pPr>
            <a:r>
              <a:rPr lang="en-US" sz="2400" dirty="0"/>
              <a:t>Mnemonic Field</a:t>
            </a:r>
          </a:p>
          <a:p>
            <a:pPr lvl="1">
              <a:spcBef>
                <a:spcPts val="0"/>
              </a:spcBef>
            </a:pPr>
            <a:r>
              <a:rPr lang="en-US" sz="2000" dirty="0" smtClean="0"/>
              <a:t>The </a:t>
            </a:r>
            <a:r>
              <a:rPr lang="en-US" sz="2000" dirty="0"/>
              <a:t>mnemonic field cannot start in column 1; if it does, it is interpreted as a label.</a:t>
            </a:r>
          </a:p>
          <a:p>
            <a:pPr lvl="1">
              <a:spcBef>
                <a:spcPts val="0"/>
              </a:spcBef>
            </a:pPr>
            <a:r>
              <a:rPr lang="en-US" sz="2000" dirty="0"/>
              <a:t>The mnemonic field contains one of the following items:</a:t>
            </a:r>
          </a:p>
          <a:p>
            <a:pPr lvl="2">
              <a:spcBef>
                <a:spcPts val="0"/>
              </a:spcBef>
            </a:pPr>
            <a:r>
              <a:rPr lang="en-US" sz="1800" dirty="0"/>
              <a:t>MSP430 instruction mnemonic (</a:t>
            </a:r>
            <a:r>
              <a:rPr lang="en-US" sz="1800" dirty="0" err="1"/>
              <a:t>ie</a:t>
            </a:r>
            <a:r>
              <a:rPr lang="en-US" sz="1800" dirty="0"/>
              <a:t>. ADD, MOV, JMP)</a:t>
            </a:r>
          </a:p>
          <a:p>
            <a:pPr lvl="2">
              <a:spcBef>
                <a:spcPts val="0"/>
              </a:spcBef>
            </a:pPr>
            <a:r>
              <a:rPr lang="en-US" sz="1800" dirty="0"/>
              <a:t>Assembler directive (</a:t>
            </a:r>
            <a:r>
              <a:rPr lang="en-US" sz="1800" dirty="0" err="1"/>
              <a:t>ie</a:t>
            </a:r>
            <a:r>
              <a:rPr lang="en-US" sz="1800" dirty="0"/>
              <a:t>. .data, .list, .</a:t>
            </a:r>
            <a:r>
              <a:rPr lang="en-US" sz="1800" dirty="0" err="1"/>
              <a:t>equ</a:t>
            </a:r>
            <a:r>
              <a:rPr lang="en-US" sz="1800" dirty="0"/>
              <a:t>)</a:t>
            </a:r>
          </a:p>
          <a:p>
            <a:pPr lvl="2">
              <a:spcBef>
                <a:spcPts val="0"/>
              </a:spcBef>
            </a:pPr>
            <a:r>
              <a:rPr lang="en-US" sz="1800" dirty="0"/>
              <a:t>Macro directive (</a:t>
            </a:r>
            <a:r>
              <a:rPr lang="en-US" sz="1800" dirty="0" err="1"/>
              <a:t>ie</a:t>
            </a:r>
            <a:r>
              <a:rPr lang="en-US" sz="1800" dirty="0"/>
              <a:t>. .macro, .</a:t>
            </a:r>
            <a:r>
              <a:rPr lang="en-US" sz="1800" dirty="0" err="1"/>
              <a:t>var</a:t>
            </a:r>
            <a:r>
              <a:rPr lang="en-US" sz="1800" dirty="0"/>
              <a:t>, .</a:t>
            </a:r>
            <a:r>
              <a:rPr lang="en-US" sz="1800" dirty="0" err="1"/>
              <a:t>mexit</a:t>
            </a:r>
            <a:r>
              <a:rPr lang="en-US" sz="1800" dirty="0"/>
              <a:t>)</a:t>
            </a:r>
          </a:p>
          <a:p>
            <a:pPr lvl="2">
              <a:spcBef>
                <a:spcPts val="0"/>
              </a:spcBef>
            </a:pPr>
            <a:r>
              <a:rPr lang="en-US" sz="1800" dirty="0"/>
              <a:t>Macro </a:t>
            </a:r>
            <a:r>
              <a:rPr lang="en-US" sz="1800" dirty="0" smtClean="0"/>
              <a:t>invocation</a:t>
            </a:r>
            <a:endParaRPr lang="en-US" sz="1800" dirty="0"/>
          </a:p>
          <a:p>
            <a:pPr>
              <a:spcBef>
                <a:spcPts val="0"/>
              </a:spcBef>
            </a:pPr>
            <a:r>
              <a:rPr lang="en-US" sz="2400" dirty="0"/>
              <a:t>Operand Field</a:t>
            </a:r>
          </a:p>
          <a:p>
            <a:pPr lvl="1">
              <a:spcBef>
                <a:spcPts val="0"/>
              </a:spcBef>
            </a:pPr>
            <a:r>
              <a:rPr lang="en-US" sz="2000" dirty="0"/>
              <a:t>The operand field follows the mnemonic field and </a:t>
            </a:r>
            <a:r>
              <a:rPr lang="en-US" sz="2000" dirty="0" smtClean="0"/>
              <a:t>optionally contains </a:t>
            </a:r>
            <a:r>
              <a:rPr lang="en-US" sz="2000" dirty="0"/>
              <a:t>one or more operands.</a:t>
            </a:r>
          </a:p>
          <a:p>
            <a:pPr lvl="1">
              <a:spcBef>
                <a:spcPts val="0"/>
              </a:spcBef>
            </a:pPr>
            <a:r>
              <a:rPr lang="en-US" sz="2000" dirty="0" smtClean="0"/>
              <a:t>An </a:t>
            </a:r>
            <a:r>
              <a:rPr lang="en-US" sz="2000" dirty="0"/>
              <a:t>operand may consist of:</a:t>
            </a:r>
          </a:p>
          <a:p>
            <a:pPr lvl="2">
              <a:spcBef>
                <a:spcPts val="0"/>
              </a:spcBef>
            </a:pPr>
            <a:r>
              <a:rPr lang="en-US" sz="2000" dirty="0"/>
              <a:t>Symbols</a:t>
            </a:r>
          </a:p>
          <a:p>
            <a:pPr lvl="2">
              <a:spcBef>
                <a:spcPts val="0"/>
              </a:spcBef>
            </a:pPr>
            <a:r>
              <a:rPr lang="en-US" sz="2000" dirty="0"/>
              <a:t>Constants</a:t>
            </a:r>
          </a:p>
          <a:p>
            <a:pPr lvl="2">
              <a:spcBef>
                <a:spcPts val="0"/>
              </a:spcBef>
            </a:pPr>
            <a:r>
              <a:rPr lang="en-US" sz="2000" dirty="0"/>
              <a:t>Expressions (combination of constants and symbols)</a:t>
            </a:r>
          </a:p>
          <a:p>
            <a:pPr lvl="1">
              <a:spcBef>
                <a:spcPts val="0"/>
              </a:spcBef>
            </a:pPr>
            <a:r>
              <a:rPr lang="en-US" sz="2000" dirty="0"/>
              <a:t>Operands are separated with commas</a:t>
            </a:r>
          </a:p>
        </p:txBody>
      </p:sp>
      <p:sp>
        <p:nvSpPr>
          <p:cNvPr id="2767876"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charset="0"/>
              </a:rPr>
              <a:t>Assembly Code</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3177880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4803">
                                            <p:txEl>
                                              <p:pRg st="0" end="0"/>
                                            </p:txEl>
                                          </p:spTgt>
                                        </p:tgtEl>
                                        <p:attrNameLst>
                                          <p:attrName>style.visibility</p:attrName>
                                        </p:attrNameLst>
                                      </p:cBhvr>
                                      <p:to>
                                        <p:strVal val="visible"/>
                                      </p:to>
                                    </p:set>
                                    <p:animEffect transition="in" filter="wipe(left)">
                                      <p:cBhvr>
                                        <p:cTn id="7" dur="500"/>
                                        <p:tgtEl>
                                          <p:spTgt spid="844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4803">
                                            <p:txEl>
                                              <p:pRg st="1" end="1"/>
                                            </p:txEl>
                                          </p:spTgt>
                                        </p:tgtEl>
                                        <p:attrNameLst>
                                          <p:attrName>style.visibility</p:attrName>
                                        </p:attrNameLst>
                                      </p:cBhvr>
                                      <p:to>
                                        <p:strVal val="visible"/>
                                      </p:to>
                                    </p:set>
                                    <p:animEffect transition="in" filter="wipe(left)">
                                      <p:cBhvr>
                                        <p:cTn id="12" dur="500"/>
                                        <p:tgtEl>
                                          <p:spTgt spid="8448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44803">
                                            <p:txEl>
                                              <p:pRg st="2" end="2"/>
                                            </p:txEl>
                                          </p:spTgt>
                                        </p:tgtEl>
                                        <p:attrNameLst>
                                          <p:attrName>style.visibility</p:attrName>
                                        </p:attrNameLst>
                                      </p:cBhvr>
                                      <p:to>
                                        <p:strVal val="visible"/>
                                      </p:to>
                                    </p:set>
                                    <p:animEffect transition="in" filter="wipe(left)">
                                      <p:cBhvr>
                                        <p:cTn id="17" dur="500"/>
                                        <p:tgtEl>
                                          <p:spTgt spid="84480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44803">
                                            <p:txEl>
                                              <p:pRg st="3" end="3"/>
                                            </p:txEl>
                                          </p:spTgt>
                                        </p:tgtEl>
                                        <p:attrNameLst>
                                          <p:attrName>style.visibility</p:attrName>
                                        </p:attrNameLst>
                                      </p:cBhvr>
                                      <p:to>
                                        <p:strVal val="visible"/>
                                      </p:to>
                                    </p:set>
                                    <p:animEffect transition="in" filter="wipe(left)">
                                      <p:cBhvr>
                                        <p:cTn id="20" dur="500"/>
                                        <p:tgtEl>
                                          <p:spTgt spid="84480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44803">
                                            <p:txEl>
                                              <p:pRg st="4" end="4"/>
                                            </p:txEl>
                                          </p:spTgt>
                                        </p:tgtEl>
                                        <p:attrNameLst>
                                          <p:attrName>style.visibility</p:attrName>
                                        </p:attrNameLst>
                                      </p:cBhvr>
                                      <p:to>
                                        <p:strVal val="visible"/>
                                      </p:to>
                                    </p:set>
                                    <p:animEffect transition="in" filter="wipe(left)">
                                      <p:cBhvr>
                                        <p:cTn id="23" dur="500"/>
                                        <p:tgtEl>
                                          <p:spTgt spid="84480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44803">
                                            <p:txEl>
                                              <p:pRg st="5" end="5"/>
                                            </p:txEl>
                                          </p:spTgt>
                                        </p:tgtEl>
                                        <p:attrNameLst>
                                          <p:attrName>style.visibility</p:attrName>
                                        </p:attrNameLst>
                                      </p:cBhvr>
                                      <p:to>
                                        <p:strVal val="visible"/>
                                      </p:to>
                                    </p:set>
                                    <p:animEffect transition="in" filter="wipe(left)">
                                      <p:cBhvr>
                                        <p:cTn id="26" dur="500"/>
                                        <p:tgtEl>
                                          <p:spTgt spid="84480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44803">
                                            <p:txEl>
                                              <p:pRg st="6" end="6"/>
                                            </p:txEl>
                                          </p:spTgt>
                                        </p:tgtEl>
                                        <p:attrNameLst>
                                          <p:attrName>style.visibility</p:attrName>
                                        </p:attrNameLst>
                                      </p:cBhvr>
                                      <p:to>
                                        <p:strVal val="visible"/>
                                      </p:to>
                                    </p:set>
                                    <p:animEffect transition="in" filter="wipe(left)">
                                      <p:cBhvr>
                                        <p:cTn id="29" dur="500"/>
                                        <p:tgtEl>
                                          <p:spTgt spid="844803">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44803">
                                            <p:txEl>
                                              <p:pRg st="7" end="7"/>
                                            </p:txEl>
                                          </p:spTgt>
                                        </p:tgtEl>
                                        <p:attrNameLst>
                                          <p:attrName>style.visibility</p:attrName>
                                        </p:attrNameLst>
                                      </p:cBhvr>
                                      <p:to>
                                        <p:strVal val="visible"/>
                                      </p:to>
                                    </p:set>
                                    <p:animEffect transition="in" filter="wipe(left)">
                                      <p:cBhvr>
                                        <p:cTn id="34" dur="500"/>
                                        <p:tgtEl>
                                          <p:spTgt spid="844803">
                                            <p:txEl>
                                              <p:pRg st="7" end="7"/>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844803">
                                            <p:txEl>
                                              <p:pRg st="8" end="8"/>
                                            </p:txEl>
                                          </p:spTgt>
                                        </p:tgtEl>
                                        <p:attrNameLst>
                                          <p:attrName>style.visibility</p:attrName>
                                        </p:attrNameLst>
                                      </p:cBhvr>
                                      <p:to>
                                        <p:strVal val="visible"/>
                                      </p:to>
                                    </p:set>
                                    <p:animEffect transition="in" filter="wipe(left)">
                                      <p:cBhvr>
                                        <p:cTn id="37" dur="500"/>
                                        <p:tgtEl>
                                          <p:spTgt spid="844803">
                                            <p:txEl>
                                              <p:pRg st="8" end="8"/>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44803">
                                            <p:txEl>
                                              <p:pRg st="9" end="9"/>
                                            </p:txEl>
                                          </p:spTgt>
                                        </p:tgtEl>
                                        <p:attrNameLst>
                                          <p:attrName>style.visibility</p:attrName>
                                        </p:attrNameLst>
                                      </p:cBhvr>
                                      <p:to>
                                        <p:strVal val="visible"/>
                                      </p:to>
                                    </p:set>
                                    <p:animEffect transition="in" filter="wipe(left)">
                                      <p:cBhvr>
                                        <p:cTn id="40" dur="500"/>
                                        <p:tgtEl>
                                          <p:spTgt spid="844803">
                                            <p:txEl>
                                              <p:pRg st="9" end="9"/>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844803">
                                            <p:txEl>
                                              <p:pRg st="10" end="10"/>
                                            </p:txEl>
                                          </p:spTgt>
                                        </p:tgtEl>
                                        <p:attrNameLst>
                                          <p:attrName>style.visibility</p:attrName>
                                        </p:attrNameLst>
                                      </p:cBhvr>
                                      <p:to>
                                        <p:strVal val="visible"/>
                                      </p:to>
                                    </p:set>
                                    <p:animEffect transition="in" filter="wipe(left)">
                                      <p:cBhvr>
                                        <p:cTn id="43" dur="500"/>
                                        <p:tgtEl>
                                          <p:spTgt spid="844803">
                                            <p:txEl>
                                              <p:pRg st="10" end="10"/>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844803">
                                            <p:txEl>
                                              <p:pRg st="11" end="11"/>
                                            </p:txEl>
                                          </p:spTgt>
                                        </p:tgtEl>
                                        <p:attrNameLst>
                                          <p:attrName>style.visibility</p:attrName>
                                        </p:attrNameLst>
                                      </p:cBhvr>
                                      <p:to>
                                        <p:strVal val="visible"/>
                                      </p:to>
                                    </p:set>
                                    <p:animEffect transition="in" filter="wipe(left)">
                                      <p:cBhvr>
                                        <p:cTn id="46" dur="500"/>
                                        <p:tgtEl>
                                          <p:spTgt spid="844803">
                                            <p:txEl>
                                              <p:pRg st="11" end="11"/>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844803">
                                            <p:txEl>
                                              <p:pRg st="12" end="12"/>
                                            </p:txEl>
                                          </p:spTgt>
                                        </p:tgtEl>
                                        <p:attrNameLst>
                                          <p:attrName>style.visibility</p:attrName>
                                        </p:attrNameLst>
                                      </p:cBhvr>
                                      <p:to>
                                        <p:strVal val="visible"/>
                                      </p:to>
                                    </p:set>
                                    <p:animEffect transition="in" filter="wipe(left)">
                                      <p:cBhvr>
                                        <p:cTn id="49" dur="500"/>
                                        <p:tgtEl>
                                          <p:spTgt spid="844803">
                                            <p:txEl>
                                              <p:pRg st="12" end="12"/>
                                            </p:txEl>
                                          </p:spTgt>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44803">
                                            <p:txEl>
                                              <p:pRg st="13" end="13"/>
                                            </p:txEl>
                                          </p:spTgt>
                                        </p:tgtEl>
                                        <p:attrNameLst>
                                          <p:attrName>style.visibility</p:attrName>
                                        </p:attrNameLst>
                                      </p:cBhvr>
                                      <p:to>
                                        <p:strVal val="visible"/>
                                      </p:to>
                                    </p:set>
                                    <p:animEffect transition="in" filter="wipe(left)">
                                      <p:cBhvr>
                                        <p:cTn id="52" dur="500"/>
                                        <p:tgtEl>
                                          <p:spTgt spid="84480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03"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smtClean="0"/>
              <a:t>Assembler / Linker</a:t>
            </a:r>
            <a:endParaRPr lang="en-US"/>
          </a:p>
        </p:txBody>
      </p:sp>
      <p:sp>
        <p:nvSpPr>
          <p:cNvPr id="7" name="Slide Number Placeholder 3"/>
          <p:cNvSpPr>
            <a:spLocks noGrp="1"/>
          </p:cNvSpPr>
          <p:nvPr>
            <p:ph type="sldNum" sz="quarter" idx="12"/>
          </p:nvPr>
        </p:nvSpPr>
        <p:spPr/>
        <p:txBody>
          <a:bodyPr/>
          <a:lstStyle/>
          <a:p>
            <a:fld id="{ED686CF9-18B7-4609-8D4D-65DE23EDD593}" type="slidenum">
              <a:rPr lang="en-US"/>
              <a:pPr/>
              <a:t>21</a:t>
            </a:fld>
            <a:endParaRPr lang="en-US"/>
          </a:p>
        </p:txBody>
      </p:sp>
      <p:sp>
        <p:nvSpPr>
          <p:cNvPr id="2771970" name="Rectangle 2"/>
          <p:cNvSpPr>
            <a:spLocks noGrp="1" noChangeArrowheads="1"/>
          </p:cNvSpPr>
          <p:nvPr>
            <p:ph type="title" idx="4294967295"/>
          </p:nvPr>
        </p:nvSpPr>
        <p:spPr>
          <a:xfrm>
            <a:off x="1179513" y="207963"/>
            <a:ext cx="7658100" cy="866775"/>
          </a:xfrm>
        </p:spPr>
        <p:txBody>
          <a:bodyPr lIns="92075" tIns="46038" rIns="92075" bIns="46038"/>
          <a:lstStyle/>
          <a:p>
            <a:r>
              <a:rPr lang="en-US"/>
              <a:t>Constants / Expressions</a:t>
            </a:r>
          </a:p>
        </p:txBody>
      </p:sp>
      <p:sp>
        <p:nvSpPr>
          <p:cNvPr id="844803" name="Rectangle 3"/>
          <p:cNvSpPr>
            <a:spLocks noGrp="1" noChangeArrowheads="1"/>
          </p:cNvSpPr>
          <p:nvPr>
            <p:ph type="body" idx="4294967295"/>
          </p:nvPr>
        </p:nvSpPr>
        <p:spPr>
          <a:xfrm>
            <a:off x="431800" y="1365581"/>
            <a:ext cx="8164513" cy="5258503"/>
          </a:xfrm>
        </p:spPr>
        <p:txBody>
          <a:bodyPr lIns="92075" tIns="46038" rIns="92075" bIns="46038"/>
          <a:lstStyle/>
          <a:p>
            <a:pPr>
              <a:spcBef>
                <a:spcPts val="0"/>
              </a:spcBef>
            </a:pPr>
            <a:r>
              <a:rPr lang="en-US" sz="2400" b="1" dirty="0" smtClean="0"/>
              <a:t>Constants</a:t>
            </a:r>
            <a:r>
              <a:rPr lang="en-US" sz="2400" dirty="0" smtClean="0"/>
              <a:t> are maintained </a:t>
            </a:r>
            <a:r>
              <a:rPr lang="en-US" sz="2400" dirty="0"/>
              <a:t>internally as a 32-bit, signed (2’s complement) or unsigned </a:t>
            </a:r>
            <a:r>
              <a:rPr lang="en-US" sz="2400" dirty="0" smtClean="0"/>
              <a:t>numbers.</a:t>
            </a:r>
            <a:endParaRPr lang="en-US" sz="2400" dirty="0"/>
          </a:p>
          <a:p>
            <a:pPr lvl="1">
              <a:spcBef>
                <a:spcPts val="0"/>
              </a:spcBef>
            </a:pPr>
            <a:r>
              <a:rPr lang="en-US" sz="2000" dirty="0"/>
              <a:t>Constants are not sign </a:t>
            </a:r>
            <a:r>
              <a:rPr lang="en-US" sz="2000" dirty="0" smtClean="0"/>
              <a:t>extended.</a:t>
            </a:r>
            <a:endParaRPr lang="en-US" sz="2000" dirty="0"/>
          </a:p>
          <a:p>
            <a:pPr lvl="1">
              <a:spcBef>
                <a:spcPts val="0"/>
              </a:spcBef>
            </a:pPr>
            <a:r>
              <a:rPr lang="en-US" sz="2000" dirty="0"/>
              <a:t>The pound sign precedes a constant in an </a:t>
            </a:r>
            <a:r>
              <a:rPr lang="en-US" sz="2000" dirty="0" smtClean="0"/>
              <a:t>instruction</a:t>
            </a:r>
            <a:endParaRPr lang="en-US" sz="2000" dirty="0"/>
          </a:p>
          <a:p>
            <a:pPr lvl="2">
              <a:spcBef>
                <a:spcPts val="0"/>
              </a:spcBef>
            </a:pPr>
            <a:r>
              <a:rPr lang="en-US" sz="2000" b="1" dirty="0"/>
              <a:t>Decimal</a:t>
            </a:r>
            <a:r>
              <a:rPr lang="en-US" sz="2000" dirty="0"/>
              <a:t>: decimal digits ranging from -2147483648 to 4294967295 (</a:t>
            </a:r>
            <a:r>
              <a:rPr lang="en-US" sz="2000" dirty="0" err="1"/>
              <a:t>ie</a:t>
            </a:r>
            <a:r>
              <a:rPr lang="en-US" sz="2000" dirty="0"/>
              <a:t>, 1000, -32768)</a:t>
            </a:r>
          </a:p>
          <a:p>
            <a:pPr lvl="2">
              <a:spcBef>
                <a:spcPts val="0"/>
              </a:spcBef>
            </a:pPr>
            <a:r>
              <a:rPr lang="en-US" sz="2000" b="1" dirty="0"/>
              <a:t>Hexadecimal</a:t>
            </a:r>
            <a:r>
              <a:rPr lang="en-US" sz="2000" dirty="0"/>
              <a:t>: up to 8 hexadecimal digits followed by ‘H’ (or ‘h’) or preceded by ‘0x’ (</a:t>
            </a:r>
            <a:r>
              <a:rPr lang="en-US" sz="2000" dirty="0" err="1"/>
              <a:t>ie</a:t>
            </a:r>
            <a:r>
              <a:rPr lang="en-US" sz="2000" dirty="0"/>
              <a:t>, 78h, 0x78)</a:t>
            </a:r>
          </a:p>
          <a:p>
            <a:pPr lvl="2">
              <a:spcBef>
                <a:spcPts val="0"/>
              </a:spcBef>
            </a:pPr>
            <a:r>
              <a:rPr lang="en-US" sz="2000" b="1" dirty="0"/>
              <a:t>Binary</a:t>
            </a:r>
            <a:r>
              <a:rPr lang="en-US" sz="2000" dirty="0"/>
              <a:t>: up to 32 binary digits followed by suffix B (or b) (</a:t>
            </a:r>
            <a:r>
              <a:rPr lang="en-US" sz="2000" dirty="0" err="1"/>
              <a:t>ie</a:t>
            </a:r>
            <a:r>
              <a:rPr lang="en-US" sz="2000" dirty="0"/>
              <a:t>. 0000b, 11110000B)</a:t>
            </a:r>
          </a:p>
          <a:p>
            <a:pPr>
              <a:spcBef>
                <a:spcPts val="0"/>
              </a:spcBef>
            </a:pPr>
            <a:r>
              <a:rPr lang="en-US" sz="2400" dirty="0" smtClean="0"/>
              <a:t>An </a:t>
            </a:r>
            <a:r>
              <a:rPr lang="en-US" sz="2400" b="1" dirty="0"/>
              <a:t>expression</a:t>
            </a:r>
            <a:r>
              <a:rPr lang="en-US" sz="2400" dirty="0"/>
              <a:t> is a constant, a symbol, or a series of constants and symbols separated by arithmetic </a:t>
            </a:r>
            <a:r>
              <a:rPr lang="en-US" sz="2400" dirty="0" smtClean="0"/>
              <a:t>operators that evaluates </a:t>
            </a:r>
            <a:r>
              <a:rPr lang="en-US" sz="2400" dirty="0"/>
              <a:t>to a </a:t>
            </a:r>
            <a:r>
              <a:rPr lang="en-US" sz="2400" u="sng" dirty="0" smtClean="0"/>
              <a:t>single</a:t>
            </a:r>
            <a:r>
              <a:rPr lang="en-US" sz="2400" dirty="0" smtClean="0"/>
              <a:t> 32-bit number.</a:t>
            </a:r>
            <a:endParaRPr lang="en-US" sz="2400" dirty="0"/>
          </a:p>
          <a:p>
            <a:pPr lvl="2">
              <a:spcBef>
                <a:spcPts val="0"/>
              </a:spcBef>
            </a:pPr>
            <a:r>
              <a:rPr lang="en-US" sz="2000" dirty="0"/>
              <a:t>-2147483648 to 2147483647 for signed values</a:t>
            </a:r>
          </a:p>
          <a:p>
            <a:pPr lvl="2">
              <a:spcBef>
                <a:spcPts val="0"/>
              </a:spcBef>
            </a:pPr>
            <a:r>
              <a:rPr lang="en-US" sz="2000" dirty="0"/>
              <a:t>0 to 4294967295 for unsigned </a:t>
            </a:r>
            <a:r>
              <a:rPr lang="en-US" sz="2000" dirty="0" smtClean="0"/>
              <a:t>values</a:t>
            </a:r>
            <a:endParaRPr lang="en-US" sz="2000" dirty="0"/>
          </a:p>
        </p:txBody>
      </p:sp>
      <p:sp>
        <p:nvSpPr>
          <p:cNvPr id="2771972"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charset="0"/>
              </a:rPr>
              <a:t>Assembly Code</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808038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44803">
                                            <p:txEl>
                                              <p:pRg st="0" end="0"/>
                                            </p:txEl>
                                          </p:spTgt>
                                        </p:tgtEl>
                                        <p:attrNameLst>
                                          <p:attrName>style.visibility</p:attrName>
                                        </p:attrNameLst>
                                      </p:cBhvr>
                                      <p:to>
                                        <p:strVal val="visible"/>
                                      </p:to>
                                    </p:set>
                                    <p:animEffect transition="in" filter="dissolve">
                                      <p:cBhvr>
                                        <p:cTn id="7" dur="500"/>
                                        <p:tgtEl>
                                          <p:spTgt spid="844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44803">
                                            <p:txEl>
                                              <p:pRg st="1" end="1"/>
                                            </p:txEl>
                                          </p:spTgt>
                                        </p:tgtEl>
                                        <p:attrNameLst>
                                          <p:attrName>style.visibility</p:attrName>
                                        </p:attrNameLst>
                                      </p:cBhvr>
                                      <p:to>
                                        <p:strVal val="visible"/>
                                      </p:to>
                                    </p:set>
                                    <p:animEffect transition="in" filter="dissolve">
                                      <p:cBhvr>
                                        <p:cTn id="12" dur="500"/>
                                        <p:tgtEl>
                                          <p:spTgt spid="8448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44803">
                                            <p:txEl>
                                              <p:pRg st="2" end="2"/>
                                            </p:txEl>
                                          </p:spTgt>
                                        </p:tgtEl>
                                        <p:attrNameLst>
                                          <p:attrName>style.visibility</p:attrName>
                                        </p:attrNameLst>
                                      </p:cBhvr>
                                      <p:to>
                                        <p:strVal val="visible"/>
                                      </p:to>
                                    </p:set>
                                    <p:animEffect transition="in" filter="dissolve">
                                      <p:cBhvr>
                                        <p:cTn id="17" dur="500"/>
                                        <p:tgtEl>
                                          <p:spTgt spid="84480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844803">
                                            <p:txEl>
                                              <p:pRg st="3" end="3"/>
                                            </p:txEl>
                                          </p:spTgt>
                                        </p:tgtEl>
                                        <p:attrNameLst>
                                          <p:attrName>style.visibility</p:attrName>
                                        </p:attrNameLst>
                                      </p:cBhvr>
                                      <p:to>
                                        <p:strVal val="visible"/>
                                      </p:to>
                                    </p:set>
                                    <p:animEffect transition="in" filter="dissolve">
                                      <p:cBhvr>
                                        <p:cTn id="20" dur="500"/>
                                        <p:tgtEl>
                                          <p:spTgt spid="84480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44803">
                                            <p:txEl>
                                              <p:pRg st="4" end="4"/>
                                            </p:txEl>
                                          </p:spTgt>
                                        </p:tgtEl>
                                        <p:attrNameLst>
                                          <p:attrName>style.visibility</p:attrName>
                                        </p:attrNameLst>
                                      </p:cBhvr>
                                      <p:to>
                                        <p:strVal val="visible"/>
                                      </p:to>
                                    </p:set>
                                    <p:animEffect transition="in" filter="dissolve">
                                      <p:cBhvr>
                                        <p:cTn id="23" dur="500"/>
                                        <p:tgtEl>
                                          <p:spTgt spid="84480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44803">
                                            <p:txEl>
                                              <p:pRg st="5" end="5"/>
                                            </p:txEl>
                                          </p:spTgt>
                                        </p:tgtEl>
                                        <p:attrNameLst>
                                          <p:attrName>style.visibility</p:attrName>
                                        </p:attrNameLst>
                                      </p:cBhvr>
                                      <p:to>
                                        <p:strVal val="visible"/>
                                      </p:to>
                                    </p:set>
                                    <p:animEffect transition="in" filter="dissolve">
                                      <p:cBhvr>
                                        <p:cTn id="26" dur="500"/>
                                        <p:tgtEl>
                                          <p:spTgt spid="84480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44803">
                                            <p:txEl>
                                              <p:pRg st="6" end="6"/>
                                            </p:txEl>
                                          </p:spTgt>
                                        </p:tgtEl>
                                        <p:attrNameLst>
                                          <p:attrName>style.visibility</p:attrName>
                                        </p:attrNameLst>
                                      </p:cBhvr>
                                      <p:to>
                                        <p:strVal val="visible"/>
                                      </p:to>
                                    </p:set>
                                    <p:animEffect transition="in" filter="dissolve">
                                      <p:cBhvr>
                                        <p:cTn id="31" dur="500"/>
                                        <p:tgtEl>
                                          <p:spTgt spid="844803">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44803">
                                            <p:txEl>
                                              <p:pRg st="7" end="7"/>
                                            </p:txEl>
                                          </p:spTgt>
                                        </p:tgtEl>
                                        <p:attrNameLst>
                                          <p:attrName>style.visibility</p:attrName>
                                        </p:attrNameLst>
                                      </p:cBhvr>
                                      <p:to>
                                        <p:strVal val="visible"/>
                                      </p:to>
                                    </p:set>
                                    <p:animEffect transition="in" filter="dissolve">
                                      <p:cBhvr>
                                        <p:cTn id="34" dur="500"/>
                                        <p:tgtEl>
                                          <p:spTgt spid="84480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844803">
                                            <p:txEl>
                                              <p:pRg st="8" end="8"/>
                                            </p:txEl>
                                          </p:spTgt>
                                        </p:tgtEl>
                                        <p:attrNameLst>
                                          <p:attrName>style.visibility</p:attrName>
                                        </p:attrNameLst>
                                      </p:cBhvr>
                                      <p:to>
                                        <p:strVal val="visible"/>
                                      </p:to>
                                    </p:set>
                                    <p:animEffect transition="in" filter="dissolve">
                                      <p:cBhvr>
                                        <p:cTn id="37" dur="500"/>
                                        <p:tgtEl>
                                          <p:spTgt spid="8448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03"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Footer Placeholder 2"/>
          <p:cNvSpPr>
            <a:spLocks noGrp="1"/>
          </p:cNvSpPr>
          <p:nvPr>
            <p:ph type="ftr" sz="quarter" idx="11"/>
          </p:nvPr>
        </p:nvSpPr>
        <p:spPr/>
        <p:txBody>
          <a:bodyPr/>
          <a:lstStyle/>
          <a:p>
            <a:r>
              <a:rPr lang="en-US" smtClean="0"/>
              <a:t>Assembler / Linker</a:t>
            </a:r>
            <a:endParaRPr lang="en-US"/>
          </a:p>
        </p:txBody>
      </p:sp>
      <p:sp>
        <p:nvSpPr>
          <p:cNvPr id="8" name="Slide Number Placeholder 3"/>
          <p:cNvSpPr>
            <a:spLocks noGrp="1"/>
          </p:cNvSpPr>
          <p:nvPr>
            <p:ph type="sldNum" sz="quarter" idx="12"/>
          </p:nvPr>
        </p:nvSpPr>
        <p:spPr/>
        <p:txBody>
          <a:bodyPr/>
          <a:lstStyle/>
          <a:p>
            <a:fld id="{6A6A5A1E-DEFB-4630-A1B6-2669C75B7449}" type="slidenum">
              <a:rPr lang="en-US"/>
              <a:pPr/>
              <a:t>22</a:t>
            </a:fld>
            <a:endParaRPr lang="en-US"/>
          </a:p>
        </p:txBody>
      </p:sp>
      <p:sp>
        <p:nvSpPr>
          <p:cNvPr id="2776066" name="Rectangle 2"/>
          <p:cNvSpPr>
            <a:spLocks noGrp="1" noChangeArrowheads="1"/>
          </p:cNvSpPr>
          <p:nvPr>
            <p:ph type="title" idx="4294967295"/>
          </p:nvPr>
        </p:nvSpPr>
        <p:spPr>
          <a:xfrm>
            <a:off x="1179513" y="207963"/>
            <a:ext cx="7707312" cy="866775"/>
          </a:xfrm>
        </p:spPr>
        <p:txBody>
          <a:bodyPr lIns="92075" tIns="46038" rIns="92075" bIns="46038"/>
          <a:lstStyle/>
          <a:p>
            <a:r>
              <a:rPr lang="en-US" dirty="0" smtClean="0"/>
              <a:t>Expressions / Operators</a:t>
            </a:r>
            <a:endParaRPr lang="en-US" dirty="0"/>
          </a:p>
        </p:txBody>
      </p:sp>
      <p:sp>
        <p:nvSpPr>
          <p:cNvPr id="844803" name="Rectangle 3"/>
          <p:cNvSpPr>
            <a:spLocks noGrp="1" noChangeArrowheads="1"/>
          </p:cNvSpPr>
          <p:nvPr>
            <p:ph type="body" idx="4294967295"/>
          </p:nvPr>
        </p:nvSpPr>
        <p:spPr>
          <a:xfrm>
            <a:off x="431800" y="1408114"/>
            <a:ext cx="8547100" cy="2132528"/>
          </a:xfrm>
        </p:spPr>
        <p:txBody>
          <a:bodyPr lIns="92075" tIns="46038" rIns="92075" bIns="46038"/>
          <a:lstStyle/>
          <a:p>
            <a:pPr>
              <a:spcBef>
                <a:spcPts val="0"/>
              </a:spcBef>
            </a:pPr>
            <a:r>
              <a:rPr lang="en-US" sz="2400" dirty="0" smtClean="0"/>
              <a:t>The </a:t>
            </a:r>
            <a:r>
              <a:rPr lang="en-US" sz="2400" dirty="0"/>
              <a:t>precedence order of expression evaluation is</a:t>
            </a:r>
          </a:p>
          <a:p>
            <a:pPr marL="800100" lvl="1" indent="-342900">
              <a:spcBef>
                <a:spcPts val="600"/>
              </a:spcBef>
              <a:buSzPct val="100000"/>
              <a:buFont typeface="+mj-lt"/>
              <a:buAutoNum type="arabicPeriod"/>
            </a:pPr>
            <a:r>
              <a:rPr lang="en-US" sz="2000" dirty="0"/>
              <a:t>E</a:t>
            </a:r>
            <a:r>
              <a:rPr lang="en-US" sz="2000" dirty="0" smtClean="0"/>
              <a:t>valuate </a:t>
            </a:r>
            <a:r>
              <a:rPr lang="en-US" sz="2000" dirty="0"/>
              <a:t>parenthesized expressions</a:t>
            </a:r>
          </a:p>
          <a:p>
            <a:pPr marL="800100" lvl="1" indent="-342900">
              <a:spcBef>
                <a:spcPts val="0"/>
              </a:spcBef>
              <a:buSzPct val="100000"/>
              <a:buFont typeface="+mj-lt"/>
              <a:buAutoNum type="arabicPeriod"/>
            </a:pPr>
            <a:r>
              <a:rPr lang="en-US" sz="2000" dirty="0"/>
              <a:t>E</a:t>
            </a:r>
            <a:r>
              <a:rPr lang="en-US" sz="2000" dirty="0" smtClean="0"/>
              <a:t>valuate </a:t>
            </a:r>
            <a:r>
              <a:rPr lang="en-US" sz="2000" dirty="0"/>
              <a:t>operators according to precedence groups</a:t>
            </a:r>
          </a:p>
          <a:p>
            <a:pPr marL="800100" lvl="1" indent="-342900">
              <a:spcBef>
                <a:spcPts val="0"/>
              </a:spcBef>
              <a:buSzPct val="100000"/>
              <a:buFont typeface="+mj-lt"/>
              <a:buAutoNum type="arabicPeriod"/>
            </a:pPr>
            <a:r>
              <a:rPr lang="en-US" sz="2000" dirty="0"/>
              <a:t>W</a:t>
            </a:r>
            <a:r>
              <a:rPr lang="en-US" sz="2000" dirty="0" smtClean="0"/>
              <a:t>hen </a:t>
            </a:r>
            <a:r>
              <a:rPr lang="en-US" sz="2000" dirty="0"/>
              <a:t>parentheses and precedence groups do not determine the order of expression evaluation, the expressions are evaluated from left to right</a:t>
            </a:r>
          </a:p>
        </p:txBody>
      </p:sp>
      <p:sp>
        <p:nvSpPr>
          <p:cNvPr id="2776068"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charset="0"/>
              </a:rPr>
              <a:t>Assembly Code</a:t>
            </a:r>
          </a:p>
        </p:txBody>
      </p:sp>
      <p:sp>
        <p:nvSpPr>
          <p:cNvPr id="2776069" name="Text Box 5"/>
          <p:cNvSpPr txBox="1">
            <a:spLocks noChangeArrowheads="1"/>
          </p:cNvSpPr>
          <p:nvPr/>
        </p:nvSpPr>
        <p:spPr bwMode="auto">
          <a:xfrm>
            <a:off x="495067" y="3624276"/>
            <a:ext cx="8207375" cy="285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973138" algn="l"/>
                <a:tab pos="1082675" algn="l"/>
                <a:tab pos="2457450" algn="l"/>
              </a:tabLst>
              <a:defRPr sz="2400">
                <a:solidFill>
                  <a:schemeClr val="tx1"/>
                </a:solidFill>
                <a:latin typeface="Times New Roman" pitchFamily="18" charset="0"/>
              </a:defRPr>
            </a:lvl1pPr>
            <a:lvl2pPr eaLnBrk="0" hangingPunct="0">
              <a:tabLst>
                <a:tab pos="973138" algn="l"/>
                <a:tab pos="1082675" algn="l"/>
                <a:tab pos="2457450" algn="l"/>
              </a:tabLst>
              <a:defRPr sz="2400">
                <a:solidFill>
                  <a:schemeClr val="tx1"/>
                </a:solidFill>
                <a:latin typeface="Times New Roman" pitchFamily="18" charset="0"/>
              </a:defRPr>
            </a:lvl2pPr>
            <a:lvl3pPr eaLnBrk="0" hangingPunct="0">
              <a:tabLst>
                <a:tab pos="973138" algn="l"/>
                <a:tab pos="1082675" algn="l"/>
                <a:tab pos="2457450" algn="l"/>
              </a:tabLst>
              <a:defRPr sz="2400">
                <a:solidFill>
                  <a:schemeClr val="tx1"/>
                </a:solidFill>
                <a:latin typeface="Times New Roman" pitchFamily="18" charset="0"/>
              </a:defRPr>
            </a:lvl3pPr>
            <a:lvl4pPr eaLnBrk="0" hangingPunct="0">
              <a:tabLst>
                <a:tab pos="973138" algn="l"/>
                <a:tab pos="1082675" algn="l"/>
                <a:tab pos="2457450" algn="l"/>
              </a:tabLst>
              <a:defRPr sz="2400">
                <a:solidFill>
                  <a:schemeClr val="tx1"/>
                </a:solidFill>
                <a:latin typeface="Times New Roman" pitchFamily="18" charset="0"/>
              </a:defRPr>
            </a:lvl4pPr>
            <a:lvl5pPr eaLnBrk="0" hangingPunct="0">
              <a:tabLst>
                <a:tab pos="973138" algn="l"/>
                <a:tab pos="1082675" algn="l"/>
                <a:tab pos="2457450" algn="l"/>
              </a:tabLst>
              <a:defRPr sz="2400">
                <a:solidFill>
                  <a:schemeClr val="tx1"/>
                </a:solidFill>
                <a:latin typeface="Times New Roman" pitchFamily="18" charset="0"/>
              </a:defRPr>
            </a:lvl5pPr>
            <a:lvl6pPr eaLnBrk="0" fontAlgn="base" hangingPunct="0">
              <a:spcBef>
                <a:spcPct val="0"/>
              </a:spcBef>
              <a:spcAft>
                <a:spcPct val="0"/>
              </a:spcAft>
              <a:tabLst>
                <a:tab pos="973138" algn="l"/>
                <a:tab pos="1082675" algn="l"/>
                <a:tab pos="2457450" algn="l"/>
              </a:tabLst>
              <a:defRPr sz="2400">
                <a:solidFill>
                  <a:schemeClr val="tx1"/>
                </a:solidFill>
                <a:latin typeface="Times New Roman" pitchFamily="18" charset="0"/>
              </a:defRPr>
            </a:lvl6pPr>
            <a:lvl7pPr eaLnBrk="0" fontAlgn="base" hangingPunct="0">
              <a:spcBef>
                <a:spcPct val="0"/>
              </a:spcBef>
              <a:spcAft>
                <a:spcPct val="0"/>
              </a:spcAft>
              <a:tabLst>
                <a:tab pos="973138" algn="l"/>
                <a:tab pos="1082675" algn="l"/>
                <a:tab pos="2457450" algn="l"/>
              </a:tabLst>
              <a:defRPr sz="2400">
                <a:solidFill>
                  <a:schemeClr val="tx1"/>
                </a:solidFill>
                <a:latin typeface="Times New Roman" pitchFamily="18" charset="0"/>
              </a:defRPr>
            </a:lvl7pPr>
            <a:lvl8pPr eaLnBrk="0" fontAlgn="base" hangingPunct="0">
              <a:spcBef>
                <a:spcPct val="0"/>
              </a:spcBef>
              <a:spcAft>
                <a:spcPct val="0"/>
              </a:spcAft>
              <a:tabLst>
                <a:tab pos="973138" algn="l"/>
                <a:tab pos="1082675" algn="l"/>
                <a:tab pos="2457450" algn="l"/>
              </a:tabLst>
              <a:defRPr sz="2400">
                <a:solidFill>
                  <a:schemeClr val="tx1"/>
                </a:solidFill>
                <a:latin typeface="Times New Roman" pitchFamily="18" charset="0"/>
              </a:defRPr>
            </a:lvl8pPr>
            <a:lvl9pPr eaLnBrk="0" fontAlgn="base" hangingPunct="0">
              <a:spcBef>
                <a:spcPct val="0"/>
              </a:spcBef>
              <a:spcAft>
                <a:spcPct val="0"/>
              </a:spcAft>
              <a:tabLst>
                <a:tab pos="973138" algn="l"/>
                <a:tab pos="1082675" algn="l"/>
                <a:tab pos="2457450" algn="l"/>
              </a:tabLst>
              <a:defRPr sz="2400">
                <a:solidFill>
                  <a:schemeClr val="tx1"/>
                </a:solidFill>
                <a:latin typeface="Times New Roman" pitchFamily="18" charset="0"/>
              </a:defRPr>
            </a:lvl9pPr>
          </a:lstStyle>
          <a:p>
            <a:pPr eaLnBrk="1" hangingPunct="1">
              <a:tabLst>
                <a:tab pos="973138" algn="l"/>
                <a:tab pos="1082675" algn="l"/>
                <a:tab pos="2286000" algn="l"/>
              </a:tabLst>
            </a:pPr>
            <a:r>
              <a:rPr lang="en-US" sz="1600" b="1" u="sng" dirty="0">
                <a:latin typeface="Arial" charset="0"/>
              </a:rPr>
              <a:t>Group</a:t>
            </a:r>
            <a:r>
              <a:rPr lang="en-US" sz="1600" b="1" dirty="0">
                <a:latin typeface="Arial" charset="0"/>
              </a:rPr>
              <a:t>	</a:t>
            </a:r>
            <a:r>
              <a:rPr lang="en-US" sz="1600" b="1" u="sng" dirty="0">
                <a:latin typeface="Arial" charset="0"/>
              </a:rPr>
              <a:t>Operator</a:t>
            </a:r>
            <a:r>
              <a:rPr lang="en-US" sz="1600" b="1" dirty="0">
                <a:latin typeface="Arial" charset="0"/>
              </a:rPr>
              <a:t>	</a:t>
            </a:r>
            <a:r>
              <a:rPr lang="en-US" sz="1600" b="1" u="sng" dirty="0">
                <a:latin typeface="Arial" charset="0"/>
              </a:rPr>
              <a:t>Description</a:t>
            </a:r>
          </a:p>
          <a:p>
            <a:pPr eaLnBrk="1" hangingPunct="1">
              <a:spcBef>
                <a:spcPct val="20000"/>
              </a:spcBef>
              <a:tabLst>
                <a:tab pos="973138" algn="l"/>
                <a:tab pos="1082675" algn="l"/>
                <a:tab pos="2286000" algn="l"/>
              </a:tabLst>
            </a:pPr>
            <a:r>
              <a:rPr lang="en-US" sz="1600" dirty="0">
                <a:latin typeface="Arial" charset="0"/>
              </a:rPr>
              <a:t>    1	+, -, ~, !	Unary plus, minus, 1’s complement, logical NOT</a:t>
            </a:r>
          </a:p>
          <a:p>
            <a:pPr eaLnBrk="1" hangingPunct="1">
              <a:tabLst>
                <a:tab pos="973138" algn="l"/>
                <a:tab pos="1082675" algn="l"/>
                <a:tab pos="2286000" algn="l"/>
              </a:tabLst>
            </a:pPr>
            <a:r>
              <a:rPr lang="en-US" sz="1600" dirty="0">
                <a:latin typeface="Arial" charset="0"/>
              </a:rPr>
              <a:t>    2	*, /, %	Multiplication, Division, Modulo</a:t>
            </a:r>
          </a:p>
          <a:p>
            <a:pPr eaLnBrk="1" hangingPunct="1">
              <a:tabLst>
                <a:tab pos="973138" algn="l"/>
                <a:tab pos="1082675" algn="l"/>
                <a:tab pos="2286000" algn="l"/>
              </a:tabLst>
            </a:pPr>
            <a:r>
              <a:rPr lang="en-US" sz="1600" dirty="0">
                <a:latin typeface="Tahoma" pitchFamily="34" charset="0"/>
              </a:rPr>
              <a:t>   </a:t>
            </a:r>
            <a:r>
              <a:rPr lang="en-US" sz="1600" dirty="0">
                <a:latin typeface="Arial" charset="0"/>
              </a:rPr>
              <a:t>3	+, -	Addition, Subtraction</a:t>
            </a:r>
          </a:p>
          <a:p>
            <a:pPr eaLnBrk="1" hangingPunct="1">
              <a:tabLst>
                <a:tab pos="973138" algn="l"/>
                <a:tab pos="1082675" algn="l"/>
                <a:tab pos="2286000" algn="l"/>
              </a:tabLst>
            </a:pPr>
            <a:r>
              <a:rPr lang="en-US" sz="1600" dirty="0">
                <a:latin typeface="Tahoma" pitchFamily="34" charset="0"/>
              </a:rPr>
              <a:t>   </a:t>
            </a:r>
            <a:r>
              <a:rPr lang="en-US" sz="1600" dirty="0">
                <a:latin typeface="Arial" charset="0"/>
              </a:rPr>
              <a:t>4	&lt;&lt;, &gt;&gt;	Shift left, Shift right</a:t>
            </a:r>
          </a:p>
          <a:p>
            <a:pPr eaLnBrk="1" hangingPunct="1">
              <a:tabLst>
                <a:tab pos="973138" algn="l"/>
                <a:tab pos="1082675" algn="l"/>
                <a:tab pos="2286000" algn="l"/>
              </a:tabLst>
            </a:pPr>
            <a:r>
              <a:rPr lang="en-US" sz="1600" dirty="0">
                <a:latin typeface="Tahoma" pitchFamily="34" charset="0"/>
              </a:rPr>
              <a:t>   </a:t>
            </a:r>
            <a:r>
              <a:rPr lang="en-US" sz="1600" dirty="0">
                <a:latin typeface="Arial" charset="0"/>
              </a:rPr>
              <a:t>5	&lt;, &lt;=, &gt;, &gt;=	Less than, Less than or equal to, </a:t>
            </a:r>
            <a:r>
              <a:rPr lang="en-US" sz="1600" dirty="0" smtClean="0">
                <a:latin typeface="Arial" charset="0"/>
              </a:rPr>
              <a:t>Greater than</a:t>
            </a:r>
            <a:r>
              <a:rPr lang="en-US" sz="1600" dirty="0">
                <a:latin typeface="Arial" charset="0"/>
              </a:rPr>
              <a:t>, Greater </a:t>
            </a:r>
            <a:r>
              <a:rPr lang="en-US" sz="1600" dirty="0" smtClean="0">
                <a:latin typeface="Arial" charset="0"/>
              </a:rPr>
              <a:t>than</a:t>
            </a:r>
          </a:p>
          <a:p>
            <a:pPr eaLnBrk="1" hangingPunct="1">
              <a:tabLst>
                <a:tab pos="973138" algn="l"/>
                <a:tab pos="1082675" algn="l"/>
                <a:tab pos="2286000" algn="l"/>
              </a:tabLst>
            </a:pPr>
            <a:r>
              <a:rPr lang="en-US" sz="1600" dirty="0">
                <a:latin typeface="Arial" charset="0"/>
              </a:rPr>
              <a:t> </a:t>
            </a:r>
            <a:r>
              <a:rPr lang="en-US" sz="1600" dirty="0" smtClean="0">
                <a:latin typeface="Arial" charset="0"/>
              </a:rPr>
              <a:t>                                                     </a:t>
            </a:r>
            <a:r>
              <a:rPr lang="en-US" sz="1600" dirty="0">
                <a:latin typeface="Arial" charset="0"/>
              </a:rPr>
              <a:t>or </a:t>
            </a:r>
            <a:r>
              <a:rPr lang="en-US" sz="1600" dirty="0" smtClean="0">
                <a:latin typeface="Arial" charset="0"/>
              </a:rPr>
              <a:t>Equal </a:t>
            </a:r>
            <a:r>
              <a:rPr lang="en-US" sz="1600" dirty="0">
                <a:latin typeface="Arial" charset="0"/>
              </a:rPr>
              <a:t>to</a:t>
            </a:r>
          </a:p>
          <a:p>
            <a:pPr eaLnBrk="1" hangingPunct="1">
              <a:tabLst>
                <a:tab pos="973138" algn="l"/>
                <a:tab pos="1082675" algn="l"/>
                <a:tab pos="2286000" algn="l"/>
              </a:tabLst>
            </a:pPr>
            <a:r>
              <a:rPr lang="en-US" sz="1600" dirty="0">
                <a:latin typeface="Tahoma" pitchFamily="34" charset="0"/>
              </a:rPr>
              <a:t>   </a:t>
            </a:r>
            <a:r>
              <a:rPr lang="en-US" sz="1600" dirty="0">
                <a:latin typeface="Arial" charset="0"/>
              </a:rPr>
              <a:t>6	=[=], !=	Equal to, Not equal to</a:t>
            </a:r>
          </a:p>
          <a:p>
            <a:pPr eaLnBrk="1" hangingPunct="1">
              <a:tabLst>
                <a:tab pos="973138" algn="l"/>
                <a:tab pos="1082675" algn="l"/>
                <a:tab pos="2286000" algn="l"/>
              </a:tabLst>
            </a:pPr>
            <a:r>
              <a:rPr lang="en-US" sz="1600" dirty="0">
                <a:latin typeface="Tahoma" pitchFamily="34" charset="0"/>
              </a:rPr>
              <a:t>   </a:t>
            </a:r>
            <a:r>
              <a:rPr lang="en-US" sz="1600" dirty="0">
                <a:latin typeface="Arial" charset="0"/>
              </a:rPr>
              <a:t>7	&amp;	Bitwise AND</a:t>
            </a:r>
          </a:p>
          <a:p>
            <a:pPr eaLnBrk="1" hangingPunct="1">
              <a:tabLst>
                <a:tab pos="973138" algn="l"/>
                <a:tab pos="1082675" algn="l"/>
                <a:tab pos="2286000" algn="l"/>
              </a:tabLst>
            </a:pPr>
            <a:r>
              <a:rPr lang="en-US" sz="1600" dirty="0">
                <a:latin typeface="Tahoma" pitchFamily="34" charset="0"/>
              </a:rPr>
              <a:t>   </a:t>
            </a:r>
            <a:r>
              <a:rPr lang="en-US" sz="1600" dirty="0">
                <a:latin typeface="Arial" charset="0"/>
              </a:rPr>
              <a:t>8	^	</a:t>
            </a:r>
            <a:r>
              <a:rPr lang="en-US" sz="1600" dirty="0" smtClean="0">
                <a:latin typeface="Arial" charset="0"/>
              </a:rPr>
              <a:t>	Bitwise </a:t>
            </a:r>
            <a:r>
              <a:rPr lang="en-US" sz="1600" dirty="0">
                <a:latin typeface="Arial" charset="0"/>
              </a:rPr>
              <a:t>exclusive OR (XOR)</a:t>
            </a:r>
          </a:p>
          <a:p>
            <a:pPr eaLnBrk="1" hangingPunct="1">
              <a:tabLst>
                <a:tab pos="973138" algn="l"/>
                <a:tab pos="1082675" algn="l"/>
                <a:tab pos="2286000" algn="l"/>
              </a:tabLst>
            </a:pPr>
            <a:r>
              <a:rPr lang="en-US" sz="1600" dirty="0">
                <a:latin typeface="Tahoma" pitchFamily="34" charset="0"/>
              </a:rPr>
              <a:t>   </a:t>
            </a:r>
            <a:r>
              <a:rPr lang="en-US" sz="1600" dirty="0">
                <a:latin typeface="Arial" charset="0"/>
              </a:rPr>
              <a:t>9	|		Bitwise OR</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165631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4803">
                                            <p:txEl>
                                              <p:pRg st="0" end="0"/>
                                            </p:txEl>
                                          </p:spTgt>
                                        </p:tgtEl>
                                        <p:attrNameLst>
                                          <p:attrName>style.visibility</p:attrName>
                                        </p:attrNameLst>
                                      </p:cBhvr>
                                      <p:to>
                                        <p:strVal val="visible"/>
                                      </p:to>
                                    </p:set>
                                    <p:animEffect transition="in" filter="fade">
                                      <p:cBhvr>
                                        <p:cTn id="7" dur="500"/>
                                        <p:tgtEl>
                                          <p:spTgt spid="84480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4803">
                                            <p:txEl>
                                              <p:pRg st="1" end="1"/>
                                            </p:txEl>
                                          </p:spTgt>
                                        </p:tgtEl>
                                        <p:attrNameLst>
                                          <p:attrName>style.visibility</p:attrName>
                                        </p:attrNameLst>
                                      </p:cBhvr>
                                      <p:to>
                                        <p:strVal val="visible"/>
                                      </p:to>
                                    </p:set>
                                    <p:animEffect transition="in" filter="fade">
                                      <p:cBhvr>
                                        <p:cTn id="10" dur="500"/>
                                        <p:tgtEl>
                                          <p:spTgt spid="84480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4803">
                                            <p:txEl>
                                              <p:pRg st="2" end="2"/>
                                            </p:txEl>
                                          </p:spTgt>
                                        </p:tgtEl>
                                        <p:attrNameLst>
                                          <p:attrName>style.visibility</p:attrName>
                                        </p:attrNameLst>
                                      </p:cBhvr>
                                      <p:to>
                                        <p:strVal val="visible"/>
                                      </p:to>
                                    </p:set>
                                    <p:animEffect transition="in" filter="fade">
                                      <p:cBhvr>
                                        <p:cTn id="13" dur="500"/>
                                        <p:tgtEl>
                                          <p:spTgt spid="84480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4803">
                                            <p:txEl>
                                              <p:pRg st="3" end="3"/>
                                            </p:txEl>
                                          </p:spTgt>
                                        </p:tgtEl>
                                        <p:attrNameLst>
                                          <p:attrName>style.visibility</p:attrName>
                                        </p:attrNameLst>
                                      </p:cBhvr>
                                      <p:to>
                                        <p:strVal val="visible"/>
                                      </p:to>
                                    </p:set>
                                    <p:animEffect transition="in" filter="fade">
                                      <p:cBhvr>
                                        <p:cTn id="16" dur="500"/>
                                        <p:tgtEl>
                                          <p:spTgt spid="84480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76069"/>
                                        </p:tgtEl>
                                        <p:attrNameLst>
                                          <p:attrName>style.visibility</p:attrName>
                                        </p:attrNameLst>
                                      </p:cBhvr>
                                      <p:to>
                                        <p:strVal val="visible"/>
                                      </p:to>
                                    </p:set>
                                    <p:animEffect transition="in" filter="fade">
                                      <p:cBhvr>
                                        <p:cTn id="21" dur="500"/>
                                        <p:tgtEl>
                                          <p:spTgt spid="2776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03" grpId="0" build="p"/>
      <p:bldP spid="2776069"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Footer Placeholder 2"/>
          <p:cNvSpPr>
            <a:spLocks noGrp="1"/>
          </p:cNvSpPr>
          <p:nvPr>
            <p:ph type="ftr" sz="quarter" idx="11"/>
          </p:nvPr>
        </p:nvSpPr>
        <p:spPr/>
        <p:txBody>
          <a:bodyPr/>
          <a:lstStyle/>
          <a:p>
            <a:r>
              <a:rPr lang="en-US" smtClean="0"/>
              <a:t>Assembler / Linker</a:t>
            </a:r>
            <a:endParaRPr lang="en-US"/>
          </a:p>
        </p:txBody>
      </p:sp>
      <p:sp>
        <p:nvSpPr>
          <p:cNvPr id="19" name="Slide Number Placeholder 3"/>
          <p:cNvSpPr>
            <a:spLocks noGrp="1"/>
          </p:cNvSpPr>
          <p:nvPr>
            <p:ph type="sldNum" sz="quarter" idx="12"/>
          </p:nvPr>
        </p:nvSpPr>
        <p:spPr/>
        <p:txBody>
          <a:bodyPr/>
          <a:lstStyle/>
          <a:p>
            <a:fld id="{E0A12C62-9EFA-461F-A7B3-493F0DC381D6}" type="slidenum">
              <a:rPr lang="en-US"/>
              <a:pPr/>
              <a:t>23</a:t>
            </a:fld>
            <a:endParaRPr lang="en-US"/>
          </a:p>
        </p:txBody>
      </p:sp>
      <p:sp>
        <p:nvSpPr>
          <p:cNvPr id="2647045" name="Rectangle 2"/>
          <p:cNvSpPr>
            <a:spLocks noGrp="1" noChangeArrowheads="1"/>
          </p:cNvSpPr>
          <p:nvPr>
            <p:ph type="title" idx="4294967295"/>
          </p:nvPr>
        </p:nvSpPr>
        <p:spPr/>
        <p:txBody>
          <a:bodyPr lIns="92075" tIns="46038" rIns="92075" bIns="46038"/>
          <a:lstStyle/>
          <a:p>
            <a:r>
              <a:rPr lang="en-US"/>
              <a:t>Assembler Directives</a:t>
            </a:r>
          </a:p>
        </p:txBody>
      </p:sp>
      <p:sp>
        <p:nvSpPr>
          <p:cNvPr id="849924" name="Rectangle 4"/>
          <p:cNvSpPr>
            <a:spLocks noGrp="1" noChangeArrowheads="1"/>
          </p:cNvSpPr>
          <p:nvPr>
            <p:ph type="body" idx="4294967295"/>
          </p:nvPr>
        </p:nvSpPr>
        <p:spPr>
          <a:xfrm>
            <a:off x="431800" y="1408113"/>
            <a:ext cx="8164513" cy="1792287"/>
          </a:xfrm>
        </p:spPr>
        <p:txBody>
          <a:bodyPr lIns="92075" tIns="46038" rIns="92075" bIns="46038"/>
          <a:lstStyle/>
          <a:p>
            <a:pPr>
              <a:lnSpc>
                <a:spcPct val="90000"/>
              </a:lnSpc>
            </a:pPr>
            <a:r>
              <a:rPr lang="en-US" sz="2400" dirty="0"/>
              <a:t>Assembly directives are used </a:t>
            </a:r>
            <a:r>
              <a:rPr lang="en-US" sz="2400" dirty="0" smtClean="0"/>
              <a:t>to:</a:t>
            </a:r>
            <a:endParaRPr lang="en-US" sz="2400" dirty="0"/>
          </a:p>
          <a:p>
            <a:pPr lvl="1">
              <a:lnSpc>
                <a:spcPct val="90000"/>
              </a:lnSpc>
            </a:pPr>
            <a:r>
              <a:rPr lang="en-US" sz="2000" dirty="0" smtClean="0"/>
              <a:t>Create symbol table entries (.</a:t>
            </a:r>
            <a:r>
              <a:rPr lang="en-US" sz="2000" dirty="0" err="1" smtClean="0"/>
              <a:t>equ</a:t>
            </a:r>
            <a:r>
              <a:rPr lang="en-US" sz="2000" dirty="0" smtClean="0"/>
              <a:t>, .set, .</a:t>
            </a:r>
            <a:r>
              <a:rPr lang="en-US" sz="2000" dirty="0" err="1" smtClean="0"/>
              <a:t>cdecls</a:t>
            </a:r>
            <a:r>
              <a:rPr lang="en-US" sz="2000" dirty="0" smtClean="0"/>
              <a:t>).</a:t>
            </a:r>
          </a:p>
          <a:p>
            <a:pPr lvl="1">
              <a:lnSpc>
                <a:spcPct val="90000"/>
              </a:lnSpc>
            </a:pPr>
            <a:r>
              <a:rPr lang="en-US" sz="2000" dirty="0" smtClean="0"/>
              <a:t>Select assembler sections (.sect, .</a:t>
            </a:r>
            <a:r>
              <a:rPr lang="en-US" sz="2000" dirty="0" err="1" smtClean="0"/>
              <a:t>bss</a:t>
            </a:r>
            <a:r>
              <a:rPr lang="en-US" sz="2000" dirty="0" smtClean="0"/>
              <a:t>, .text).</a:t>
            </a:r>
            <a:endParaRPr lang="en-US" sz="2000" dirty="0"/>
          </a:p>
          <a:p>
            <a:pPr lvl="1">
              <a:lnSpc>
                <a:spcPct val="90000"/>
              </a:lnSpc>
            </a:pPr>
            <a:r>
              <a:rPr lang="en-US" sz="2000" dirty="0" smtClean="0"/>
              <a:t>Define values </a:t>
            </a:r>
            <a:r>
              <a:rPr lang="en-US" sz="2000" dirty="0"/>
              <a:t>for memory </a:t>
            </a:r>
            <a:r>
              <a:rPr lang="en-US" sz="2000" dirty="0" smtClean="0"/>
              <a:t>locations (.byte, .word, .string).</a:t>
            </a:r>
            <a:endParaRPr lang="en-US" sz="2000" dirty="0"/>
          </a:p>
          <a:p>
            <a:pPr lvl="1">
              <a:lnSpc>
                <a:spcPct val="90000"/>
              </a:lnSpc>
            </a:pPr>
            <a:r>
              <a:rPr lang="en-US" sz="2000" dirty="0"/>
              <a:t>Specify the end of program </a:t>
            </a:r>
            <a:r>
              <a:rPr lang="en-US" sz="2000" dirty="0" smtClean="0"/>
              <a:t>(.end).</a:t>
            </a:r>
            <a:endParaRPr lang="en-US" sz="2000" dirty="0"/>
          </a:p>
        </p:txBody>
      </p:sp>
      <p:grpSp>
        <p:nvGrpSpPr>
          <p:cNvPr id="2647059" name="Group 19"/>
          <p:cNvGrpSpPr>
            <a:grpSpLocks/>
          </p:cNvGrpSpPr>
          <p:nvPr/>
        </p:nvGrpSpPr>
        <p:grpSpPr bwMode="auto">
          <a:xfrm>
            <a:off x="431800" y="3540125"/>
            <a:ext cx="8313738" cy="2727325"/>
            <a:chOff x="272" y="2230"/>
            <a:chExt cx="5237" cy="1718"/>
          </a:xfrm>
        </p:grpSpPr>
        <p:sp>
          <p:nvSpPr>
            <p:cNvPr id="2647049" name="Rectangle 3"/>
            <p:cNvSpPr>
              <a:spLocks noChangeArrowheads="1"/>
            </p:cNvSpPr>
            <p:nvPr/>
          </p:nvSpPr>
          <p:spPr bwMode="auto">
            <a:xfrm>
              <a:off x="1418" y="2230"/>
              <a:ext cx="4091" cy="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lg" len="lg"/>
                  <a:tailEnd type="none" w="lg" len="lg"/>
                </a14:hiddenLine>
              </a:ext>
            </a:extLst>
          </p:spPr>
          <p:txBody>
            <a:bodyPr wrap="none">
              <a:spAutoFit/>
            </a:bodyPr>
            <a:lstStyle/>
            <a:p>
              <a:pPr eaLnBrk="0" hangingPunct="0">
                <a:lnSpc>
                  <a:spcPct val="90000"/>
                </a:lnSpc>
                <a:tabLst>
                  <a:tab pos="914400" algn="l"/>
                </a:tabLst>
              </a:pPr>
              <a:r>
                <a:rPr lang="en-US" sz="1000" b="1" dirty="0">
                  <a:latin typeface="Courier New" pitchFamily="49" charset="0"/>
                </a:rPr>
                <a:t>;*******************************************************************************</a:t>
              </a:r>
            </a:p>
            <a:p>
              <a:pPr eaLnBrk="0" hangingPunct="0">
                <a:lnSpc>
                  <a:spcPct val="90000"/>
                </a:lnSpc>
                <a:tabLst>
                  <a:tab pos="914400" algn="l"/>
                </a:tabLst>
              </a:pPr>
              <a:r>
                <a:rPr lang="en-US" sz="1000" b="1" dirty="0">
                  <a:latin typeface="Courier New" pitchFamily="49" charset="0"/>
                </a:rPr>
                <a:t>;   CS/</a:t>
              </a:r>
              <a:r>
                <a:rPr lang="en-US" sz="1000" b="1" dirty="0" err="1">
                  <a:latin typeface="Courier New" pitchFamily="49" charset="0"/>
                </a:rPr>
                <a:t>ECEn</a:t>
              </a:r>
              <a:r>
                <a:rPr lang="en-US" sz="1000" b="1" dirty="0">
                  <a:latin typeface="Courier New" pitchFamily="49" charset="0"/>
                </a:rPr>
                <a:t> 124 Example Code</a:t>
              </a:r>
            </a:p>
            <a:p>
              <a:pPr eaLnBrk="0" hangingPunct="0">
                <a:lnSpc>
                  <a:spcPct val="90000"/>
                </a:lnSpc>
                <a:tabLst>
                  <a:tab pos="914400" algn="l"/>
                </a:tabLst>
              </a:pPr>
              <a:r>
                <a:rPr lang="en-US" sz="1000" b="1" dirty="0">
                  <a:latin typeface="Courier New" pitchFamily="49" charset="0"/>
                </a:rPr>
                <a:t>;*******************************************************************************</a:t>
              </a:r>
            </a:p>
            <a:p>
              <a:pPr eaLnBrk="0" hangingPunct="0">
                <a:lnSpc>
                  <a:spcPct val="90000"/>
                </a:lnSpc>
                <a:tabLst>
                  <a:tab pos="914400" algn="l"/>
                </a:tabLst>
              </a:pPr>
              <a:r>
                <a:rPr lang="en-US" sz="1000" b="1" dirty="0">
                  <a:latin typeface="Courier New" pitchFamily="49" charset="0"/>
                </a:rPr>
                <a:t>	.</a:t>
              </a:r>
              <a:r>
                <a:rPr lang="en-US" sz="1000" b="1" dirty="0" err="1" smtClean="0">
                  <a:latin typeface="Courier New" pitchFamily="49" charset="0"/>
                </a:rPr>
                <a:t>cdecls</a:t>
              </a:r>
              <a:r>
                <a:rPr lang="en-US" sz="1000" b="1" dirty="0">
                  <a:latin typeface="Courier New" pitchFamily="49" charset="0"/>
                </a:rPr>
                <a:t>	</a:t>
              </a:r>
              <a:r>
                <a:rPr lang="en-US" sz="1000" b="1" dirty="0" smtClean="0">
                  <a:latin typeface="Courier New" pitchFamily="49" charset="0"/>
                </a:rPr>
                <a:t>C,"msp430x22x4.h"</a:t>
              </a:r>
              <a:r>
                <a:rPr lang="en-US" sz="1000" b="1" dirty="0">
                  <a:latin typeface="Courier New" pitchFamily="49" charset="0"/>
                </a:rPr>
                <a:t>	; include C header</a:t>
              </a:r>
            </a:p>
            <a:p>
              <a:pPr eaLnBrk="0" hangingPunct="0">
                <a:lnSpc>
                  <a:spcPct val="90000"/>
                </a:lnSpc>
                <a:tabLst>
                  <a:tab pos="914400" algn="l"/>
                </a:tabLst>
              </a:pPr>
              <a:endParaRPr lang="en-US" sz="1000" b="1" dirty="0">
                <a:latin typeface="Courier New" pitchFamily="49" charset="0"/>
              </a:endParaRPr>
            </a:p>
            <a:p>
              <a:pPr eaLnBrk="0" hangingPunct="0">
                <a:lnSpc>
                  <a:spcPct val="90000"/>
                </a:lnSpc>
                <a:tabLst>
                  <a:tab pos="914400" algn="l"/>
                </a:tabLst>
              </a:pPr>
              <a:r>
                <a:rPr lang="en-US" sz="1000" b="1" dirty="0">
                  <a:latin typeface="Courier New" pitchFamily="49" charset="0"/>
                </a:rPr>
                <a:t>COUNT	.</a:t>
              </a:r>
              <a:r>
                <a:rPr lang="en-US" sz="1000" b="1" dirty="0" err="1">
                  <a:latin typeface="Courier New" pitchFamily="49" charset="0"/>
                </a:rPr>
                <a:t>equ</a:t>
              </a:r>
              <a:r>
                <a:rPr lang="en-US" sz="1000" b="1" dirty="0">
                  <a:latin typeface="Courier New" pitchFamily="49" charset="0"/>
                </a:rPr>
                <a:t>	2000</a:t>
              </a:r>
            </a:p>
            <a:p>
              <a:pPr eaLnBrk="0" hangingPunct="0">
                <a:lnSpc>
                  <a:spcPct val="90000"/>
                </a:lnSpc>
                <a:tabLst>
                  <a:tab pos="914400" algn="l"/>
                </a:tabLst>
              </a:pPr>
              <a:r>
                <a:rPr lang="en-US" sz="1000" b="1" dirty="0">
                  <a:latin typeface="Courier New" pitchFamily="49" charset="0"/>
                </a:rPr>
                <a:t>                            </a:t>
              </a:r>
            </a:p>
            <a:p>
              <a:pPr eaLnBrk="0" hangingPunct="0">
                <a:lnSpc>
                  <a:spcPct val="90000"/>
                </a:lnSpc>
                <a:tabLst>
                  <a:tab pos="914400" algn="l"/>
                </a:tabLst>
              </a:pPr>
              <a:r>
                <a:rPr lang="en-US" sz="1000" b="1" dirty="0">
                  <a:latin typeface="Courier New" pitchFamily="49" charset="0"/>
                </a:rPr>
                <a:t>;------------------------------------------------------------------------------</a:t>
              </a:r>
            </a:p>
            <a:p>
              <a:pPr eaLnBrk="0" hangingPunct="0">
                <a:lnSpc>
                  <a:spcPct val="90000"/>
                </a:lnSpc>
                <a:tabLst>
                  <a:tab pos="914400" algn="l"/>
                </a:tabLst>
              </a:pPr>
              <a:r>
                <a:rPr lang="en-US" sz="1000" b="1" dirty="0">
                  <a:latin typeface="Courier New" pitchFamily="49" charset="0"/>
                </a:rPr>
                <a:t>	.</a:t>
              </a:r>
              <a:r>
                <a:rPr lang="en-US" sz="1000" b="1" dirty="0" err="1">
                  <a:latin typeface="Courier New" pitchFamily="49" charset="0"/>
                </a:rPr>
                <a:t>bss</a:t>
              </a:r>
              <a:r>
                <a:rPr lang="en-US" sz="1000" b="1" dirty="0">
                  <a:latin typeface="Courier New" pitchFamily="49" charset="0"/>
                </a:rPr>
                <a:t>	cnt,2		; ISR counter                     </a:t>
              </a:r>
            </a:p>
            <a:p>
              <a:pPr eaLnBrk="0" hangingPunct="0">
                <a:lnSpc>
                  <a:spcPct val="90000"/>
                </a:lnSpc>
                <a:tabLst>
                  <a:tab pos="914400" algn="l"/>
                </a:tabLst>
              </a:pPr>
              <a:r>
                <a:rPr lang="en-US" sz="1000" b="1" dirty="0">
                  <a:latin typeface="Courier New" pitchFamily="49" charset="0"/>
                </a:rPr>
                <a:t>;------------------------------------------------------------------------------</a:t>
              </a:r>
            </a:p>
            <a:p>
              <a:pPr eaLnBrk="0" hangingPunct="0">
                <a:lnSpc>
                  <a:spcPct val="90000"/>
                </a:lnSpc>
                <a:tabLst>
                  <a:tab pos="914400" algn="l"/>
                </a:tabLst>
              </a:pPr>
              <a:r>
                <a:rPr lang="en-US" sz="1000" b="1" dirty="0">
                  <a:latin typeface="Courier New" pitchFamily="49" charset="0"/>
                </a:rPr>
                <a:t>         	.text           		; Program reset</a:t>
              </a:r>
            </a:p>
            <a:p>
              <a:pPr eaLnBrk="0" hangingPunct="0">
                <a:lnSpc>
                  <a:spcPct val="90000"/>
                </a:lnSpc>
                <a:tabLst>
                  <a:tab pos="914400" algn="l"/>
                </a:tabLst>
              </a:pPr>
              <a:r>
                <a:rPr lang="en-US" sz="1000" b="1" dirty="0" smtClean="0">
                  <a:latin typeface="Courier New" pitchFamily="49" charset="0"/>
                </a:rPr>
                <a:t>start:</a:t>
              </a:r>
              <a:r>
                <a:rPr lang="en-US" sz="1000" b="1" dirty="0">
                  <a:latin typeface="Courier New" pitchFamily="49" charset="0"/>
                </a:rPr>
                <a:t>	</a:t>
              </a:r>
              <a:r>
                <a:rPr lang="en-US" sz="1000" b="1" dirty="0" err="1">
                  <a:latin typeface="Courier New" pitchFamily="49" charset="0"/>
                </a:rPr>
                <a:t>mov.w</a:t>
              </a:r>
              <a:r>
                <a:rPr lang="en-US" sz="1000" b="1" dirty="0">
                  <a:latin typeface="Courier New" pitchFamily="49" charset="0"/>
                </a:rPr>
                <a:t>	#</a:t>
              </a:r>
              <a:r>
                <a:rPr lang="en-US" sz="1000" b="1" dirty="0" smtClean="0">
                  <a:latin typeface="Courier New" pitchFamily="49" charset="0"/>
                </a:rPr>
                <a:t>0x0400,SP</a:t>
              </a:r>
              <a:r>
                <a:rPr lang="en-US" sz="1000" b="1" dirty="0">
                  <a:latin typeface="Courier New" pitchFamily="49" charset="0"/>
                </a:rPr>
                <a:t>		; Initialize stack pointer</a:t>
              </a:r>
            </a:p>
            <a:p>
              <a:pPr eaLnBrk="0" hangingPunct="0">
                <a:lnSpc>
                  <a:spcPct val="90000"/>
                </a:lnSpc>
                <a:tabLst>
                  <a:tab pos="914400" algn="l"/>
                </a:tabLst>
              </a:pPr>
              <a:r>
                <a:rPr lang="en-US" sz="1000" b="1" dirty="0">
                  <a:latin typeface="Courier New" pitchFamily="49" charset="0"/>
                </a:rPr>
                <a:t>	</a:t>
              </a:r>
              <a:r>
                <a:rPr lang="en-US" sz="1000" b="1" dirty="0" err="1">
                  <a:latin typeface="Courier New" pitchFamily="49" charset="0"/>
                </a:rPr>
                <a:t>mov.w</a:t>
              </a:r>
              <a:r>
                <a:rPr lang="en-US" sz="1000" b="1" dirty="0">
                  <a:latin typeface="Courier New" pitchFamily="49" charset="0"/>
                </a:rPr>
                <a:t>	#WDT_MDLY_0_5,&amp;WDTCTL	; Set Watchdog interval to ~0.5ms</a:t>
              </a:r>
            </a:p>
            <a:p>
              <a:pPr eaLnBrk="0" hangingPunct="0">
                <a:lnSpc>
                  <a:spcPct val="90000"/>
                </a:lnSpc>
                <a:tabLst>
                  <a:tab pos="914400" algn="l"/>
                </a:tabLst>
              </a:pPr>
              <a:r>
                <a:rPr lang="en-US" sz="1000" b="1" dirty="0">
                  <a:latin typeface="Courier New" pitchFamily="49" charset="0"/>
                </a:rPr>
                <a:t>	</a:t>
              </a:r>
              <a:r>
                <a:rPr lang="en-US" sz="1000" b="1" dirty="0" err="1">
                  <a:latin typeface="Courier New" pitchFamily="49" charset="0"/>
                </a:rPr>
                <a:t>bis.w</a:t>
              </a:r>
              <a:r>
                <a:rPr lang="en-US" sz="1000" b="1" dirty="0">
                  <a:latin typeface="Courier New" pitchFamily="49" charset="0"/>
                </a:rPr>
                <a:t>	#LPM0+GIE,SR	; Enter LPM0 w/ interrupt</a:t>
              </a:r>
            </a:p>
            <a:p>
              <a:pPr eaLnBrk="0" hangingPunct="0">
                <a:lnSpc>
                  <a:spcPct val="90000"/>
                </a:lnSpc>
                <a:tabLst>
                  <a:tab pos="914400" algn="l"/>
                </a:tabLst>
              </a:pPr>
              <a:r>
                <a:rPr lang="en-US" sz="1000" b="1" dirty="0">
                  <a:latin typeface="Courier New" pitchFamily="49" charset="0"/>
                </a:rPr>
                <a:t>	</a:t>
              </a:r>
              <a:r>
                <a:rPr lang="en-US" sz="1000" b="1" dirty="0" err="1">
                  <a:latin typeface="Courier New" pitchFamily="49" charset="0"/>
                </a:rPr>
                <a:t>jmp</a:t>
              </a:r>
              <a:r>
                <a:rPr lang="en-US" sz="1000" b="1" dirty="0">
                  <a:latin typeface="Courier New" pitchFamily="49" charset="0"/>
                </a:rPr>
                <a:t>	$		; Loop forever; interrupts do all</a:t>
              </a:r>
            </a:p>
            <a:p>
              <a:pPr eaLnBrk="0" hangingPunct="0">
                <a:lnSpc>
                  <a:spcPct val="90000"/>
                </a:lnSpc>
                <a:tabLst>
                  <a:tab pos="914400" algn="l"/>
                </a:tabLst>
              </a:pPr>
              <a:endParaRPr lang="en-US" sz="1000" b="1" dirty="0">
                <a:latin typeface="Courier New" pitchFamily="49" charset="0"/>
              </a:endParaRPr>
            </a:p>
            <a:p>
              <a:pPr eaLnBrk="0" hangingPunct="0">
                <a:lnSpc>
                  <a:spcPct val="90000"/>
                </a:lnSpc>
                <a:tabLst>
                  <a:tab pos="914400" algn="l"/>
                </a:tabLst>
              </a:pPr>
              <a:r>
                <a:rPr lang="en-US" sz="1000" b="1" dirty="0">
                  <a:latin typeface="Courier New" pitchFamily="49" charset="0"/>
                </a:rPr>
                <a:t>	.sect	".reset"                ; MSP430 RESET Vector</a:t>
              </a:r>
            </a:p>
            <a:p>
              <a:pPr eaLnBrk="0" hangingPunct="0">
                <a:lnSpc>
                  <a:spcPct val="90000"/>
                </a:lnSpc>
                <a:tabLst>
                  <a:tab pos="914400" algn="l"/>
                </a:tabLst>
              </a:pPr>
              <a:r>
                <a:rPr lang="en-US" sz="1000" b="1" dirty="0">
                  <a:latin typeface="Courier New" pitchFamily="49" charset="0"/>
                </a:rPr>
                <a:t>	.word 	</a:t>
              </a:r>
              <a:r>
                <a:rPr lang="en-US" sz="1000" b="1" dirty="0" smtClean="0">
                  <a:latin typeface="Courier New" pitchFamily="49" charset="0"/>
                </a:rPr>
                <a:t>start</a:t>
              </a:r>
              <a:r>
                <a:rPr lang="en-US" sz="1000" b="1" dirty="0">
                  <a:latin typeface="Courier New" pitchFamily="49" charset="0"/>
                </a:rPr>
                <a:t>		; Power Up ISR</a:t>
              </a:r>
            </a:p>
            <a:p>
              <a:pPr eaLnBrk="0" hangingPunct="0">
                <a:lnSpc>
                  <a:spcPct val="90000"/>
                </a:lnSpc>
                <a:tabLst>
                  <a:tab pos="914400" algn="l"/>
                </a:tabLst>
              </a:pPr>
              <a:r>
                <a:rPr lang="en-US" sz="1000" b="1" dirty="0">
                  <a:latin typeface="Courier New" pitchFamily="49" charset="0"/>
                </a:rPr>
                <a:t>	.end</a:t>
              </a:r>
            </a:p>
          </p:txBody>
        </p:sp>
        <p:sp>
          <p:nvSpPr>
            <p:cNvPr id="2647050" name="Rectangle 10"/>
            <p:cNvSpPr>
              <a:spLocks noChangeArrowheads="1"/>
            </p:cNvSpPr>
            <p:nvPr/>
          </p:nvSpPr>
          <p:spPr bwMode="auto">
            <a:xfrm>
              <a:off x="272" y="2977"/>
              <a:ext cx="9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Directives</a:t>
              </a:r>
            </a:p>
          </p:txBody>
        </p:sp>
      </p:grpSp>
      <p:sp>
        <p:nvSpPr>
          <p:cNvPr id="2647051" name="Line 11"/>
          <p:cNvSpPr>
            <a:spLocks noChangeShapeType="1"/>
          </p:cNvSpPr>
          <p:nvPr/>
        </p:nvSpPr>
        <p:spPr bwMode="auto">
          <a:xfrm flipV="1">
            <a:off x="1955800" y="4114800"/>
            <a:ext cx="1254125" cy="827088"/>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47052" name="Line 12"/>
          <p:cNvSpPr>
            <a:spLocks noChangeShapeType="1"/>
          </p:cNvSpPr>
          <p:nvPr/>
        </p:nvSpPr>
        <p:spPr bwMode="auto">
          <a:xfrm flipV="1">
            <a:off x="1955800" y="4348163"/>
            <a:ext cx="1254125" cy="593725"/>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47053" name="Line 13"/>
          <p:cNvSpPr>
            <a:spLocks noChangeShapeType="1"/>
          </p:cNvSpPr>
          <p:nvPr/>
        </p:nvSpPr>
        <p:spPr bwMode="auto">
          <a:xfrm flipV="1">
            <a:off x="1955800" y="4737100"/>
            <a:ext cx="1214438" cy="204788"/>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47055" name="Line 15"/>
          <p:cNvSpPr>
            <a:spLocks noChangeShapeType="1"/>
          </p:cNvSpPr>
          <p:nvPr/>
        </p:nvSpPr>
        <p:spPr bwMode="auto">
          <a:xfrm>
            <a:off x="1955800" y="4941888"/>
            <a:ext cx="1225550" cy="69850"/>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47056" name="Line 16"/>
          <p:cNvSpPr>
            <a:spLocks noChangeShapeType="1"/>
          </p:cNvSpPr>
          <p:nvPr/>
        </p:nvSpPr>
        <p:spPr bwMode="auto">
          <a:xfrm>
            <a:off x="1955800" y="4941888"/>
            <a:ext cx="1273175" cy="892175"/>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47057" name="Line 17"/>
          <p:cNvSpPr>
            <a:spLocks noChangeShapeType="1"/>
          </p:cNvSpPr>
          <p:nvPr/>
        </p:nvSpPr>
        <p:spPr bwMode="auto">
          <a:xfrm>
            <a:off x="1955800" y="4941888"/>
            <a:ext cx="1273175" cy="1030287"/>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47058" name="Line 18"/>
          <p:cNvSpPr>
            <a:spLocks noChangeShapeType="1"/>
          </p:cNvSpPr>
          <p:nvPr/>
        </p:nvSpPr>
        <p:spPr bwMode="auto">
          <a:xfrm>
            <a:off x="1955800" y="4941888"/>
            <a:ext cx="1246188" cy="1168400"/>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47060" name="Text Box 20"/>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latin typeface="Arial" charset="0"/>
              </a:rPr>
              <a:t>Assembly Code</a:t>
            </a:r>
          </a:p>
        </p:txBody>
      </p:sp>
      <p:sp>
        <p:nvSpPr>
          <p:cNvPr id="2647062" name="Line 22"/>
          <p:cNvSpPr>
            <a:spLocks noChangeShapeType="1"/>
          </p:cNvSpPr>
          <p:nvPr/>
        </p:nvSpPr>
        <p:spPr bwMode="auto">
          <a:xfrm flipH="1" flipV="1">
            <a:off x="4287838" y="5559425"/>
            <a:ext cx="1587500" cy="622300"/>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47063" name="Rectangle 23"/>
          <p:cNvSpPr>
            <a:spLocks noChangeArrowheads="1"/>
          </p:cNvSpPr>
          <p:nvPr/>
        </p:nvSpPr>
        <p:spPr bwMode="auto">
          <a:xfrm>
            <a:off x="5897563" y="6003925"/>
            <a:ext cx="2886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b="1">
                <a:latin typeface="Arial" charset="0"/>
              </a:rPr>
              <a:t>Current Location Counter</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2143102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9924">
                                            <p:txEl>
                                              <p:pRg st="0" end="0"/>
                                            </p:txEl>
                                          </p:spTgt>
                                        </p:tgtEl>
                                        <p:attrNameLst>
                                          <p:attrName>style.visibility</p:attrName>
                                        </p:attrNameLst>
                                      </p:cBhvr>
                                      <p:to>
                                        <p:strVal val="visible"/>
                                      </p:to>
                                    </p:set>
                                    <p:animEffect transition="in" filter="wipe(left)">
                                      <p:cBhvr>
                                        <p:cTn id="7" dur="500"/>
                                        <p:tgtEl>
                                          <p:spTgt spid="849924">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49924">
                                            <p:txEl>
                                              <p:pRg st="1" end="1"/>
                                            </p:txEl>
                                          </p:spTgt>
                                        </p:tgtEl>
                                        <p:attrNameLst>
                                          <p:attrName>style.visibility</p:attrName>
                                        </p:attrNameLst>
                                      </p:cBhvr>
                                      <p:to>
                                        <p:strVal val="visible"/>
                                      </p:to>
                                    </p:set>
                                    <p:animEffect transition="in" filter="wipe(left)">
                                      <p:cBhvr>
                                        <p:cTn id="10" dur="500"/>
                                        <p:tgtEl>
                                          <p:spTgt spid="849924">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49924">
                                            <p:txEl>
                                              <p:pRg st="2" end="2"/>
                                            </p:txEl>
                                          </p:spTgt>
                                        </p:tgtEl>
                                        <p:attrNameLst>
                                          <p:attrName>style.visibility</p:attrName>
                                        </p:attrNameLst>
                                      </p:cBhvr>
                                      <p:to>
                                        <p:strVal val="visible"/>
                                      </p:to>
                                    </p:set>
                                    <p:animEffect transition="in" filter="wipe(left)">
                                      <p:cBhvr>
                                        <p:cTn id="13" dur="500"/>
                                        <p:tgtEl>
                                          <p:spTgt spid="849924">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49924">
                                            <p:txEl>
                                              <p:pRg st="3" end="3"/>
                                            </p:txEl>
                                          </p:spTgt>
                                        </p:tgtEl>
                                        <p:attrNameLst>
                                          <p:attrName>style.visibility</p:attrName>
                                        </p:attrNameLst>
                                      </p:cBhvr>
                                      <p:to>
                                        <p:strVal val="visible"/>
                                      </p:to>
                                    </p:set>
                                    <p:animEffect transition="in" filter="wipe(left)">
                                      <p:cBhvr>
                                        <p:cTn id="16" dur="500"/>
                                        <p:tgtEl>
                                          <p:spTgt spid="849924">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49924">
                                            <p:txEl>
                                              <p:pRg st="4" end="4"/>
                                            </p:txEl>
                                          </p:spTgt>
                                        </p:tgtEl>
                                        <p:attrNameLst>
                                          <p:attrName>style.visibility</p:attrName>
                                        </p:attrNameLst>
                                      </p:cBhvr>
                                      <p:to>
                                        <p:strVal val="visible"/>
                                      </p:to>
                                    </p:set>
                                    <p:animEffect transition="in" filter="wipe(left)">
                                      <p:cBhvr>
                                        <p:cTn id="19" dur="500"/>
                                        <p:tgtEl>
                                          <p:spTgt spid="849924">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2647059"/>
                                        </p:tgtEl>
                                        <p:attrNameLst>
                                          <p:attrName>style.visibility</p:attrName>
                                        </p:attrNameLst>
                                      </p:cBhvr>
                                      <p:to>
                                        <p:strVal val="visible"/>
                                      </p:to>
                                    </p:set>
                                    <p:animEffect transition="in" filter="dissolve">
                                      <p:cBhvr>
                                        <p:cTn id="24" dur="500"/>
                                        <p:tgtEl>
                                          <p:spTgt spid="264705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47051"/>
                                        </p:tgtEl>
                                        <p:attrNameLst>
                                          <p:attrName>style.visibility</p:attrName>
                                        </p:attrNameLst>
                                      </p:cBhvr>
                                      <p:to>
                                        <p:strVal val="visible"/>
                                      </p:to>
                                    </p:set>
                                    <p:animEffect transition="in" filter="wipe(left)">
                                      <p:cBhvr>
                                        <p:cTn id="29" dur="500"/>
                                        <p:tgtEl>
                                          <p:spTgt spid="264705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647052"/>
                                        </p:tgtEl>
                                        <p:attrNameLst>
                                          <p:attrName>style.visibility</p:attrName>
                                        </p:attrNameLst>
                                      </p:cBhvr>
                                      <p:to>
                                        <p:strVal val="visible"/>
                                      </p:to>
                                    </p:set>
                                    <p:animEffect transition="in" filter="wipe(left)">
                                      <p:cBhvr>
                                        <p:cTn id="32" dur="500"/>
                                        <p:tgtEl>
                                          <p:spTgt spid="264705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647053"/>
                                        </p:tgtEl>
                                        <p:attrNameLst>
                                          <p:attrName>style.visibility</p:attrName>
                                        </p:attrNameLst>
                                      </p:cBhvr>
                                      <p:to>
                                        <p:strVal val="visible"/>
                                      </p:to>
                                    </p:set>
                                    <p:animEffect transition="in" filter="wipe(left)">
                                      <p:cBhvr>
                                        <p:cTn id="35" dur="500"/>
                                        <p:tgtEl>
                                          <p:spTgt spid="264705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647055"/>
                                        </p:tgtEl>
                                        <p:attrNameLst>
                                          <p:attrName>style.visibility</p:attrName>
                                        </p:attrNameLst>
                                      </p:cBhvr>
                                      <p:to>
                                        <p:strVal val="visible"/>
                                      </p:to>
                                    </p:set>
                                    <p:animEffect transition="in" filter="wipe(left)">
                                      <p:cBhvr>
                                        <p:cTn id="38" dur="500"/>
                                        <p:tgtEl>
                                          <p:spTgt spid="264705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647056"/>
                                        </p:tgtEl>
                                        <p:attrNameLst>
                                          <p:attrName>style.visibility</p:attrName>
                                        </p:attrNameLst>
                                      </p:cBhvr>
                                      <p:to>
                                        <p:strVal val="visible"/>
                                      </p:to>
                                    </p:set>
                                    <p:animEffect transition="in" filter="wipe(left)">
                                      <p:cBhvr>
                                        <p:cTn id="41" dur="500"/>
                                        <p:tgtEl>
                                          <p:spTgt spid="264705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647057"/>
                                        </p:tgtEl>
                                        <p:attrNameLst>
                                          <p:attrName>style.visibility</p:attrName>
                                        </p:attrNameLst>
                                      </p:cBhvr>
                                      <p:to>
                                        <p:strVal val="visible"/>
                                      </p:to>
                                    </p:set>
                                    <p:animEffect transition="in" filter="wipe(left)">
                                      <p:cBhvr>
                                        <p:cTn id="44" dur="500"/>
                                        <p:tgtEl>
                                          <p:spTgt spid="264705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647058"/>
                                        </p:tgtEl>
                                        <p:attrNameLst>
                                          <p:attrName>style.visibility</p:attrName>
                                        </p:attrNameLst>
                                      </p:cBhvr>
                                      <p:to>
                                        <p:strVal val="visible"/>
                                      </p:to>
                                    </p:set>
                                    <p:animEffect transition="in" filter="wipe(left)">
                                      <p:cBhvr>
                                        <p:cTn id="47" dur="500"/>
                                        <p:tgtEl>
                                          <p:spTgt spid="264705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647062"/>
                                        </p:tgtEl>
                                        <p:attrNameLst>
                                          <p:attrName>style.visibility</p:attrName>
                                        </p:attrNameLst>
                                      </p:cBhvr>
                                      <p:to>
                                        <p:strVal val="visible"/>
                                      </p:to>
                                    </p:set>
                                    <p:animEffect transition="in" filter="dissolve">
                                      <p:cBhvr>
                                        <p:cTn id="52" dur="500"/>
                                        <p:tgtEl>
                                          <p:spTgt spid="26470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47063"/>
                                        </p:tgtEl>
                                        <p:attrNameLst>
                                          <p:attrName>style.visibility</p:attrName>
                                        </p:attrNameLst>
                                      </p:cBhvr>
                                      <p:to>
                                        <p:strVal val="visible"/>
                                      </p:to>
                                    </p:set>
                                    <p:animEffect transition="in" filter="dissolve">
                                      <p:cBhvr>
                                        <p:cTn id="55" dur="500"/>
                                        <p:tgtEl>
                                          <p:spTgt spid="2647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24" grpId="0" build="p" autoUpdateAnimBg="0"/>
      <p:bldP spid="2647051" grpId="0" animBg="1"/>
      <p:bldP spid="2647052" grpId="0" animBg="1"/>
      <p:bldP spid="2647053" grpId="0" animBg="1"/>
      <p:bldP spid="2647055" grpId="0" animBg="1"/>
      <p:bldP spid="2647056" grpId="0" animBg="1"/>
      <p:bldP spid="2647057" grpId="0" animBg="1"/>
      <p:bldP spid="2647058" grpId="0" animBg="1"/>
      <p:bldP spid="2647062" grpId="0" animBg="1"/>
      <p:bldP spid="264706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smtClean="0"/>
              <a:t>Assembler / Linker</a:t>
            </a:r>
            <a:endParaRPr lang="en-US"/>
          </a:p>
        </p:txBody>
      </p:sp>
      <p:sp>
        <p:nvSpPr>
          <p:cNvPr id="7" name="Slide Number Placeholder 3"/>
          <p:cNvSpPr>
            <a:spLocks noGrp="1"/>
          </p:cNvSpPr>
          <p:nvPr>
            <p:ph type="sldNum" sz="quarter" idx="12"/>
          </p:nvPr>
        </p:nvSpPr>
        <p:spPr/>
        <p:txBody>
          <a:bodyPr/>
          <a:lstStyle/>
          <a:p>
            <a:fld id="{0C05643D-D47D-490E-AC71-F82552A1DBC7}" type="slidenum">
              <a:rPr lang="en-US"/>
              <a:pPr/>
              <a:t>24</a:t>
            </a:fld>
            <a:endParaRPr lang="en-US"/>
          </a:p>
        </p:txBody>
      </p:sp>
      <p:sp>
        <p:nvSpPr>
          <p:cNvPr id="2851842" name="Rectangle 2"/>
          <p:cNvSpPr>
            <a:spLocks noGrp="1" noChangeArrowheads="1"/>
          </p:cNvSpPr>
          <p:nvPr>
            <p:ph type="title" idx="4294967295"/>
          </p:nvPr>
        </p:nvSpPr>
        <p:spPr/>
        <p:txBody>
          <a:bodyPr lIns="92075" tIns="46038" rIns="92075" bIns="46038"/>
          <a:lstStyle/>
          <a:p>
            <a:r>
              <a:rPr lang="en-US"/>
              <a:t>Assembly Style Guidelines</a:t>
            </a:r>
          </a:p>
        </p:txBody>
      </p:sp>
      <p:sp>
        <p:nvSpPr>
          <p:cNvPr id="866307" name="Rectangle 3"/>
          <p:cNvSpPr>
            <a:spLocks noGrp="1" noChangeArrowheads="1"/>
          </p:cNvSpPr>
          <p:nvPr>
            <p:ph type="body" idx="4294967295"/>
          </p:nvPr>
        </p:nvSpPr>
        <p:spPr>
          <a:xfrm>
            <a:off x="304800" y="1419225"/>
            <a:ext cx="8580438" cy="4779963"/>
          </a:xfrm>
        </p:spPr>
        <p:txBody>
          <a:bodyPr lIns="92075" tIns="46038" rIns="92075" bIns="46038"/>
          <a:lstStyle/>
          <a:p>
            <a:pPr marL="569913" lvl="1" indent="-446088">
              <a:lnSpc>
                <a:spcPct val="90000"/>
              </a:lnSpc>
              <a:spcBef>
                <a:spcPct val="50000"/>
              </a:spcBef>
              <a:buClr>
                <a:srgbClr val="0000FF"/>
              </a:buClr>
              <a:buSzTx/>
              <a:buFont typeface="Wingdings" pitchFamily="2" charset="2"/>
              <a:buChar char="§"/>
            </a:pPr>
            <a:r>
              <a:rPr lang="en-US" sz="2400"/>
              <a:t>Provide a program header, with author’s name, date, etc.,</a:t>
            </a:r>
            <a:br>
              <a:rPr lang="en-US" sz="2400"/>
            </a:br>
            <a:r>
              <a:rPr lang="en-US" sz="2400"/>
              <a:t>and purpose of program. </a:t>
            </a:r>
          </a:p>
          <a:p>
            <a:pPr marL="569913" lvl="1" indent="-446088">
              <a:lnSpc>
                <a:spcPct val="90000"/>
              </a:lnSpc>
              <a:buClr>
                <a:srgbClr val="0000FF"/>
              </a:buClr>
              <a:buSzTx/>
              <a:buFont typeface="Wingdings" pitchFamily="2" charset="2"/>
              <a:buChar char="§"/>
            </a:pPr>
            <a:r>
              <a:rPr lang="en-US" sz="2400"/>
              <a:t>Start labels, opcode, operands, and comments in same column for each line.  </a:t>
            </a:r>
            <a:r>
              <a:rPr lang="en-US" sz="2400" b="1"/>
              <a:t>(Unless entire line is a comment.)</a:t>
            </a:r>
          </a:p>
          <a:p>
            <a:pPr marL="569913" lvl="1" indent="-446088">
              <a:lnSpc>
                <a:spcPct val="90000"/>
              </a:lnSpc>
              <a:buClr>
                <a:srgbClr val="0000FF"/>
              </a:buClr>
              <a:buSzTx/>
              <a:buFont typeface="Wingdings" pitchFamily="2" charset="2"/>
              <a:buChar char="§"/>
            </a:pPr>
            <a:r>
              <a:rPr lang="en-US" sz="2400"/>
              <a:t>Use comments to explain what each register does.</a:t>
            </a:r>
          </a:p>
          <a:p>
            <a:pPr marL="569913" lvl="1" indent="-446088">
              <a:lnSpc>
                <a:spcPct val="90000"/>
              </a:lnSpc>
              <a:buClr>
                <a:srgbClr val="0000FF"/>
              </a:buClr>
              <a:buSzTx/>
              <a:buFont typeface="Wingdings" pitchFamily="2" charset="2"/>
              <a:buChar char="§"/>
            </a:pPr>
            <a:r>
              <a:rPr lang="en-US" sz="2400"/>
              <a:t>Remember, the assembler is case sensitive.</a:t>
            </a:r>
          </a:p>
          <a:p>
            <a:pPr marL="569913" lvl="1" indent="-446088">
              <a:lnSpc>
                <a:spcPct val="90000"/>
              </a:lnSpc>
              <a:buClr>
                <a:srgbClr val="0000FF"/>
              </a:buClr>
              <a:buSzTx/>
              <a:buFont typeface="Wingdings" pitchFamily="2" charset="2"/>
              <a:buChar char="§"/>
            </a:pPr>
            <a:r>
              <a:rPr lang="en-US" sz="2400"/>
              <a:t>Use meaningful symbolic names.</a:t>
            </a:r>
          </a:p>
          <a:p>
            <a:pPr marL="922338" lvl="2" indent="-238125">
              <a:lnSpc>
                <a:spcPct val="90000"/>
              </a:lnSpc>
              <a:buClr>
                <a:schemeClr val="hlink"/>
              </a:buClr>
              <a:buSzTx/>
              <a:buFont typeface="Wingdings" pitchFamily="2" charset="2"/>
              <a:buChar char="§"/>
            </a:pPr>
            <a:r>
              <a:rPr lang="en-US" sz="2000"/>
              <a:t>Mixed upper and lower case for readability.</a:t>
            </a:r>
          </a:p>
          <a:p>
            <a:pPr marL="922338" lvl="2" indent="-238125">
              <a:lnSpc>
                <a:spcPct val="90000"/>
              </a:lnSpc>
              <a:buClr>
                <a:schemeClr val="hlink"/>
              </a:buClr>
              <a:buSzTx/>
              <a:buFont typeface="Wingdings" pitchFamily="2" charset="2"/>
              <a:buChar char="§"/>
            </a:pPr>
            <a:r>
              <a:rPr lang="en-US" sz="2000" b="1"/>
              <a:t>ASCIItoBinary, InputRoutine, SaveR1</a:t>
            </a:r>
          </a:p>
          <a:p>
            <a:pPr marL="569913" lvl="1" indent="-446088">
              <a:lnSpc>
                <a:spcPct val="90000"/>
              </a:lnSpc>
              <a:buClr>
                <a:srgbClr val="0000FF"/>
              </a:buClr>
              <a:buSzTx/>
              <a:buFont typeface="Wingdings" pitchFamily="2" charset="2"/>
              <a:buChar char="§"/>
            </a:pPr>
            <a:r>
              <a:rPr lang="en-US" sz="2400"/>
              <a:t>Provide comments between program sections.</a:t>
            </a:r>
          </a:p>
          <a:p>
            <a:pPr marL="569913" lvl="1" indent="-446088">
              <a:lnSpc>
                <a:spcPct val="90000"/>
              </a:lnSpc>
              <a:buClr>
                <a:srgbClr val="0000FF"/>
              </a:buClr>
              <a:buSzTx/>
              <a:buFont typeface="Wingdings" pitchFamily="2" charset="2"/>
              <a:buChar char="§"/>
            </a:pPr>
            <a:r>
              <a:rPr lang="en-US" sz="2400"/>
              <a:t>Each line must fit on the page -- no wraparound or truncations.</a:t>
            </a:r>
          </a:p>
          <a:p>
            <a:pPr marL="922338" lvl="2" indent="-238125">
              <a:lnSpc>
                <a:spcPct val="90000"/>
              </a:lnSpc>
              <a:buClr>
                <a:schemeClr val="hlink"/>
              </a:buClr>
              <a:buSzTx/>
              <a:buFont typeface="Wingdings" pitchFamily="2" charset="2"/>
              <a:buChar char="§"/>
            </a:pPr>
            <a:r>
              <a:rPr lang="en-US" sz="2000"/>
              <a:t>Long statements split in aesthetically pleasing manner.</a:t>
            </a:r>
          </a:p>
        </p:txBody>
      </p:sp>
      <p:sp>
        <p:nvSpPr>
          <p:cNvPr id="9" name="Text Box 20"/>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latin typeface="Arial" charset="0"/>
              </a:rPr>
              <a:t>Assembly Code</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20104371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6307">
                                            <p:txEl>
                                              <p:pRg st="0" end="0"/>
                                            </p:txEl>
                                          </p:spTgt>
                                        </p:tgtEl>
                                        <p:attrNameLst>
                                          <p:attrName>style.visibility</p:attrName>
                                        </p:attrNameLst>
                                      </p:cBhvr>
                                      <p:to>
                                        <p:strVal val="visible"/>
                                      </p:to>
                                    </p:set>
                                    <p:animEffect transition="in" filter="wipe(left)">
                                      <p:cBhvr>
                                        <p:cTn id="7" dur="500"/>
                                        <p:tgtEl>
                                          <p:spTgt spid="866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6307">
                                            <p:txEl>
                                              <p:pRg st="1" end="1"/>
                                            </p:txEl>
                                          </p:spTgt>
                                        </p:tgtEl>
                                        <p:attrNameLst>
                                          <p:attrName>style.visibility</p:attrName>
                                        </p:attrNameLst>
                                      </p:cBhvr>
                                      <p:to>
                                        <p:strVal val="visible"/>
                                      </p:to>
                                    </p:set>
                                    <p:animEffect transition="in" filter="wipe(left)">
                                      <p:cBhvr>
                                        <p:cTn id="12" dur="500"/>
                                        <p:tgtEl>
                                          <p:spTgt spid="8663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6307">
                                            <p:txEl>
                                              <p:pRg st="2" end="2"/>
                                            </p:txEl>
                                          </p:spTgt>
                                        </p:tgtEl>
                                        <p:attrNameLst>
                                          <p:attrName>style.visibility</p:attrName>
                                        </p:attrNameLst>
                                      </p:cBhvr>
                                      <p:to>
                                        <p:strVal val="visible"/>
                                      </p:to>
                                    </p:set>
                                    <p:animEffect transition="in" filter="wipe(left)">
                                      <p:cBhvr>
                                        <p:cTn id="17" dur="500"/>
                                        <p:tgtEl>
                                          <p:spTgt spid="8663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66307">
                                            <p:txEl>
                                              <p:pRg st="3" end="3"/>
                                            </p:txEl>
                                          </p:spTgt>
                                        </p:tgtEl>
                                        <p:attrNameLst>
                                          <p:attrName>style.visibility</p:attrName>
                                        </p:attrNameLst>
                                      </p:cBhvr>
                                      <p:to>
                                        <p:strVal val="visible"/>
                                      </p:to>
                                    </p:set>
                                    <p:animEffect transition="in" filter="wipe(left)">
                                      <p:cBhvr>
                                        <p:cTn id="22" dur="500"/>
                                        <p:tgtEl>
                                          <p:spTgt spid="8663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66307">
                                            <p:txEl>
                                              <p:pRg st="4" end="4"/>
                                            </p:txEl>
                                          </p:spTgt>
                                        </p:tgtEl>
                                        <p:attrNameLst>
                                          <p:attrName>style.visibility</p:attrName>
                                        </p:attrNameLst>
                                      </p:cBhvr>
                                      <p:to>
                                        <p:strVal val="visible"/>
                                      </p:to>
                                    </p:set>
                                    <p:animEffect transition="in" filter="wipe(left)">
                                      <p:cBhvr>
                                        <p:cTn id="27" dur="500"/>
                                        <p:tgtEl>
                                          <p:spTgt spid="866307">
                                            <p:txEl>
                                              <p:pRg st="4" end="4"/>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66307">
                                            <p:txEl>
                                              <p:pRg st="5" end="5"/>
                                            </p:txEl>
                                          </p:spTgt>
                                        </p:tgtEl>
                                        <p:attrNameLst>
                                          <p:attrName>style.visibility</p:attrName>
                                        </p:attrNameLst>
                                      </p:cBhvr>
                                      <p:to>
                                        <p:strVal val="visible"/>
                                      </p:to>
                                    </p:set>
                                    <p:animEffect transition="in" filter="wipe(left)">
                                      <p:cBhvr>
                                        <p:cTn id="30" dur="500"/>
                                        <p:tgtEl>
                                          <p:spTgt spid="866307">
                                            <p:txEl>
                                              <p:pRg st="5" end="5"/>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66307">
                                            <p:txEl>
                                              <p:pRg st="6" end="6"/>
                                            </p:txEl>
                                          </p:spTgt>
                                        </p:tgtEl>
                                        <p:attrNameLst>
                                          <p:attrName>style.visibility</p:attrName>
                                        </p:attrNameLst>
                                      </p:cBhvr>
                                      <p:to>
                                        <p:strVal val="visible"/>
                                      </p:to>
                                    </p:set>
                                    <p:animEffect transition="in" filter="wipe(left)">
                                      <p:cBhvr>
                                        <p:cTn id="33" dur="500"/>
                                        <p:tgtEl>
                                          <p:spTgt spid="866307">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66307">
                                            <p:txEl>
                                              <p:pRg st="7" end="7"/>
                                            </p:txEl>
                                          </p:spTgt>
                                        </p:tgtEl>
                                        <p:attrNameLst>
                                          <p:attrName>style.visibility</p:attrName>
                                        </p:attrNameLst>
                                      </p:cBhvr>
                                      <p:to>
                                        <p:strVal val="visible"/>
                                      </p:to>
                                    </p:set>
                                    <p:animEffect transition="in" filter="wipe(left)">
                                      <p:cBhvr>
                                        <p:cTn id="38" dur="500"/>
                                        <p:tgtEl>
                                          <p:spTgt spid="866307">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866307">
                                            <p:txEl>
                                              <p:pRg st="8" end="8"/>
                                            </p:txEl>
                                          </p:spTgt>
                                        </p:tgtEl>
                                        <p:attrNameLst>
                                          <p:attrName>style.visibility</p:attrName>
                                        </p:attrNameLst>
                                      </p:cBhvr>
                                      <p:to>
                                        <p:strVal val="visible"/>
                                      </p:to>
                                    </p:set>
                                    <p:animEffect transition="in" filter="wipe(left)">
                                      <p:cBhvr>
                                        <p:cTn id="43" dur="500"/>
                                        <p:tgtEl>
                                          <p:spTgt spid="866307">
                                            <p:txEl>
                                              <p:pRg st="8" end="8"/>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866307">
                                            <p:txEl>
                                              <p:pRg st="9" end="9"/>
                                            </p:txEl>
                                          </p:spTgt>
                                        </p:tgtEl>
                                        <p:attrNameLst>
                                          <p:attrName>style.visibility</p:attrName>
                                        </p:attrNameLst>
                                      </p:cBhvr>
                                      <p:to>
                                        <p:strVal val="visible"/>
                                      </p:to>
                                    </p:set>
                                    <p:animEffect transition="in" filter="wipe(left)">
                                      <p:cBhvr>
                                        <p:cTn id="46" dur="500"/>
                                        <p:tgtEl>
                                          <p:spTgt spid="8663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307"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6.2</a:t>
            </a:r>
            <a:endParaRPr lang="en-US" dirty="0"/>
          </a:p>
        </p:txBody>
      </p:sp>
      <p:sp>
        <p:nvSpPr>
          <p:cNvPr id="3" name="Content Placeholder 2"/>
          <p:cNvSpPr>
            <a:spLocks noGrp="1"/>
          </p:cNvSpPr>
          <p:nvPr>
            <p:ph idx="1"/>
          </p:nvPr>
        </p:nvSpPr>
        <p:spPr/>
        <p:txBody>
          <a:bodyPr/>
          <a:lstStyle/>
          <a:p>
            <a:pPr marL="514350" indent="-514350">
              <a:buClr>
                <a:schemeClr val="tx1"/>
              </a:buClr>
              <a:buSzPct val="100000"/>
              <a:buFont typeface="+mj-lt"/>
              <a:buAutoNum type="arabicPeriod"/>
            </a:pPr>
            <a:r>
              <a:rPr lang="en-US" sz="2800" dirty="0" smtClean="0"/>
              <a:t>What is an expression?</a:t>
            </a:r>
          </a:p>
          <a:p>
            <a:pPr marL="514350" indent="-514350">
              <a:buClr>
                <a:schemeClr val="tx1"/>
              </a:buClr>
              <a:buSzPct val="100000"/>
              <a:buFont typeface="+mj-lt"/>
              <a:buAutoNum type="arabicPeriod"/>
            </a:pPr>
            <a:endParaRPr lang="en-US" sz="2800" dirty="0" smtClean="0"/>
          </a:p>
          <a:p>
            <a:pPr marL="514350" indent="-514350">
              <a:buClr>
                <a:schemeClr val="tx1"/>
              </a:buClr>
              <a:buSzPct val="100000"/>
              <a:buFont typeface="+mj-lt"/>
              <a:buAutoNum type="arabicPeriod"/>
            </a:pPr>
            <a:r>
              <a:rPr lang="en-US" sz="2800" dirty="0" smtClean="0"/>
              <a:t>What is the difference between a symbol and a label?</a:t>
            </a:r>
          </a:p>
          <a:p>
            <a:pPr marL="514350" indent="-514350">
              <a:buClr>
                <a:schemeClr val="tx1"/>
              </a:buClr>
              <a:buSzPct val="100000"/>
              <a:buFont typeface="+mj-lt"/>
              <a:buAutoNum type="arabicPeriod"/>
            </a:pPr>
            <a:endParaRPr lang="en-US" sz="2800" dirty="0" smtClean="0"/>
          </a:p>
          <a:p>
            <a:pPr marL="514350" indent="-514350">
              <a:buClr>
                <a:schemeClr val="tx1"/>
              </a:buClr>
              <a:buSzPct val="100000"/>
              <a:buFont typeface="+mj-lt"/>
              <a:buAutoNum type="arabicPeriod"/>
            </a:pPr>
            <a:r>
              <a:rPr lang="en-US" sz="2800" dirty="0" smtClean="0"/>
              <a:t>Can the name “add” be used as a label?</a:t>
            </a:r>
          </a:p>
          <a:p>
            <a:pPr marL="514350" indent="-514350">
              <a:buClr>
                <a:schemeClr val="tx1"/>
              </a:buClr>
              <a:buSzPct val="100000"/>
              <a:buFont typeface="+mj-lt"/>
              <a:buAutoNum type="arabicPeriod"/>
            </a:pPr>
            <a:endParaRPr lang="en-US" sz="2800" dirty="0" smtClean="0"/>
          </a:p>
          <a:p>
            <a:pPr marL="514350" indent="-514350">
              <a:buClr>
                <a:schemeClr val="tx1"/>
              </a:buClr>
              <a:buSzPct val="100000"/>
              <a:buFont typeface="+mj-lt"/>
              <a:buAutoNum type="arabicPeriod"/>
            </a:pPr>
            <a:r>
              <a:rPr lang="en-US" sz="2800" dirty="0" smtClean="0"/>
              <a:t>What is the difference between a directive </a:t>
            </a:r>
            <a:r>
              <a:rPr lang="en-US" sz="2800" dirty="0"/>
              <a:t>and a m</a:t>
            </a:r>
            <a:r>
              <a:rPr lang="en-US" sz="2800" dirty="0" smtClean="0"/>
              <a:t>nemonic?</a:t>
            </a:r>
          </a:p>
          <a:p>
            <a:pPr marL="514350" indent="-514350">
              <a:buClr>
                <a:schemeClr val="tx1"/>
              </a:buClr>
              <a:buSzPct val="100000"/>
              <a:buFont typeface="+mj-lt"/>
              <a:buAutoNum type="arabicPeriod"/>
            </a:pPr>
            <a:endParaRPr lang="en-US" sz="2800" dirty="0"/>
          </a:p>
        </p:txBody>
      </p:sp>
      <p:sp>
        <p:nvSpPr>
          <p:cNvPr id="5" name="Footer Placeholder 4"/>
          <p:cNvSpPr>
            <a:spLocks noGrp="1"/>
          </p:cNvSpPr>
          <p:nvPr>
            <p:ph type="ftr" sz="quarter" idx="11"/>
          </p:nvPr>
        </p:nvSpPr>
        <p:spPr/>
        <p:txBody>
          <a:bodyPr/>
          <a:lstStyle/>
          <a:p>
            <a:r>
              <a:rPr lang="en-US" smtClean="0"/>
              <a:t>Assembler / Linker</a:t>
            </a:r>
            <a:endParaRPr lang="en-US"/>
          </a:p>
        </p:txBody>
      </p:sp>
      <p:sp>
        <p:nvSpPr>
          <p:cNvPr id="6" name="Slide Number Placeholder 5"/>
          <p:cNvSpPr>
            <a:spLocks noGrp="1"/>
          </p:cNvSpPr>
          <p:nvPr>
            <p:ph type="sldNum" sz="quarter" idx="12"/>
          </p:nvPr>
        </p:nvSpPr>
        <p:spPr/>
        <p:txBody>
          <a:bodyPr/>
          <a:lstStyle/>
          <a:p>
            <a:fld id="{5BAA0D1F-F487-4ECB-A763-ED44D2DE2F85}" type="slidenum">
              <a:rPr lang="en-US" smtClean="0"/>
              <a:pPr/>
              <a:t>25</a:t>
            </a:fld>
            <a:endParaRPr lang="en-US"/>
          </a:p>
        </p:txBody>
      </p:sp>
      <p:sp>
        <p:nvSpPr>
          <p:cNvPr id="7" name="Date Placeholder 6"/>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1495496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228" name="Rectangle 4"/>
          <p:cNvSpPr>
            <a:spLocks noGrp="1" noChangeArrowheads="1"/>
          </p:cNvSpPr>
          <p:nvPr>
            <p:ph type="ctrTitle"/>
          </p:nvPr>
        </p:nvSpPr>
        <p:spPr/>
        <p:txBody>
          <a:bodyPr/>
          <a:lstStyle/>
          <a:p>
            <a:r>
              <a:rPr lang="en-US" dirty="0" smtClean="0"/>
              <a:t>Assembler Sections</a:t>
            </a:r>
            <a:endParaRPr lang="en-US" dirty="0"/>
          </a:p>
        </p:txBody>
      </p:sp>
      <p:sp>
        <p:nvSpPr>
          <p:cNvPr id="2868229" name="Rectangle 5"/>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1262698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22" name="Rectangle 2"/>
          <p:cNvSpPr>
            <a:spLocks noGrp="1" noChangeArrowheads="1"/>
          </p:cNvSpPr>
          <p:nvPr>
            <p:ph type="title" idx="4294967295"/>
          </p:nvPr>
        </p:nvSpPr>
        <p:spPr/>
        <p:txBody>
          <a:bodyPr/>
          <a:lstStyle/>
          <a:p>
            <a:r>
              <a:rPr lang="pt-PT"/>
              <a:t>Assembler Sections</a:t>
            </a:r>
          </a:p>
        </p:txBody>
      </p:sp>
      <p:sp>
        <p:nvSpPr>
          <p:cNvPr id="2949123" name="Rectangle 3"/>
          <p:cNvSpPr>
            <a:spLocks noGrp="1" noChangeArrowheads="1"/>
          </p:cNvSpPr>
          <p:nvPr>
            <p:ph type="body" idx="4294967295"/>
          </p:nvPr>
        </p:nvSpPr>
        <p:spPr>
          <a:xfrm>
            <a:off x="446088" y="1435100"/>
            <a:ext cx="8482012" cy="2074863"/>
          </a:xfrm>
        </p:spPr>
        <p:txBody>
          <a:bodyPr/>
          <a:lstStyle/>
          <a:p>
            <a:pPr>
              <a:lnSpc>
                <a:spcPct val="90000"/>
              </a:lnSpc>
              <a:buSzPct val="100000"/>
              <a:buFont typeface="Wingdings" panose="05000000000000000000" pitchFamily="2" charset="2"/>
              <a:buChar char=""/>
            </a:pPr>
            <a:r>
              <a:rPr lang="en-US" sz="2400" dirty="0"/>
              <a:t>A section is a block of code or data that occupies contiguous space in the memory </a:t>
            </a:r>
            <a:r>
              <a:rPr lang="en-US" sz="2400" dirty="0" smtClean="0"/>
              <a:t>map.</a:t>
            </a:r>
            <a:endParaRPr lang="en-US" sz="2400" dirty="0"/>
          </a:p>
          <a:p>
            <a:pPr>
              <a:lnSpc>
                <a:spcPct val="90000"/>
              </a:lnSpc>
              <a:buSzPct val="100000"/>
              <a:buFont typeface="Wingdings" panose="05000000000000000000" pitchFamily="2" charset="2"/>
              <a:buChar char=""/>
            </a:pPr>
            <a:r>
              <a:rPr lang="en-US" sz="2400" dirty="0"/>
              <a:t>Each section has </a:t>
            </a:r>
            <a:r>
              <a:rPr lang="en-US" sz="2400" dirty="0" smtClean="0"/>
              <a:t>its own Location </a:t>
            </a:r>
            <a:r>
              <a:rPr lang="en-US" sz="2400" dirty="0"/>
              <a:t>C</a:t>
            </a:r>
            <a:r>
              <a:rPr lang="en-US" sz="2400" dirty="0" smtClean="0"/>
              <a:t>ounter.</a:t>
            </a:r>
          </a:p>
          <a:p>
            <a:pPr>
              <a:lnSpc>
                <a:spcPct val="90000"/>
              </a:lnSpc>
              <a:buSzPct val="100000"/>
              <a:buFont typeface="Wingdings" panose="05000000000000000000" pitchFamily="2" charset="2"/>
              <a:buChar char=""/>
            </a:pPr>
            <a:r>
              <a:rPr lang="en-US" sz="2400" dirty="0"/>
              <a:t>The assembler assembles into the current </a:t>
            </a:r>
            <a:r>
              <a:rPr lang="en-US" sz="2400" dirty="0" smtClean="0"/>
              <a:t>section.</a:t>
            </a:r>
            <a:endParaRPr lang="en-US" sz="2400" dirty="0"/>
          </a:p>
        </p:txBody>
      </p:sp>
      <p:sp>
        <p:nvSpPr>
          <p:cNvPr id="2949124"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latin typeface="Arial" charset="0"/>
              </a:rPr>
              <a:t>Assembler Sections</a:t>
            </a:r>
          </a:p>
        </p:txBody>
      </p:sp>
      <p:sp>
        <p:nvSpPr>
          <p:cNvPr id="2949126" name="Rectangle 3"/>
          <p:cNvSpPr>
            <a:spLocks noChangeArrowheads="1"/>
          </p:cNvSpPr>
          <p:nvPr/>
        </p:nvSpPr>
        <p:spPr bwMode="auto">
          <a:xfrm>
            <a:off x="442912" y="3033444"/>
            <a:ext cx="4975226" cy="3147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81000" indent="-381000">
              <a:lnSpc>
                <a:spcPct val="90000"/>
              </a:lnSpc>
              <a:spcBef>
                <a:spcPct val="20000"/>
              </a:spcBef>
              <a:buClr>
                <a:schemeClr val="folHlink"/>
              </a:buClr>
              <a:buSzPct val="60000"/>
              <a:buFont typeface="Wingdings" pitchFamily="2" charset="2"/>
              <a:buChar char="n"/>
            </a:pPr>
            <a:r>
              <a:rPr lang="en-US" dirty="0">
                <a:latin typeface="Arial" charset="0"/>
              </a:rPr>
              <a:t>There are two types of </a:t>
            </a:r>
            <a:r>
              <a:rPr lang="en-US" dirty="0" smtClean="0">
                <a:latin typeface="Arial" charset="0"/>
              </a:rPr>
              <a:t>sections:</a:t>
            </a:r>
            <a:endParaRPr lang="en-US" dirty="0">
              <a:latin typeface="Arial" charset="0"/>
            </a:endParaRPr>
          </a:p>
          <a:p>
            <a:pPr marL="838200" lvl="1" indent="-381000">
              <a:lnSpc>
                <a:spcPct val="90000"/>
              </a:lnSpc>
              <a:spcBef>
                <a:spcPct val="20000"/>
              </a:spcBef>
              <a:buClr>
                <a:schemeClr val="hlink"/>
              </a:buClr>
              <a:buSzPct val="55000"/>
              <a:buFont typeface="Wingdings" pitchFamily="2" charset="2"/>
              <a:buChar char="n"/>
            </a:pPr>
            <a:r>
              <a:rPr lang="en-US" sz="2000" u="sng" dirty="0">
                <a:latin typeface="Arial" charset="0"/>
              </a:rPr>
              <a:t>Initialized</a:t>
            </a:r>
            <a:r>
              <a:rPr lang="en-US" sz="2000" dirty="0">
                <a:latin typeface="Arial" charset="0"/>
              </a:rPr>
              <a:t> sections containing data or </a:t>
            </a:r>
            <a:r>
              <a:rPr lang="en-US" sz="2000" dirty="0" smtClean="0">
                <a:latin typeface="Arial" charset="0"/>
              </a:rPr>
              <a:t>code (modal)</a:t>
            </a:r>
          </a:p>
          <a:p>
            <a:pPr marL="1295400" lvl="2" indent="-381000">
              <a:lnSpc>
                <a:spcPct val="90000"/>
              </a:lnSpc>
              <a:spcBef>
                <a:spcPct val="20000"/>
              </a:spcBef>
              <a:buClr>
                <a:schemeClr val="hlink"/>
              </a:buClr>
              <a:buSzPct val="55000"/>
              <a:buFont typeface="Wingdings" pitchFamily="2" charset="2"/>
              <a:buChar char="n"/>
            </a:pPr>
            <a:r>
              <a:rPr lang="en-US" sz="2000" dirty="0" smtClean="0">
                <a:latin typeface="Arial" charset="0"/>
              </a:rPr>
              <a:t>.</a:t>
            </a:r>
            <a:r>
              <a:rPr lang="en-US" sz="2000" dirty="0">
                <a:latin typeface="Arial" charset="0"/>
              </a:rPr>
              <a:t>sect</a:t>
            </a:r>
          </a:p>
          <a:p>
            <a:pPr marL="1295400" lvl="2" indent="-381000">
              <a:lnSpc>
                <a:spcPct val="90000"/>
              </a:lnSpc>
              <a:spcBef>
                <a:spcPct val="20000"/>
              </a:spcBef>
              <a:buClr>
                <a:schemeClr val="hlink"/>
              </a:buClr>
              <a:buSzPct val="55000"/>
              <a:buFont typeface="Wingdings" pitchFamily="2" charset="2"/>
              <a:buChar char="n"/>
            </a:pPr>
            <a:r>
              <a:rPr lang="en-US" sz="2000" dirty="0" smtClean="0">
                <a:latin typeface="Arial" charset="0"/>
              </a:rPr>
              <a:t>.</a:t>
            </a:r>
            <a:r>
              <a:rPr lang="en-US" sz="2000" dirty="0">
                <a:latin typeface="Arial" charset="0"/>
              </a:rPr>
              <a:t>text</a:t>
            </a:r>
          </a:p>
          <a:p>
            <a:pPr marL="838200" lvl="1" indent="-381000">
              <a:lnSpc>
                <a:spcPct val="90000"/>
              </a:lnSpc>
              <a:spcBef>
                <a:spcPct val="20000"/>
              </a:spcBef>
              <a:buClr>
                <a:schemeClr val="hlink"/>
              </a:buClr>
              <a:buSzPct val="55000"/>
              <a:buFont typeface="Wingdings" pitchFamily="2" charset="2"/>
              <a:buChar char="n"/>
            </a:pPr>
            <a:r>
              <a:rPr lang="en-US" sz="2000" u="sng" dirty="0" smtClean="0">
                <a:latin typeface="Arial" charset="0"/>
              </a:rPr>
              <a:t>Uninitialized</a:t>
            </a:r>
            <a:r>
              <a:rPr lang="en-US" sz="2000" dirty="0" smtClean="0">
                <a:latin typeface="Arial" charset="0"/>
              </a:rPr>
              <a:t> </a:t>
            </a:r>
            <a:r>
              <a:rPr lang="en-US" sz="2000" dirty="0">
                <a:latin typeface="Arial" charset="0"/>
              </a:rPr>
              <a:t>sections reserving space in the memory map for uninitialized </a:t>
            </a:r>
            <a:r>
              <a:rPr lang="en-US" sz="2000" dirty="0" smtClean="0">
                <a:latin typeface="Arial" charset="0"/>
              </a:rPr>
              <a:t>data (temporary)</a:t>
            </a:r>
          </a:p>
          <a:p>
            <a:pPr marL="1295400" lvl="2" indent="-381000">
              <a:lnSpc>
                <a:spcPct val="90000"/>
              </a:lnSpc>
              <a:spcBef>
                <a:spcPct val="20000"/>
              </a:spcBef>
              <a:buClr>
                <a:schemeClr val="hlink"/>
              </a:buClr>
              <a:buSzPct val="55000"/>
              <a:buFont typeface="Wingdings" pitchFamily="2" charset="2"/>
              <a:buChar char="n"/>
            </a:pPr>
            <a:r>
              <a:rPr lang="en-US" sz="2000" dirty="0" smtClean="0">
                <a:latin typeface="Arial" charset="0"/>
              </a:rPr>
              <a:t>.</a:t>
            </a:r>
            <a:r>
              <a:rPr lang="en-US" sz="2000" dirty="0" err="1" smtClean="0">
                <a:latin typeface="Arial" charset="0"/>
              </a:rPr>
              <a:t>bss</a:t>
            </a:r>
            <a:endParaRPr lang="en-US" sz="2000" dirty="0" smtClean="0">
              <a:latin typeface="Arial" charset="0"/>
            </a:endParaRPr>
          </a:p>
          <a:p>
            <a:pPr marL="1295400" lvl="2" indent="-381000">
              <a:lnSpc>
                <a:spcPct val="90000"/>
              </a:lnSpc>
              <a:spcBef>
                <a:spcPct val="20000"/>
              </a:spcBef>
              <a:buClr>
                <a:schemeClr val="hlink"/>
              </a:buClr>
              <a:buSzPct val="55000"/>
              <a:buFont typeface="Wingdings" pitchFamily="2" charset="2"/>
              <a:buChar char="n"/>
            </a:pPr>
            <a:r>
              <a:rPr lang="en-US" sz="2000" dirty="0" smtClean="0">
                <a:latin typeface="Arial" charset="0"/>
              </a:rPr>
              <a:t>.</a:t>
            </a:r>
            <a:r>
              <a:rPr lang="en-US" sz="2000" dirty="0" err="1" smtClean="0">
                <a:latin typeface="Arial" charset="0"/>
              </a:rPr>
              <a:t>usect</a:t>
            </a:r>
            <a:endParaRPr lang="en-US" sz="2000" dirty="0">
              <a:latin typeface="Arial"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571072392"/>
              </p:ext>
            </p:extLst>
          </p:nvPr>
        </p:nvGraphicFramePr>
        <p:xfrm>
          <a:off x="5185664" y="3835600"/>
          <a:ext cx="3803904" cy="2225040"/>
        </p:xfrm>
        <a:graphic>
          <a:graphicData uri="http://schemas.openxmlformats.org/drawingml/2006/table">
            <a:tbl>
              <a:tblPr firstRow="1" bandRow="1">
                <a:tableStyleId>{5C22544A-7EE6-4342-B048-85BDC9FD1C3A}</a:tableStyleId>
              </a:tblPr>
              <a:tblGrid>
                <a:gridCol w="1975104"/>
                <a:gridCol w="243840"/>
                <a:gridCol w="1584960"/>
              </a:tblGrid>
              <a:tr h="370840">
                <a:tc>
                  <a:txBody>
                    <a:bodyPr/>
                    <a:lstStyle/>
                    <a:p>
                      <a:r>
                        <a:rPr lang="en-US" sz="1400" b="1" u="sng" dirty="0" smtClean="0">
                          <a:solidFill>
                            <a:schemeClr val="tx1"/>
                          </a:solidFill>
                        </a:rPr>
                        <a:t>Object File</a:t>
                      </a:r>
                      <a:endParaRPr lang="en-US" sz="1400" b="1" u="sng"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400" b="1" u="sng"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u="sng" dirty="0" smtClean="0">
                          <a:solidFill>
                            <a:schemeClr val="tx1"/>
                          </a:solidFill>
                        </a:rPr>
                        <a:t>Target Memory</a:t>
                      </a:r>
                      <a:endParaRPr lang="en-US" sz="1400" b="1" u="sng"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sz="1400" b="1" dirty="0" smtClean="0">
                          <a:solidFill>
                            <a:schemeClr val="tx1"/>
                          </a:solidFill>
                        </a:rPr>
                        <a:t>.</a:t>
                      </a:r>
                      <a:r>
                        <a:rPr lang="en-US" sz="1400" b="1" dirty="0" err="1" smtClean="0">
                          <a:solidFill>
                            <a:schemeClr val="tx1"/>
                          </a:solidFill>
                        </a:rPr>
                        <a:t>bss</a:t>
                      </a:r>
                      <a:r>
                        <a:rPr lang="en-US" sz="1400" b="1" dirty="0" smtClean="0">
                          <a:solidFill>
                            <a:schemeClr val="tx1"/>
                          </a:solidFill>
                        </a:rPr>
                        <a:t> var,2</a:t>
                      </a:r>
                      <a:endParaRPr 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dirty="0" smtClean="0">
                          <a:solidFill>
                            <a:schemeClr val="tx1"/>
                          </a:solidFill>
                        </a:rPr>
                        <a:t>RAM</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sz="1400" b="1" dirty="0" smtClean="0">
                          <a:solidFill>
                            <a:schemeClr val="tx1"/>
                          </a:solidFill>
                        </a:rPr>
                        <a:t>.</a:t>
                      </a:r>
                      <a:r>
                        <a:rPr lang="en-US" sz="1400" b="1" dirty="0" err="1" smtClean="0">
                          <a:solidFill>
                            <a:schemeClr val="tx1"/>
                          </a:solidFill>
                        </a:rPr>
                        <a:t>usect</a:t>
                      </a:r>
                      <a:r>
                        <a:rPr lang="en-US" sz="1400" b="1" baseline="0" dirty="0" smtClean="0">
                          <a:solidFill>
                            <a:schemeClr val="tx1"/>
                          </a:solidFill>
                        </a:rPr>
                        <a:t> "</a:t>
                      </a:r>
                      <a:r>
                        <a:rPr lang="en-US" sz="1400" b="1" baseline="0" dirty="0" err="1" smtClean="0">
                          <a:solidFill>
                            <a:schemeClr val="tx1"/>
                          </a:solidFill>
                        </a:rPr>
                        <a:t>mySection</a:t>
                      </a:r>
                      <a:r>
                        <a:rPr lang="en-US" sz="1400" b="1" baseline="0" dirty="0" smtClean="0">
                          <a:solidFill>
                            <a:schemeClr val="tx1"/>
                          </a:solidFill>
                        </a:rPr>
                        <a:t>"</a:t>
                      </a:r>
                      <a:endParaRPr 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rowSpan="2">
                  <a:txBody>
                    <a:bodyPr/>
                    <a:lstStyle/>
                    <a:p>
                      <a:r>
                        <a:rPr lang="en-US" sz="1400" b="1" dirty="0" smtClean="0">
                          <a:solidFill>
                            <a:schemeClr val="tx1"/>
                          </a:solidFill>
                        </a:rPr>
                        <a:t>.text</a:t>
                      </a:r>
                      <a:endParaRPr 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vMerge="1">
                  <a:txBody>
                    <a:bodyPr/>
                    <a:lstStyle/>
                    <a:p>
                      <a:endParaRPr lang="en-US" sz="14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r>
                        <a:rPr lang="en-US" dirty="0" smtClean="0">
                          <a:solidFill>
                            <a:schemeClr val="tx1"/>
                          </a:solidFill>
                        </a:rPr>
                        <a:t>ROM (Flash)</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sz="1400" b="1" dirty="0" smtClean="0">
                          <a:solidFill>
                            <a:schemeClr val="tx1"/>
                          </a:solidFill>
                        </a:rPr>
                        <a:t>.sect</a:t>
                      </a:r>
                      <a:r>
                        <a:rPr lang="en-US" sz="1400" b="1" baseline="0" dirty="0" smtClean="0">
                          <a:solidFill>
                            <a:schemeClr val="tx1"/>
                          </a:solidFill>
                        </a:rPr>
                        <a:t> "reset"</a:t>
                      </a:r>
                      <a:endParaRPr 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cxnSp>
        <p:nvCxnSpPr>
          <p:cNvPr id="12" name="Straight Arrow Connector 11"/>
          <p:cNvCxnSpPr/>
          <p:nvPr/>
        </p:nvCxnSpPr>
        <p:spPr bwMode="auto">
          <a:xfrm>
            <a:off x="6952488" y="4748784"/>
            <a:ext cx="469392" cy="0"/>
          </a:xfrm>
          <a:prstGeom prst="straightConnector1">
            <a:avLst/>
          </a:prstGeom>
          <a:solidFill>
            <a:schemeClr val="accent1"/>
          </a:solidFill>
          <a:ln w="381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a:off x="6940296" y="5425440"/>
            <a:ext cx="469392" cy="0"/>
          </a:xfrm>
          <a:prstGeom prst="straightConnector1">
            <a:avLst/>
          </a:prstGeom>
          <a:solidFill>
            <a:schemeClr val="accent1"/>
          </a:solidFill>
          <a:ln w="381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a:off x="6952488" y="5894832"/>
            <a:ext cx="469392" cy="0"/>
          </a:xfrm>
          <a:prstGeom prst="straightConnector1">
            <a:avLst/>
          </a:prstGeom>
          <a:solidFill>
            <a:schemeClr val="accent1"/>
          </a:solidFill>
          <a:ln w="381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a:off x="6952488" y="4389120"/>
            <a:ext cx="469392" cy="0"/>
          </a:xfrm>
          <a:prstGeom prst="straightConnector1">
            <a:avLst/>
          </a:prstGeom>
          <a:solidFill>
            <a:schemeClr val="accent1"/>
          </a:solidFill>
          <a:ln w="381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1"/>
          </p:nvPr>
        </p:nvSpPr>
        <p:spPr/>
        <p:txBody>
          <a:bodyPr/>
          <a:lstStyle/>
          <a:p>
            <a:r>
              <a:rPr lang="en-US" smtClean="0"/>
              <a:t>Assembler / Linker</a:t>
            </a:r>
            <a:endParaRPr lang="en-US"/>
          </a:p>
        </p:txBody>
      </p:sp>
      <p:sp>
        <p:nvSpPr>
          <p:cNvPr id="4" name="Slide Number Placeholder 3"/>
          <p:cNvSpPr>
            <a:spLocks noGrp="1"/>
          </p:cNvSpPr>
          <p:nvPr>
            <p:ph type="sldNum" sz="quarter" idx="12"/>
          </p:nvPr>
        </p:nvSpPr>
        <p:spPr/>
        <p:txBody>
          <a:bodyPr/>
          <a:lstStyle/>
          <a:p>
            <a:fld id="{4D913A93-9A4E-4CA7-B983-A4442DF3887C}" type="slidenum">
              <a:rPr lang="en-US" smtClean="0"/>
              <a:pPr/>
              <a:t>27</a:t>
            </a:fld>
            <a:endParaRPr lang="en-US"/>
          </a:p>
        </p:txBody>
      </p:sp>
      <p:sp>
        <p:nvSpPr>
          <p:cNvPr id="5" name="Date Placeholder 4"/>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277580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49123">
                                            <p:txEl>
                                              <p:pRg st="0" end="0"/>
                                            </p:txEl>
                                          </p:spTgt>
                                        </p:tgtEl>
                                        <p:attrNameLst>
                                          <p:attrName>style.visibility</p:attrName>
                                        </p:attrNameLst>
                                      </p:cBhvr>
                                      <p:to>
                                        <p:strVal val="visible"/>
                                      </p:to>
                                    </p:set>
                                    <p:animEffect transition="in" filter="fade">
                                      <p:cBhvr>
                                        <p:cTn id="7" dur="500"/>
                                        <p:tgtEl>
                                          <p:spTgt spid="2949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49123">
                                            <p:txEl>
                                              <p:pRg st="1" end="1"/>
                                            </p:txEl>
                                          </p:spTgt>
                                        </p:tgtEl>
                                        <p:attrNameLst>
                                          <p:attrName>style.visibility</p:attrName>
                                        </p:attrNameLst>
                                      </p:cBhvr>
                                      <p:to>
                                        <p:strVal val="visible"/>
                                      </p:to>
                                    </p:set>
                                    <p:animEffect transition="in" filter="fade">
                                      <p:cBhvr>
                                        <p:cTn id="12" dur="500"/>
                                        <p:tgtEl>
                                          <p:spTgt spid="2949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49123">
                                            <p:txEl>
                                              <p:pRg st="2" end="2"/>
                                            </p:txEl>
                                          </p:spTgt>
                                        </p:tgtEl>
                                        <p:attrNameLst>
                                          <p:attrName>style.visibility</p:attrName>
                                        </p:attrNameLst>
                                      </p:cBhvr>
                                      <p:to>
                                        <p:strVal val="visible"/>
                                      </p:to>
                                    </p:set>
                                    <p:animEffect transition="in" filter="fade">
                                      <p:cBhvr>
                                        <p:cTn id="17" dur="500"/>
                                        <p:tgtEl>
                                          <p:spTgt spid="29491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49126"/>
                                        </p:tgtEl>
                                        <p:attrNameLst>
                                          <p:attrName>style.visibility</p:attrName>
                                        </p:attrNameLst>
                                      </p:cBhvr>
                                      <p:to>
                                        <p:strVal val="visible"/>
                                      </p:to>
                                    </p:set>
                                    <p:animEffect transition="in" filter="fade">
                                      <p:cBhvr>
                                        <p:cTn id="22" dur="500"/>
                                        <p:tgtEl>
                                          <p:spTgt spid="2949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23" grpId="0" build="p"/>
      <p:bldP spid="29491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smtClean="0"/>
              <a:t>Assembler / Linker</a:t>
            </a:r>
            <a:endParaRPr lang="en-US"/>
          </a:p>
        </p:txBody>
      </p:sp>
      <p:sp>
        <p:nvSpPr>
          <p:cNvPr id="7" name="Slide Number Placeholder 5"/>
          <p:cNvSpPr>
            <a:spLocks noGrp="1"/>
          </p:cNvSpPr>
          <p:nvPr>
            <p:ph type="sldNum" sz="quarter" idx="12"/>
          </p:nvPr>
        </p:nvSpPr>
        <p:spPr/>
        <p:txBody>
          <a:bodyPr/>
          <a:lstStyle/>
          <a:p>
            <a:fld id="{4E309F3E-6B48-450B-8AA6-9578B6DE1EDA}" type="slidenum">
              <a:rPr lang="en-US"/>
              <a:pPr/>
              <a:t>28</a:t>
            </a:fld>
            <a:endParaRPr lang="en-US"/>
          </a:p>
        </p:txBody>
      </p:sp>
      <p:sp>
        <p:nvSpPr>
          <p:cNvPr id="2948098" name="Rectangle 2"/>
          <p:cNvSpPr>
            <a:spLocks noGrp="1" noChangeArrowheads="1"/>
          </p:cNvSpPr>
          <p:nvPr>
            <p:ph type="title"/>
          </p:nvPr>
        </p:nvSpPr>
        <p:spPr/>
        <p:txBody>
          <a:bodyPr/>
          <a:lstStyle/>
          <a:p>
            <a:r>
              <a:rPr lang="en-US"/>
              <a:t>Location Counter</a:t>
            </a:r>
          </a:p>
        </p:txBody>
      </p:sp>
      <p:sp>
        <p:nvSpPr>
          <p:cNvPr id="2948099" name="Rectangle 3"/>
          <p:cNvSpPr>
            <a:spLocks noGrp="1" noChangeArrowheads="1"/>
          </p:cNvSpPr>
          <p:nvPr>
            <p:ph type="body" idx="1"/>
          </p:nvPr>
        </p:nvSpPr>
        <p:spPr/>
        <p:txBody>
          <a:bodyPr/>
          <a:lstStyle/>
          <a:p>
            <a:pPr>
              <a:lnSpc>
                <a:spcPct val="90000"/>
              </a:lnSpc>
            </a:pPr>
            <a:r>
              <a:rPr lang="en-US" sz="2400" dirty="0" smtClean="0"/>
              <a:t>The </a:t>
            </a:r>
            <a:r>
              <a:rPr lang="en-US" sz="2400" dirty="0"/>
              <a:t>Location Counter </a:t>
            </a:r>
            <a:r>
              <a:rPr lang="en-US" sz="2400" dirty="0" smtClean="0"/>
              <a:t>holds the </a:t>
            </a:r>
            <a:r>
              <a:rPr lang="en-US" sz="2400" dirty="0"/>
              <a:t>relative memory position of an instruction within the current section.</a:t>
            </a:r>
          </a:p>
          <a:p>
            <a:pPr lvl="1">
              <a:lnSpc>
                <a:spcPct val="90000"/>
              </a:lnSpc>
            </a:pPr>
            <a:r>
              <a:rPr lang="en-US" sz="2000" dirty="0"/>
              <a:t>Each section has a location counter used to assign storage addresses to your program's statements.</a:t>
            </a:r>
          </a:p>
          <a:p>
            <a:pPr lvl="1">
              <a:lnSpc>
                <a:spcPct val="90000"/>
              </a:lnSpc>
            </a:pPr>
            <a:r>
              <a:rPr lang="en-US" sz="2000" dirty="0"/>
              <a:t>As the instructions of a source module are being assembled, the location counter keeps track of the current location in storage.</a:t>
            </a:r>
          </a:p>
          <a:p>
            <a:pPr lvl="1">
              <a:lnSpc>
                <a:spcPct val="90000"/>
              </a:lnSpc>
            </a:pPr>
            <a:r>
              <a:rPr lang="en-US" sz="2000" dirty="0"/>
              <a:t>A $ (dollar sign) can be used as an operand to an instruction to refer to the current value of the location counter.</a:t>
            </a:r>
          </a:p>
          <a:p>
            <a:pPr>
              <a:lnSpc>
                <a:spcPct val="90000"/>
              </a:lnSpc>
            </a:pPr>
            <a:r>
              <a:rPr lang="en-US" sz="2400" dirty="0" smtClean="0"/>
              <a:t>The </a:t>
            </a:r>
            <a:r>
              <a:rPr lang="en-US" sz="2400" dirty="0"/>
              <a:t>assembler assembles into the current section.</a:t>
            </a:r>
          </a:p>
          <a:p>
            <a:pPr lvl="1">
              <a:lnSpc>
                <a:spcPct val="90000"/>
              </a:lnSpc>
            </a:pPr>
            <a:r>
              <a:rPr lang="en-US" sz="2000" dirty="0" smtClean="0"/>
              <a:t>An initialized </a:t>
            </a:r>
            <a:r>
              <a:rPr lang="en-US" sz="2000" dirty="0"/>
              <a:t>section </a:t>
            </a:r>
            <a:r>
              <a:rPr lang="en-US" sz="2000" dirty="0" smtClean="0"/>
              <a:t>directive instructs </a:t>
            </a:r>
            <a:r>
              <a:rPr lang="en-US" sz="2000" dirty="0"/>
              <a:t>the assembler to stop assembling in the current section and begin assembling in the indicated section.</a:t>
            </a:r>
          </a:p>
          <a:p>
            <a:pPr lvl="1">
              <a:lnSpc>
                <a:spcPct val="90000"/>
              </a:lnSpc>
            </a:pPr>
            <a:r>
              <a:rPr lang="en-US" sz="2000" dirty="0" smtClean="0"/>
              <a:t>An uninitialized </a:t>
            </a:r>
            <a:r>
              <a:rPr lang="en-US" sz="2000" dirty="0"/>
              <a:t>section </a:t>
            </a:r>
            <a:r>
              <a:rPr lang="en-US" sz="2000" dirty="0" smtClean="0"/>
              <a:t>directive does </a:t>
            </a:r>
            <a:r>
              <a:rPr lang="en-US" sz="2000" dirty="0"/>
              <a:t>not end the current section, but simply escape from the current section temporarily</a:t>
            </a:r>
            <a:r>
              <a:rPr lang="en-US" sz="2000" dirty="0" smtClean="0"/>
              <a:t>.  (Thus </a:t>
            </a:r>
            <a:r>
              <a:rPr lang="en-US" sz="2000" dirty="0"/>
              <a:t>uninitialized directives .</a:t>
            </a:r>
            <a:r>
              <a:rPr lang="en-US" sz="2000" dirty="0" err="1"/>
              <a:t>bss</a:t>
            </a:r>
            <a:r>
              <a:rPr lang="en-US" sz="2000" dirty="0"/>
              <a:t> and .</a:t>
            </a:r>
            <a:r>
              <a:rPr lang="en-US" sz="2000" dirty="0" err="1"/>
              <a:t>usect</a:t>
            </a:r>
            <a:r>
              <a:rPr lang="en-US" sz="2000" dirty="0"/>
              <a:t> can appear anywhere in an initialized section without affecting its contents</a:t>
            </a:r>
            <a:r>
              <a:rPr lang="en-US" sz="2000" dirty="0" smtClean="0"/>
              <a:t>.)</a:t>
            </a:r>
            <a:endParaRPr lang="en-US" sz="2000" dirty="0"/>
          </a:p>
        </p:txBody>
      </p:sp>
      <p:sp>
        <p:nvSpPr>
          <p:cNvPr id="8"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latin typeface="Arial" charset="0"/>
              </a:rPr>
              <a:t>Assembler Sections</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130372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48099">
                                            <p:txEl>
                                              <p:pRg st="0" end="0"/>
                                            </p:txEl>
                                          </p:spTgt>
                                        </p:tgtEl>
                                        <p:attrNameLst>
                                          <p:attrName>style.visibility</p:attrName>
                                        </p:attrNameLst>
                                      </p:cBhvr>
                                      <p:to>
                                        <p:strVal val="visible"/>
                                      </p:to>
                                    </p:set>
                                    <p:animEffect transition="in" filter="dissolve">
                                      <p:cBhvr>
                                        <p:cTn id="7" dur="500"/>
                                        <p:tgtEl>
                                          <p:spTgt spid="294809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948099">
                                            <p:txEl>
                                              <p:pRg st="1" end="1"/>
                                            </p:txEl>
                                          </p:spTgt>
                                        </p:tgtEl>
                                        <p:attrNameLst>
                                          <p:attrName>style.visibility</p:attrName>
                                        </p:attrNameLst>
                                      </p:cBhvr>
                                      <p:to>
                                        <p:strVal val="visible"/>
                                      </p:to>
                                    </p:set>
                                    <p:animEffect transition="in" filter="dissolve">
                                      <p:cBhvr>
                                        <p:cTn id="10" dur="500"/>
                                        <p:tgtEl>
                                          <p:spTgt spid="294809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48099">
                                            <p:txEl>
                                              <p:pRg st="2" end="2"/>
                                            </p:txEl>
                                          </p:spTgt>
                                        </p:tgtEl>
                                        <p:attrNameLst>
                                          <p:attrName>style.visibility</p:attrName>
                                        </p:attrNameLst>
                                      </p:cBhvr>
                                      <p:to>
                                        <p:strVal val="visible"/>
                                      </p:to>
                                    </p:set>
                                    <p:animEffect transition="in" filter="dissolve">
                                      <p:cBhvr>
                                        <p:cTn id="13" dur="500"/>
                                        <p:tgtEl>
                                          <p:spTgt spid="2948099">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948099">
                                            <p:txEl>
                                              <p:pRg st="3" end="3"/>
                                            </p:txEl>
                                          </p:spTgt>
                                        </p:tgtEl>
                                        <p:attrNameLst>
                                          <p:attrName>style.visibility</p:attrName>
                                        </p:attrNameLst>
                                      </p:cBhvr>
                                      <p:to>
                                        <p:strVal val="visible"/>
                                      </p:to>
                                    </p:set>
                                    <p:animEffect transition="in" filter="dissolve">
                                      <p:cBhvr>
                                        <p:cTn id="16" dur="500"/>
                                        <p:tgtEl>
                                          <p:spTgt spid="294809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48099">
                                            <p:txEl>
                                              <p:pRg st="4" end="4"/>
                                            </p:txEl>
                                          </p:spTgt>
                                        </p:tgtEl>
                                        <p:attrNameLst>
                                          <p:attrName>style.visibility</p:attrName>
                                        </p:attrNameLst>
                                      </p:cBhvr>
                                      <p:to>
                                        <p:strVal val="visible"/>
                                      </p:to>
                                    </p:set>
                                    <p:animEffect transition="in" filter="dissolve">
                                      <p:cBhvr>
                                        <p:cTn id="21" dur="500"/>
                                        <p:tgtEl>
                                          <p:spTgt spid="2948099">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948099">
                                            <p:txEl>
                                              <p:pRg st="5" end="5"/>
                                            </p:txEl>
                                          </p:spTgt>
                                        </p:tgtEl>
                                        <p:attrNameLst>
                                          <p:attrName>style.visibility</p:attrName>
                                        </p:attrNameLst>
                                      </p:cBhvr>
                                      <p:to>
                                        <p:strVal val="visible"/>
                                      </p:to>
                                    </p:set>
                                    <p:animEffect transition="in" filter="dissolve">
                                      <p:cBhvr>
                                        <p:cTn id="24" dur="500"/>
                                        <p:tgtEl>
                                          <p:spTgt spid="2948099">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948099">
                                            <p:txEl>
                                              <p:pRg st="6" end="6"/>
                                            </p:txEl>
                                          </p:spTgt>
                                        </p:tgtEl>
                                        <p:attrNameLst>
                                          <p:attrName>style.visibility</p:attrName>
                                        </p:attrNameLst>
                                      </p:cBhvr>
                                      <p:to>
                                        <p:strVal val="visible"/>
                                      </p:to>
                                    </p:set>
                                    <p:animEffect transition="in" filter="dissolve">
                                      <p:cBhvr>
                                        <p:cTn id="27" dur="500"/>
                                        <p:tgtEl>
                                          <p:spTgt spid="2948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809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0258" name="Rectangle 2"/>
          <p:cNvSpPr>
            <a:spLocks noGrp="1" noChangeArrowheads="1"/>
          </p:cNvSpPr>
          <p:nvPr>
            <p:ph type="title"/>
          </p:nvPr>
        </p:nvSpPr>
        <p:spPr/>
        <p:txBody>
          <a:bodyPr/>
          <a:lstStyle/>
          <a:p>
            <a:r>
              <a:rPr lang="pt-PT" dirty="0" smtClean="0"/>
              <a:t>Quiz 6.3</a:t>
            </a:r>
            <a:endParaRPr lang="pt-PT" dirty="0"/>
          </a:p>
        </p:txBody>
      </p:sp>
      <p:graphicFrame>
        <p:nvGraphicFramePr>
          <p:cNvPr id="4" name="Table 3"/>
          <p:cNvGraphicFramePr>
            <a:graphicFrameLocks noGrp="1"/>
          </p:cNvGraphicFramePr>
          <p:nvPr>
            <p:extLst>
              <p:ext uri="{D42A27DB-BD31-4B8C-83A1-F6EECF244321}">
                <p14:modId xmlns:p14="http://schemas.microsoft.com/office/powerpoint/2010/main" val="1671407089"/>
              </p:ext>
            </p:extLst>
          </p:nvPr>
        </p:nvGraphicFramePr>
        <p:xfrm>
          <a:off x="941004" y="1665224"/>
          <a:ext cx="7449312" cy="4808736"/>
        </p:xfrm>
        <a:graphic>
          <a:graphicData uri="http://schemas.openxmlformats.org/drawingml/2006/table">
            <a:tbl>
              <a:tblPr firstRow="1" bandRow="1">
                <a:tableStyleId>{5C22544A-7EE6-4342-B048-85BDC9FD1C3A}</a:tableStyleId>
              </a:tblPr>
              <a:tblGrid>
                <a:gridCol w="1562054"/>
                <a:gridCol w="5887258"/>
              </a:tblGrid>
              <a:tr h="267152">
                <a:tc>
                  <a:txBody>
                    <a:bodyPr/>
                    <a:lstStyle/>
                    <a:p>
                      <a:endParaRPr lang="en-US" sz="1400" dirty="0">
                        <a:solidFill>
                          <a:schemeClr val="tx1"/>
                        </a:solidFil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a:t>
                      </a:r>
                      <a:r>
                        <a:rPr lang="en-US" sz="1400" b="1" dirty="0" err="1" smtClean="0">
                          <a:solidFill>
                            <a:schemeClr val="tx1"/>
                          </a:solidFill>
                          <a:latin typeface="Arial" charset="0"/>
                        </a:rPr>
                        <a:t>cdecls</a:t>
                      </a:r>
                      <a:r>
                        <a:rPr lang="en-US" sz="1400" b="1" dirty="0" smtClean="0">
                          <a:solidFill>
                            <a:schemeClr val="tx1"/>
                          </a:solidFill>
                          <a:latin typeface="Arial" charset="0"/>
                        </a:rPr>
                        <a:t>	C,"msp430.h"	; include c header</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a:t>
                      </a:r>
                      <a:r>
                        <a:rPr lang="en-US" sz="1400" b="1" dirty="0" err="1" smtClean="0">
                          <a:solidFill>
                            <a:schemeClr val="tx1"/>
                          </a:solidFill>
                          <a:latin typeface="Arial" charset="0"/>
                        </a:rPr>
                        <a:t>bss</a:t>
                      </a:r>
                      <a:r>
                        <a:rPr lang="en-US" sz="1400" b="1" dirty="0" smtClean="0">
                          <a:solidFill>
                            <a:schemeClr val="tx1"/>
                          </a:solidFill>
                          <a:latin typeface="Arial" charset="0"/>
                        </a:rPr>
                        <a:t>	cnt,2		; WDT second counter</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a:t>
                      </a:r>
                      <a:r>
                        <a:rPr lang="en-US" sz="1400" b="1" dirty="0" err="1" smtClean="0">
                          <a:solidFill>
                            <a:schemeClr val="tx1"/>
                          </a:solidFill>
                          <a:latin typeface="Arial" charset="0"/>
                        </a:rPr>
                        <a:t>bss</a:t>
                      </a:r>
                      <a:r>
                        <a:rPr lang="en-US" sz="1400" b="1" dirty="0" smtClean="0">
                          <a:solidFill>
                            <a:schemeClr val="tx1"/>
                          </a:solidFill>
                          <a:latin typeface="Arial" charset="0"/>
                        </a:rPr>
                        <a:t>	cat,4</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.text			; program section</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start:	</a:t>
                      </a:r>
                      <a:r>
                        <a:rPr lang="en-US" sz="1400" b="1" dirty="0" err="1" smtClean="0">
                          <a:solidFill>
                            <a:schemeClr val="tx1"/>
                          </a:solidFill>
                          <a:latin typeface="Arial" charset="0"/>
                        </a:rPr>
                        <a:t>mov.w</a:t>
                      </a:r>
                      <a:r>
                        <a:rPr lang="en-US" sz="1400" b="1" dirty="0" smtClean="0">
                          <a:solidFill>
                            <a:schemeClr val="tx1"/>
                          </a:solidFill>
                          <a:latin typeface="Arial" charset="0"/>
                        </a:rPr>
                        <a:t>	#0x0400,SP	; set stack pointer</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mov.w	#0x5a18,&amp;WDTCTL	; set WD timer interval</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a:t>
                      </a:r>
                      <a:r>
                        <a:rPr lang="en-US" sz="1400" b="1" dirty="0" err="1" smtClean="0">
                          <a:solidFill>
                            <a:schemeClr val="tx1"/>
                          </a:solidFill>
                          <a:latin typeface="Arial" charset="0"/>
                        </a:rPr>
                        <a:t>mov.w</a:t>
                      </a:r>
                      <a:r>
                        <a:rPr lang="en-US" sz="1400" b="1" dirty="0" smtClean="0">
                          <a:solidFill>
                            <a:schemeClr val="tx1"/>
                          </a:solidFill>
                          <a:latin typeface="Arial" charset="0"/>
                        </a:rPr>
                        <a:t> 	#0x00fa,&amp;cnt	; 1 sec WD counter</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a:t>
                      </a:r>
                      <a:r>
                        <a:rPr lang="en-US" sz="1400" b="1" dirty="0" err="1" smtClean="0">
                          <a:solidFill>
                            <a:schemeClr val="tx1"/>
                          </a:solidFill>
                          <a:latin typeface="Arial" charset="0"/>
                        </a:rPr>
                        <a:t>mov.b</a:t>
                      </a:r>
                      <a:r>
                        <a:rPr lang="en-US" sz="1400" b="1" dirty="0" smtClean="0">
                          <a:solidFill>
                            <a:schemeClr val="tx1"/>
                          </a:solidFill>
                          <a:latin typeface="Arial" charset="0"/>
                        </a:rPr>
                        <a:t>	#0x01,&amp;IE1	; enable WDT interrupt</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a:t>
                      </a:r>
                      <a:r>
                        <a:rPr lang="en-US" sz="1400" b="1" dirty="0" err="1" smtClean="0">
                          <a:solidFill>
                            <a:schemeClr val="tx1"/>
                          </a:solidFill>
                          <a:latin typeface="Arial" charset="0"/>
                        </a:rPr>
                        <a:t>bis.b</a:t>
                      </a:r>
                      <a:r>
                        <a:rPr lang="en-US" sz="1400" b="1" dirty="0" smtClean="0">
                          <a:solidFill>
                            <a:schemeClr val="tx1"/>
                          </a:solidFill>
                          <a:latin typeface="Arial" charset="0"/>
                        </a:rPr>
                        <a:t>	#0x01,&amp;P1DIR	; P1.0 output</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a:t>
                      </a:r>
                      <a:r>
                        <a:rPr lang="en-US" sz="1400" b="1" dirty="0" err="1" smtClean="0">
                          <a:solidFill>
                            <a:schemeClr val="tx1"/>
                          </a:solidFill>
                          <a:latin typeface="Arial" charset="0"/>
                        </a:rPr>
                        <a:t>bis.w</a:t>
                      </a:r>
                      <a:r>
                        <a:rPr lang="en-US" sz="1400" b="1" dirty="0" smtClean="0">
                          <a:solidFill>
                            <a:schemeClr val="tx1"/>
                          </a:solidFill>
                          <a:latin typeface="Arial" charset="0"/>
                        </a:rPr>
                        <a:t>	#0x0018,SR	; enable interrupts</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a:t>
                      </a:r>
                      <a:r>
                        <a:rPr lang="en-US" sz="1400" b="1" dirty="0" err="1" smtClean="0">
                          <a:solidFill>
                            <a:schemeClr val="tx1"/>
                          </a:solidFill>
                          <a:latin typeface="Arial" charset="0"/>
                        </a:rPr>
                        <a:t>bss</a:t>
                      </a:r>
                      <a:r>
                        <a:rPr lang="en-US" sz="1400" b="1" dirty="0" smtClean="0">
                          <a:solidFill>
                            <a:schemeClr val="tx1"/>
                          </a:solidFill>
                          <a:latin typeface="Arial" charset="0"/>
                        </a:rPr>
                        <a:t>	dog,2</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err="1" smtClean="0">
                          <a:solidFill>
                            <a:schemeClr val="tx1"/>
                          </a:solidFill>
                          <a:latin typeface="Arial" charset="0"/>
                        </a:rPr>
                        <a:t>wdt_isr</a:t>
                      </a:r>
                      <a:r>
                        <a:rPr lang="en-US" sz="1400" b="1" dirty="0" smtClean="0">
                          <a:solidFill>
                            <a:schemeClr val="tx1"/>
                          </a:solidFill>
                          <a:latin typeface="Arial" charset="0"/>
                        </a:rPr>
                        <a:t>:	</a:t>
                      </a:r>
                      <a:r>
                        <a:rPr lang="en-US" sz="1400" b="1" dirty="0" err="1" smtClean="0">
                          <a:solidFill>
                            <a:schemeClr val="tx1"/>
                          </a:solidFill>
                          <a:latin typeface="Arial" charset="0"/>
                        </a:rPr>
                        <a:t>xor.b</a:t>
                      </a:r>
                      <a:r>
                        <a:rPr lang="en-US" sz="1400" b="1" dirty="0" smtClean="0">
                          <a:solidFill>
                            <a:schemeClr val="tx1"/>
                          </a:solidFill>
                          <a:latin typeface="Arial" charset="0"/>
                        </a:rPr>
                        <a:t>	#0x01,&amp;P1OUT	; toggle P1.0</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a:t>
                      </a:r>
                      <a:r>
                        <a:rPr lang="en-US" sz="1400" b="1" dirty="0" err="1" smtClean="0">
                          <a:solidFill>
                            <a:schemeClr val="tx1"/>
                          </a:solidFill>
                          <a:latin typeface="Arial" charset="0"/>
                        </a:rPr>
                        <a:t>reti</a:t>
                      </a:r>
                      <a:r>
                        <a:rPr lang="en-US" sz="1400" b="1" dirty="0" smtClean="0">
                          <a:solidFill>
                            <a:schemeClr val="tx1"/>
                          </a:solidFill>
                          <a:latin typeface="Arial" charset="0"/>
                        </a:rPr>
                        <a:t>			; return from interrupt</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.sect	".int10"		; WDT vector section</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.word	</a:t>
                      </a:r>
                      <a:r>
                        <a:rPr lang="en-US" sz="1400" b="1" dirty="0" err="1" smtClean="0">
                          <a:solidFill>
                            <a:schemeClr val="tx1"/>
                          </a:solidFill>
                          <a:latin typeface="Arial" charset="0"/>
                        </a:rPr>
                        <a:t>wdt_isr</a:t>
                      </a:r>
                      <a:r>
                        <a:rPr lang="en-US" sz="1400" b="1" dirty="0" smtClean="0">
                          <a:solidFill>
                            <a:schemeClr val="tx1"/>
                          </a:solidFill>
                          <a:latin typeface="Arial" charset="0"/>
                        </a:rPr>
                        <a:t>		; Watchdog ISR</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.sect	".reset"		; PUC vector section</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Arial" charset="0"/>
                        </a:rPr>
                        <a:t>	.word	start		; RESET ISR</a:t>
                      </a:r>
                    </a:p>
                  </a:txBody>
                  <a:tcPr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7152">
                <a:tc>
                  <a:txBody>
                    <a:bodyPr/>
                    <a:lstStyle/>
                    <a:p>
                      <a:endParaRPr lang="en-US" sz="1400" dirty="0">
                        <a:solidFill>
                          <a:schemeClr val="tx1"/>
                        </a:solidFil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hangingPunct="1">
                        <a:tabLst>
                          <a:tab pos="914400" algn="l"/>
                          <a:tab pos="1828800" algn="l"/>
                          <a:tab pos="3316288" algn="l"/>
                        </a:tabLst>
                      </a:pPr>
                      <a:r>
                        <a:rPr lang="en-US" sz="1400" b="1" dirty="0" smtClean="0">
                          <a:solidFill>
                            <a:schemeClr val="tx1"/>
                          </a:solidFill>
                          <a:latin typeface="Arial" charset="0"/>
                        </a:rPr>
                        <a:t>	.end</a:t>
                      </a:r>
                      <a:endParaRPr lang="en-US" sz="1400" dirty="0">
                        <a:solidFill>
                          <a:schemeClr val="tx1"/>
                        </a:solidFil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2" name="TextBox 21"/>
          <p:cNvSpPr txBox="1"/>
          <p:nvPr/>
        </p:nvSpPr>
        <p:spPr>
          <a:xfrm>
            <a:off x="790990" y="1209966"/>
            <a:ext cx="6918036" cy="461665"/>
          </a:xfrm>
          <a:prstGeom prst="rect">
            <a:avLst/>
          </a:prstGeom>
          <a:solidFill>
            <a:schemeClr val="bg1"/>
          </a:solidFill>
        </p:spPr>
        <p:txBody>
          <a:bodyPr wrap="square" rtlCol="0">
            <a:spAutoFit/>
          </a:bodyPr>
          <a:lstStyle/>
          <a:p>
            <a:r>
              <a:rPr lang="en-US" dirty="0" smtClean="0"/>
              <a:t>List the Location Counter values for the following:</a:t>
            </a:r>
            <a:endParaRPr lang="en-US" dirty="0"/>
          </a:p>
        </p:txBody>
      </p:sp>
      <p:sp>
        <p:nvSpPr>
          <p:cNvPr id="7" name="Footer Placeholder 2"/>
          <p:cNvSpPr>
            <a:spLocks noGrp="1"/>
          </p:cNvSpPr>
          <p:nvPr>
            <p:ph type="ftr" sz="quarter" idx="11"/>
          </p:nvPr>
        </p:nvSpPr>
        <p:spPr>
          <a:xfrm>
            <a:off x="2540000" y="6324600"/>
            <a:ext cx="4691063" cy="457200"/>
          </a:xfrm>
        </p:spPr>
        <p:txBody>
          <a:bodyPr/>
          <a:lstStyle/>
          <a:p>
            <a:r>
              <a:rPr lang="en-US" smtClean="0"/>
              <a:t>Assembler / Linker</a:t>
            </a:r>
            <a:endParaRPr lang="en-US"/>
          </a:p>
        </p:txBody>
      </p:sp>
      <p:sp>
        <p:nvSpPr>
          <p:cNvPr id="8" name="Slide Number Placeholder 3"/>
          <p:cNvSpPr>
            <a:spLocks noGrp="1"/>
          </p:cNvSpPr>
          <p:nvPr>
            <p:ph type="sldNum" sz="quarter" idx="12"/>
          </p:nvPr>
        </p:nvSpPr>
        <p:spPr>
          <a:xfrm>
            <a:off x="6915150" y="6324600"/>
            <a:ext cx="1905000" cy="457200"/>
          </a:xfrm>
        </p:spPr>
        <p:txBody>
          <a:bodyPr/>
          <a:lstStyle/>
          <a:p>
            <a:fld id="{DED7CBEA-B9EC-4835-B7FE-DAB0AECA8E0D}" type="slidenum">
              <a:rPr lang="en-US"/>
              <a:pPr/>
              <a:t>29</a:t>
            </a:fld>
            <a:endParaRPr lang="en-US"/>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724554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BYU CS 224</a:t>
            </a:r>
            <a:endParaRPr lang="en-US" dirty="0"/>
          </a:p>
        </p:txBody>
      </p:sp>
      <p:sp>
        <p:nvSpPr>
          <p:cNvPr id="5" name="Footer Placeholder 4"/>
          <p:cNvSpPr>
            <a:spLocks noGrp="1"/>
          </p:cNvSpPr>
          <p:nvPr>
            <p:ph type="ftr" sz="quarter" idx="11"/>
          </p:nvPr>
        </p:nvSpPr>
        <p:spPr/>
        <p:txBody>
          <a:bodyPr/>
          <a:lstStyle/>
          <a:p>
            <a:r>
              <a:rPr lang="en-US" dirty="0" smtClean="0"/>
              <a:t>Assembler / Linker</a:t>
            </a:r>
            <a:endParaRPr lang="en-US" dirty="0"/>
          </a:p>
        </p:txBody>
      </p:sp>
      <p:sp>
        <p:nvSpPr>
          <p:cNvPr id="6" name="Slide Number Placeholder 5"/>
          <p:cNvSpPr>
            <a:spLocks noGrp="1"/>
          </p:cNvSpPr>
          <p:nvPr>
            <p:ph type="sldNum" sz="quarter" idx="12"/>
          </p:nvPr>
        </p:nvSpPr>
        <p:spPr/>
        <p:txBody>
          <a:bodyPr/>
          <a:lstStyle/>
          <a:p>
            <a:fld id="{F829E08C-D95B-4DF2-A450-953461CBE880}" type="slidenum">
              <a:rPr lang="en-US"/>
              <a:pPr/>
              <a:t>3</a:t>
            </a:fld>
            <a:endParaRPr lang="en-US" dirty="0"/>
          </a:p>
        </p:txBody>
      </p:sp>
      <p:sp>
        <p:nvSpPr>
          <p:cNvPr id="2514946" name="Rectangle 2"/>
          <p:cNvSpPr>
            <a:spLocks noGrp="1" noChangeArrowheads="1"/>
          </p:cNvSpPr>
          <p:nvPr>
            <p:ph type="title"/>
          </p:nvPr>
        </p:nvSpPr>
        <p:spPr/>
        <p:txBody>
          <a:bodyPr/>
          <a:lstStyle/>
          <a:p>
            <a:r>
              <a:rPr lang="en-US" dirty="0" smtClean="0"/>
              <a:t>Learning Outcomes…</a:t>
            </a:r>
            <a:endParaRPr lang="en-US" dirty="0"/>
          </a:p>
        </p:txBody>
      </p:sp>
      <p:sp>
        <p:nvSpPr>
          <p:cNvPr id="2514947" name="Rectangle 3"/>
          <p:cNvSpPr>
            <a:spLocks noGrp="1" noChangeArrowheads="1"/>
          </p:cNvSpPr>
          <p:nvPr>
            <p:ph type="body" idx="1"/>
          </p:nvPr>
        </p:nvSpPr>
        <p:spPr>
          <a:xfrm>
            <a:off x="447675" y="1666874"/>
            <a:ext cx="8401050" cy="4779963"/>
          </a:xfrm>
        </p:spPr>
        <p:txBody>
          <a:bodyPr/>
          <a:lstStyle/>
          <a:p>
            <a:pPr marL="0" indent="0">
              <a:spcBef>
                <a:spcPts val="600"/>
              </a:spcBef>
              <a:buNone/>
            </a:pPr>
            <a:r>
              <a:rPr lang="en-US" sz="2200" dirty="0" smtClean="0"/>
              <a:t>After completing this section, you should be able to</a:t>
            </a:r>
          </a:p>
          <a:p>
            <a:pPr>
              <a:spcBef>
                <a:spcPts val="600"/>
              </a:spcBef>
            </a:pPr>
            <a:r>
              <a:rPr lang="en-US" sz="2200" dirty="0" smtClean="0"/>
              <a:t>Explain the difference between a low level and high level language.</a:t>
            </a:r>
          </a:p>
          <a:p>
            <a:pPr>
              <a:spcBef>
                <a:spcPts val="600"/>
              </a:spcBef>
            </a:pPr>
            <a:r>
              <a:rPr lang="en-US" sz="2200" dirty="0" smtClean="0"/>
              <a:t>Justify the study/use of assembly code.</a:t>
            </a:r>
          </a:p>
          <a:p>
            <a:pPr>
              <a:spcBef>
                <a:spcPts val="600"/>
              </a:spcBef>
            </a:pPr>
            <a:r>
              <a:rPr lang="en-US" sz="2200" dirty="0" smtClean="0"/>
              <a:t>Contrast assembler directives with assembler code.</a:t>
            </a:r>
          </a:p>
          <a:p>
            <a:pPr>
              <a:spcBef>
                <a:spcPts val="600"/>
              </a:spcBef>
            </a:pPr>
            <a:r>
              <a:rPr lang="en-US" sz="2200" dirty="0" smtClean="0"/>
              <a:t>Describe the assembly/linker process.</a:t>
            </a:r>
          </a:p>
          <a:p>
            <a:pPr>
              <a:spcBef>
                <a:spcPts val="600"/>
              </a:spcBef>
            </a:pPr>
            <a:r>
              <a:rPr lang="en-US" sz="2200" dirty="0" smtClean="0"/>
              <a:t>Contrast a library with a computer program.</a:t>
            </a:r>
          </a:p>
          <a:p>
            <a:pPr>
              <a:spcBef>
                <a:spcPts val="600"/>
              </a:spcBef>
            </a:pPr>
            <a:r>
              <a:rPr lang="en-US" sz="2200" dirty="0" smtClean="0"/>
              <a:t>Describe the different types of program sections and explain how they are used by the linker to create an executable.</a:t>
            </a:r>
          </a:p>
          <a:p>
            <a:pPr>
              <a:spcBef>
                <a:spcPts val="600"/>
              </a:spcBef>
            </a:pPr>
            <a:r>
              <a:rPr lang="en-US" sz="2200" dirty="0" smtClean="0"/>
              <a:t>Give examples of emulated and intrinsic instructions.</a:t>
            </a:r>
            <a:endParaRPr lang="en-US" sz="2200" dirty="0"/>
          </a:p>
          <a:p>
            <a:pPr>
              <a:spcBef>
                <a:spcPts val="600"/>
              </a:spcBef>
            </a:pPr>
            <a:r>
              <a:rPr lang="en-US" sz="2200" dirty="0" smtClean="0"/>
              <a:t>Use systematic decomposition to create an assembly program.</a:t>
            </a:r>
            <a:endParaRPr lang="en-US" sz="1800" dirty="0"/>
          </a:p>
        </p:txBody>
      </p:sp>
    </p:spTree>
    <p:extLst>
      <p:ext uri="{BB962C8B-B14F-4D97-AF65-F5344CB8AC3E}">
        <p14:creationId xmlns:p14="http://schemas.microsoft.com/office/powerpoint/2010/main" val="794941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Footer Placeholder 2"/>
          <p:cNvSpPr>
            <a:spLocks noGrp="1"/>
          </p:cNvSpPr>
          <p:nvPr>
            <p:ph type="ftr" sz="quarter" idx="11"/>
          </p:nvPr>
        </p:nvSpPr>
        <p:spPr/>
        <p:txBody>
          <a:bodyPr/>
          <a:lstStyle/>
          <a:p>
            <a:r>
              <a:rPr lang="en-US" smtClean="0"/>
              <a:t>Assembler / Linker</a:t>
            </a:r>
            <a:endParaRPr lang="en-US"/>
          </a:p>
        </p:txBody>
      </p:sp>
      <p:sp>
        <p:nvSpPr>
          <p:cNvPr id="8" name="Slide Number Placeholder 3"/>
          <p:cNvSpPr>
            <a:spLocks noGrp="1"/>
          </p:cNvSpPr>
          <p:nvPr>
            <p:ph type="sldNum" sz="quarter" idx="12"/>
          </p:nvPr>
        </p:nvSpPr>
        <p:spPr/>
        <p:txBody>
          <a:bodyPr/>
          <a:lstStyle/>
          <a:p>
            <a:fld id="{DED7CBEA-B9EC-4835-B7FE-DAB0AECA8E0D}" type="slidenum">
              <a:rPr lang="en-US"/>
              <a:pPr/>
              <a:t>30</a:t>
            </a:fld>
            <a:endParaRPr lang="en-US"/>
          </a:p>
        </p:txBody>
      </p:sp>
      <p:sp>
        <p:nvSpPr>
          <p:cNvPr id="2871298" name="Rectangle 2"/>
          <p:cNvSpPr>
            <a:spLocks noGrp="1" noChangeArrowheads="1"/>
          </p:cNvSpPr>
          <p:nvPr>
            <p:ph type="title" idx="4294967295"/>
          </p:nvPr>
        </p:nvSpPr>
        <p:spPr/>
        <p:txBody>
          <a:bodyPr lIns="92075" tIns="46038" rIns="92075" bIns="46038"/>
          <a:lstStyle/>
          <a:p>
            <a:r>
              <a:rPr lang="en-US"/>
              <a:t>Assembly Process</a:t>
            </a:r>
          </a:p>
        </p:txBody>
      </p:sp>
      <p:sp>
        <p:nvSpPr>
          <p:cNvPr id="851971" name="Rectangle 3"/>
          <p:cNvSpPr>
            <a:spLocks noGrp="1" noChangeArrowheads="1"/>
          </p:cNvSpPr>
          <p:nvPr>
            <p:ph type="body" idx="4294967295"/>
          </p:nvPr>
        </p:nvSpPr>
        <p:spPr>
          <a:xfrm>
            <a:off x="428625" y="1419225"/>
            <a:ext cx="8399463" cy="5116513"/>
          </a:xfrm>
          <a:noFill/>
        </p:spPr>
        <p:txBody>
          <a:bodyPr lIns="92075" tIns="46038" rIns="92075" bIns="46038"/>
          <a:lstStyle/>
          <a:p>
            <a:pPr>
              <a:lnSpc>
                <a:spcPct val="95000"/>
              </a:lnSpc>
            </a:pPr>
            <a:r>
              <a:rPr lang="en-US" sz="2000" dirty="0"/>
              <a:t>The assembler translates 1-to-1 assembly language instructions (.</a:t>
            </a:r>
            <a:r>
              <a:rPr lang="en-US" sz="2000" dirty="0" err="1"/>
              <a:t>asm</a:t>
            </a:r>
            <a:r>
              <a:rPr lang="en-US" sz="2000" dirty="0"/>
              <a:t>) into the machine language of the ISA (.</a:t>
            </a:r>
            <a:r>
              <a:rPr lang="en-US" sz="2000" dirty="0" err="1"/>
              <a:t>obj</a:t>
            </a:r>
            <a:r>
              <a:rPr lang="en-US" sz="2000" dirty="0"/>
              <a:t>)</a:t>
            </a:r>
          </a:p>
          <a:p>
            <a:pPr lvl="1">
              <a:lnSpc>
                <a:spcPct val="95000"/>
              </a:lnSpc>
            </a:pPr>
            <a:r>
              <a:rPr lang="en-US" sz="1800" dirty="0"/>
              <a:t>1</a:t>
            </a:r>
            <a:r>
              <a:rPr lang="en-US" sz="1800" baseline="30000" dirty="0"/>
              <a:t>st</a:t>
            </a:r>
            <a:r>
              <a:rPr lang="en-US" sz="1800" dirty="0"/>
              <a:t> Pass: store all </a:t>
            </a:r>
            <a:r>
              <a:rPr lang="en-US" sz="1800" dirty="0" smtClean="0"/>
              <a:t>labels/constants </a:t>
            </a:r>
            <a:r>
              <a:rPr lang="en-US" sz="1800" dirty="0"/>
              <a:t>and their corresponding </a:t>
            </a:r>
            <a:r>
              <a:rPr lang="en-US" sz="1800" dirty="0" smtClean="0"/>
              <a:t>addresses/values </a:t>
            </a:r>
            <a:r>
              <a:rPr lang="en-US" sz="1800" dirty="0"/>
              <a:t>in the </a:t>
            </a:r>
            <a:r>
              <a:rPr lang="en-US" sz="1800" i="1" u="sng" dirty="0"/>
              <a:t>symbol table</a:t>
            </a:r>
            <a:endParaRPr lang="en-US" sz="1800" dirty="0"/>
          </a:p>
          <a:p>
            <a:pPr lvl="2">
              <a:lnSpc>
                <a:spcPct val="95000"/>
              </a:lnSpc>
            </a:pPr>
            <a:r>
              <a:rPr lang="en-US" sz="1600" dirty="0" smtClean="0"/>
              <a:t>Zero all </a:t>
            </a:r>
            <a:r>
              <a:rPr lang="en-US" sz="1600" dirty="0"/>
              <a:t>Location </a:t>
            </a:r>
            <a:r>
              <a:rPr lang="en-US" sz="1600" dirty="0" smtClean="0"/>
              <a:t>Counters </a:t>
            </a:r>
            <a:r>
              <a:rPr lang="en-US" sz="1600" dirty="0"/>
              <a:t>($)</a:t>
            </a:r>
          </a:p>
          <a:p>
            <a:pPr lvl="2">
              <a:lnSpc>
                <a:spcPct val="95000"/>
              </a:lnSpc>
            </a:pPr>
            <a:r>
              <a:rPr lang="en-US" sz="1600" dirty="0"/>
              <a:t>For each non-empty line in the </a:t>
            </a:r>
            <a:r>
              <a:rPr lang="en-US" sz="1600" b="1" dirty="0" smtClean="0"/>
              <a:t>.text</a:t>
            </a:r>
            <a:r>
              <a:rPr lang="en-US" sz="1600" dirty="0" smtClean="0"/>
              <a:t> section:</a:t>
            </a:r>
            <a:endParaRPr lang="en-US" sz="1600" dirty="0"/>
          </a:p>
          <a:p>
            <a:pPr lvl="3">
              <a:lnSpc>
                <a:spcPct val="95000"/>
              </a:lnSpc>
            </a:pPr>
            <a:r>
              <a:rPr lang="en-US" sz="1400" dirty="0"/>
              <a:t>if line contains a label, add label and current LC to the symbol table</a:t>
            </a:r>
          </a:p>
          <a:p>
            <a:pPr lvl="3">
              <a:lnSpc>
                <a:spcPct val="95000"/>
              </a:lnSpc>
            </a:pPr>
            <a:r>
              <a:rPr lang="en-US" sz="1400" dirty="0"/>
              <a:t>if line contains an instruction, increment the LC accordingly</a:t>
            </a:r>
          </a:p>
          <a:p>
            <a:pPr lvl="2">
              <a:lnSpc>
                <a:spcPct val="95000"/>
              </a:lnSpc>
            </a:pPr>
            <a:r>
              <a:rPr lang="en-US" sz="1600" dirty="0"/>
              <a:t>Stop when </a:t>
            </a:r>
            <a:r>
              <a:rPr lang="en-US" sz="1600" b="1" dirty="0"/>
              <a:t>.end</a:t>
            </a:r>
            <a:r>
              <a:rPr lang="en-US" sz="1600" dirty="0"/>
              <a:t> directive is found.</a:t>
            </a:r>
          </a:p>
          <a:p>
            <a:pPr lvl="1">
              <a:lnSpc>
                <a:spcPct val="95000"/>
              </a:lnSpc>
            </a:pPr>
            <a:r>
              <a:rPr lang="en-US" sz="1800" dirty="0"/>
              <a:t>2</a:t>
            </a:r>
            <a:r>
              <a:rPr lang="en-US" sz="1800" baseline="30000" dirty="0"/>
              <a:t>nd</a:t>
            </a:r>
            <a:r>
              <a:rPr lang="en-US" sz="1800" dirty="0"/>
              <a:t> Pass: convert instructions to machine language, using information from symbol table</a:t>
            </a:r>
          </a:p>
          <a:p>
            <a:pPr lvl="2">
              <a:lnSpc>
                <a:spcPct val="95000"/>
              </a:lnSpc>
            </a:pPr>
            <a:r>
              <a:rPr lang="en-US" sz="1600" dirty="0"/>
              <a:t>Find the </a:t>
            </a:r>
            <a:r>
              <a:rPr lang="en-US" sz="1600" b="1" dirty="0"/>
              <a:t>.text</a:t>
            </a:r>
            <a:r>
              <a:rPr lang="en-US" sz="1600" dirty="0"/>
              <a:t> assembly directive and zero </a:t>
            </a:r>
            <a:r>
              <a:rPr lang="en-US" sz="1600" dirty="0" smtClean="0"/>
              <a:t>all Location Counters </a:t>
            </a:r>
            <a:r>
              <a:rPr lang="en-US" sz="1600" dirty="0"/>
              <a:t>($)</a:t>
            </a:r>
          </a:p>
          <a:p>
            <a:pPr lvl="2">
              <a:lnSpc>
                <a:spcPct val="95000"/>
              </a:lnSpc>
            </a:pPr>
            <a:r>
              <a:rPr lang="en-US" sz="1600" dirty="0"/>
              <a:t>For each executable assembly language statement:</a:t>
            </a:r>
          </a:p>
          <a:p>
            <a:pPr lvl="3">
              <a:lnSpc>
                <a:spcPct val="95000"/>
              </a:lnSpc>
            </a:pPr>
            <a:r>
              <a:rPr lang="en-US" sz="1400" dirty="0"/>
              <a:t>generate the corresponding machine language instruction</a:t>
            </a:r>
          </a:p>
          <a:p>
            <a:pPr lvl="3">
              <a:lnSpc>
                <a:spcPct val="95000"/>
              </a:lnSpc>
            </a:pPr>
            <a:r>
              <a:rPr lang="en-US" sz="1400" dirty="0"/>
              <a:t>resolve labels referenced in instructions using the symbol table</a:t>
            </a:r>
          </a:p>
          <a:p>
            <a:pPr lvl="3">
              <a:lnSpc>
                <a:spcPct val="95000"/>
              </a:lnSpc>
            </a:pPr>
            <a:r>
              <a:rPr lang="en-US" sz="1400" dirty="0"/>
              <a:t>increment LC for each instruction as in pass 1</a:t>
            </a:r>
          </a:p>
          <a:p>
            <a:pPr lvl="3">
              <a:lnSpc>
                <a:spcPct val="95000"/>
              </a:lnSpc>
            </a:pPr>
            <a:r>
              <a:rPr lang="en-US" sz="1400" dirty="0"/>
              <a:t>output resulting machine code and program listing to output files</a:t>
            </a:r>
          </a:p>
          <a:p>
            <a:pPr lvl="2">
              <a:lnSpc>
                <a:spcPct val="95000"/>
              </a:lnSpc>
            </a:pPr>
            <a:r>
              <a:rPr lang="en-US" sz="1600" dirty="0"/>
              <a:t>Stop when </a:t>
            </a:r>
            <a:r>
              <a:rPr lang="en-US" sz="1600" b="1" dirty="0"/>
              <a:t>.end</a:t>
            </a:r>
            <a:r>
              <a:rPr lang="en-US" sz="1600" dirty="0"/>
              <a:t> directive is found.</a:t>
            </a:r>
          </a:p>
        </p:txBody>
      </p:sp>
      <p:pic>
        <p:nvPicPr>
          <p:cNvPr id="2871300" name="Picture 4" descr="ch07-assembl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7438" y="484188"/>
            <a:ext cx="281146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1302" name="Text Box 6"/>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charset="0"/>
              </a:rPr>
              <a:t>Assembly Process</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333624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1971">
                                            <p:txEl>
                                              <p:pRg st="0" end="0"/>
                                            </p:txEl>
                                          </p:spTgt>
                                        </p:tgtEl>
                                        <p:attrNameLst>
                                          <p:attrName>style.visibility</p:attrName>
                                        </p:attrNameLst>
                                      </p:cBhvr>
                                      <p:to>
                                        <p:strVal val="visible"/>
                                      </p:to>
                                    </p:set>
                                    <p:animEffect transition="in" filter="fade">
                                      <p:cBhvr>
                                        <p:cTn id="7" dur="500"/>
                                        <p:tgtEl>
                                          <p:spTgt spid="851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51971">
                                            <p:txEl>
                                              <p:pRg st="1" end="1"/>
                                            </p:txEl>
                                          </p:spTgt>
                                        </p:tgtEl>
                                        <p:attrNameLst>
                                          <p:attrName>style.visibility</p:attrName>
                                        </p:attrNameLst>
                                      </p:cBhvr>
                                      <p:to>
                                        <p:strVal val="visible"/>
                                      </p:to>
                                    </p:set>
                                    <p:animEffect transition="in" filter="fade">
                                      <p:cBhvr>
                                        <p:cTn id="12" dur="500"/>
                                        <p:tgtEl>
                                          <p:spTgt spid="85197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51971">
                                            <p:txEl>
                                              <p:pRg st="2" end="2"/>
                                            </p:txEl>
                                          </p:spTgt>
                                        </p:tgtEl>
                                        <p:attrNameLst>
                                          <p:attrName>style.visibility</p:attrName>
                                        </p:attrNameLst>
                                      </p:cBhvr>
                                      <p:to>
                                        <p:strVal val="visible"/>
                                      </p:to>
                                    </p:set>
                                    <p:animEffect transition="in" filter="fade">
                                      <p:cBhvr>
                                        <p:cTn id="15" dur="500"/>
                                        <p:tgtEl>
                                          <p:spTgt spid="85197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51971">
                                            <p:txEl>
                                              <p:pRg st="3" end="3"/>
                                            </p:txEl>
                                          </p:spTgt>
                                        </p:tgtEl>
                                        <p:attrNameLst>
                                          <p:attrName>style.visibility</p:attrName>
                                        </p:attrNameLst>
                                      </p:cBhvr>
                                      <p:to>
                                        <p:strVal val="visible"/>
                                      </p:to>
                                    </p:set>
                                    <p:animEffect transition="in" filter="fade">
                                      <p:cBhvr>
                                        <p:cTn id="18" dur="500"/>
                                        <p:tgtEl>
                                          <p:spTgt spid="85197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51971">
                                            <p:txEl>
                                              <p:pRg st="4" end="4"/>
                                            </p:txEl>
                                          </p:spTgt>
                                        </p:tgtEl>
                                        <p:attrNameLst>
                                          <p:attrName>style.visibility</p:attrName>
                                        </p:attrNameLst>
                                      </p:cBhvr>
                                      <p:to>
                                        <p:strVal val="visible"/>
                                      </p:to>
                                    </p:set>
                                    <p:animEffect transition="in" filter="fade">
                                      <p:cBhvr>
                                        <p:cTn id="21" dur="500"/>
                                        <p:tgtEl>
                                          <p:spTgt spid="85197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51971">
                                            <p:txEl>
                                              <p:pRg st="5" end="5"/>
                                            </p:txEl>
                                          </p:spTgt>
                                        </p:tgtEl>
                                        <p:attrNameLst>
                                          <p:attrName>style.visibility</p:attrName>
                                        </p:attrNameLst>
                                      </p:cBhvr>
                                      <p:to>
                                        <p:strVal val="visible"/>
                                      </p:to>
                                    </p:set>
                                    <p:animEffect transition="in" filter="fade">
                                      <p:cBhvr>
                                        <p:cTn id="24" dur="500"/>
                                        <p:tgtEl>
                                          <p:spTgt spid="851971">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51971">
                                            <p:txEl>
                                              <p:pRg st="6" end="6"/>
                                            </p:txEl>
                                          </p:spTgt>
                                        </p:tgtEl>
                                        <p:attrNameLst>
                                          <p:attrName>style.visibility</p:attrName>
                                        </p:attrNameLst>
                                      </p:cBhvr>
                                      <p:to>
                                        <p:strVal val="visible"/>
                                      </p:to>
                                    </p:set>
                                    <p:animEffect transition="in" filter="fade">
                                      <p:cBhvr>
                                        <p:cTn id="27" dur="500"/>
                                        <p:tgtEl>
                                          <p:spTgt spid="85197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51971">
                                            <p:txEl>
                                              <p:pRg st="7" end="7"/>
                                            </p:txEl>
                                          </p:spTgt>
                                        </p:tgtEl>
                                        <p:attrNameLst>
                                          <p:attrName>style.visibility</p:attrName>
                                        </p:attrNameLst>
                                      </p:cBhvr>
                                      <p:to>
                                        <p:strVal val="visible"/>
                                      </p:to>
                                    </p:set>
                                    <p:animEffect transition="in" filter="fade">
                                      <p:cBhvr>
                                        <p:cTn id="32" dur="500"/>
                                        <p:tgtEl>
                                          <p:spTgt spid="851971">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51971">
                                            <p:txEl>
                                              <p:pRg st="8" end="8"/>
                                            </p:txEl>
                                          </p:spTgt>
                                        </p:tgtEl>
                                        <p:attrNameLst>
                                          <p:attrName>style.visibility</p:attrName>
                                        </p:attrNameLst>
                                      </p:cBhvr>
                                      <p:to>
                                        <p:strVal val="visible"/>
                                      </p:to>
                                    </p:set>
                                    <p:animEffect transition="in" filter="fade">
                                      <p:cBhvr>
                                        <p:cTn id="35" dur="500"/>
                                        <p:tgtEl>
                                          <p:spTgt spid="851971">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51971">
                                            <p:txEl>
                                              <p:pRg st="9" end="9"/>
                                            </p:txEl>
                                          </p:spTgt>
                                        </p:tgtEl>
                                        <p:attrNameLst>
                                          <p:attrName>style.visibility</p:attrName>
                                        </p:attrNameLst>
                                      </p:cBhvr>
                                      <p:to>
                                        <p:strVal val="visible"/>
                                      </p:to>
                                    </p:set>
                                    <p:animEffect transition="in" filter="fade">
                                      <p:cBhvr>
                                        <p:cTn id="38" dur="500"/>
                                        <p:tgtEl>
                                          <p:spTgt spid="851971">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51971">
                                            <p:txEl>
                                              <p:pRg st="10" end="10"/>
                                            </p:txEl>
                                          </p:spTgt>
                                        </p:tgtEl>
                                        <p:attrNameLst>
                                          <p:attrName>style.visibility</p:attrName>
                                        </p:attrNameLst>
                                      </p:cBhvr>
                                      <p:to>
                                        <p:strVal val="visible"/>
                                      </p:to>
                                    </p:set>
                                    <p:animEffect transition="in" filter="fade">
                                      <p:cBhvr>
                                        <p:cTn id="41" dur="500"/>
                                        <p:tgtEl>
                                          <p:spTgt spid="851971">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51971">
                                            <p:txEl>
                                              <p:pRg st="11" end="11"/>
                                            </p:txEl>
                                          </p:spTgt>
                                        </p:tgtEl>
                                        <p:attrNameLst>
                                          <p:attrName>style.visibility</p:attrName>
                                        </p:attrNameLst>
                                      </p:cBhvr>
                                      <p:to>
                                        <p:strVal val="visible"/>
                                      </p:to>
                                    </p:set>
                                    <p:animEffect transition="in" filter="fade">
                                      <p:cBhvr>
                                        <p:cTn id="44" dur="500"/>
                                        <p:tgtEl>
                                          <p:spTgt spid="851971">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51971">
                                            <p:txEl>
                                              <p:pRg st="12" end="12"/>
                                            </p:txEl>
                                          </p:spTgt>
                                        </p:tgtEl>
                                        <p:attrNameLst>
                                          <p:attrName>style.visibility</p:attrName>
                                        </p:attrNameLst>
                                      </p:cBhvr>
                                      <p:to>
                                        <p:strVal val="visible"/>
                                      </p:to>
                                    </p:set>
                                    <p:animEffect transition="in" filter="fade">
                                      <p:cBhvr>
                                        <p:cTn id="47" dur="500"/>
                                        <p:tgtEl>
                                          <p:spTgt spid="851971">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51971">
                                            <p:txEl>
                                              <p:pRg st="13" end="13"/>
                                            </p:txEl>
                                          </p:spTgt>
                                        </p:tgtEl>
                                        <p:attrNameLst>
                                          <p:attrName>style.visibility</p:attrName>
                                        </p:attrNameLst>
                                      </p:cBhvr>
                                      <p:to>
                                        <p:strVal val="visible"/>
                                      </p:to>
                                    </p:set>
                                    <p:animEffect transition="in" filter="fade">
                                      <p:cBhvr>
                                        <p:cTn id="50" dur="500"/>
                                        <p:tgtEl>
                                          <p:spTgt spid="851971">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51971">
                                            <p:txEl>
                                              <p:pRg st="14" end="14"/>
                                            </p:txEl>
                                          </p:spTgt>
                                        </p:tgtEl>
                                        <p:attrNameLst>
                                          <p:attrName>style.visibility</p:attrName>
                                        </p:attrNameLst>
                                      </p:cBhvr>
                                      <p:to>
                                        <p:strVal val="visible"/>
                                      </p:to>
                                    </p:set>
                                    <p:animEffect transition="in" filter="fade">
                                      <p:cBhvr>
                                        <p:cTn id="53" dur="500"/>
                                        <p:tgtEl>
                                          <p:spTgt spid="85197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971" grpId="0"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ooter Placeholder 4"/>
          <p:cNvSpPr>
            <a:spLocks noGrp="1"/>
          </p:cNvSpPr>
          <p:nvPr>
            <p:ph type="ftr" sz="quarter" idx="11"/>
          </p:nvPr>
        </p:nvSpPr>
        <p:spPr/>
        <p:txBody>
          <a:bodyPr/>
          <a:lstStyle/>
          <a:p>
            <a:r>
              <a:rPr lang="en-US" smtClean="0"/>
              <a:t>Assembler / Linker</a:t>
            </a:r>
            <a:endParaRPr lang="en-US"/>
          </a:p>
        </p:txBody>
      </p:sp>
      <p:sp>
        <p:nvSpPr>
          <p:cNvPr id="56" name="Slide Number Placeholder 5"/>
          <p:cNvSpPr>
            <a:spLocks noGrp="1"/>
          </p:cNvSpPr>
          <p:nvPr>
            <p:ph type="sldNum" sz="quarter" idx="12"/>
          </p:nvPr>
        </p:nvSpPr>
        <p:spPr/>
        <p:txBody>
          <a:bodyPr/>
          <a:lstStyle/>
          <a:p>
            <a:fld id="{EBAC6B8F-FDFD-4EB1-8071-7CA564A6B66A}" type="slidenum">
              <a:rPr lang="en-US"/>
              <a:pPr/>
              <a:t>31</a:t>
            </a:fld>
            <a:endParaRPr lang="en-US"/>
          </a:p>
        </p:txBody>
      </p:sp>
      <p:sp>
        <p:nvSpPr>
          <p:cNvPr id="2954242" name="Rectangle 2"/>
          <p:cNvSpPr>
            <a:spLocks noGrp="1" noChangeArrowheads="1"/>
          </p:cNvSpPr>
          <p:nvPr>
            <p:ph type="title"/>
          </p:nvPr>
        </p:nvSpPr>
        <p:spPr/>
        <p:txBody>
          <a:bodyPr/>
          <a:lstStyle/>
          <a:p>
            <a:r>
              <a:rPr lang="en-US"/>
              <a:t>Common Assembler Directives</a:t>
            </a:r>
          </a:p>
        </p:txBody>
      </p:sp>
      <p:graphicFrame>
        <p:nvGraphicFramePr>
          <p:cNvPr id="2954325" name="Group 85"/>
          <p:cNvGraphicFramePr>
            <a:graphicFrameLocks noGrp="1"/>
          </p:cNvGraphicFramePr>
          <p:nvPr>
            <p:ph idx="1"/>
          </p:nvPr>
        </p:nvGraphicFramePr>
        <p:xfrm>
          <a:off x="546100" y="1547813"/>
          <a:ext cx="8324850" cy="4608576"/>
        </p:xfrm>
        <a:graphic>
          <a:graphicData uri="http://schemas.openxmlformats.org/drawingml/2006/table">
            <a:tbl>
              <a:tblPr/>
              <a:tblGrid>
                <a:gridCol w="3189288"/>
                <a:gridCol w="5135562"/>
              </a:tblGrid>
              <a:tr h="21748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Mnemonic and Syntax</a:t>
                      </a: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marT="18288" marB="1828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0C0C0"/>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Description</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marT="18288" marB="1828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0C0C0"/>
                    </a:solidFill>
                  </a:tcPr>
                </a:tc>
              </a:tr>
              <a:tr h="21907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.bss</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symbol, size in bytes</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alignment</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Reserves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size </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bytes in the .bss (uninitialized data) section</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1907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.sect</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section name</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Assembles into a named (initialized) section</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1748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.text</a:t>
                      </a:r>
                      <a:endParaRPr kumimoji="0" lang="en-US" sz="1200" b="1" i="0" u="none" strike="noStrike" cap="none" normalizeH="0" baseline="0" smtClean="0">
                        <a:ln>
                          <a:noFill/>
                        </a:ln>
                        <a:solidFill>
                          <a:srgbClr val="CC33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Assembles into the .text (executable code) section</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1907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.byte</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value</a:t>
                      </a:r>
                      <a:r>
                        <a:rPr kumimoji="0" lang="en-US" sz="1200" b="1" i="1" u="none" strike="noStrike" cap="none" normalizeH="0" baseline="-25000" smtClean="0">
                          <a:ln>
                            <a:noFill/>
                          </a:ln>
                          <a:solidFill>
                            <a:srgbClr val="000000"/>
                          </a:solidFill>
                          <a:effectLst/>
                          <a:latin typeface="Arial" charset="0"/>
                          <a:ea typeface="Times New Roman" pitchFamily="18" charset="0"/>
                          <a:cs typeface="Arial" charset="0"/>
                        </a:rPr>
                        <a:t>1</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value</a:t>
                      </a:r>
                      <a:r>
                        <a:rPr kumimoji="0" lang="en-US" sz="1200" b="1" i="1" u="none" strike="noStrike" cap="none" normalizeH="0" baseline="-25000" smtClean="0">
                          <a:ln>
                            <a:noFill/>
                          </a:ln>
                          <a:solidFill>
                            <a:srgbClr val="000000"/>
                          </a:solidFill>
                          <a:effectLst/>
                          <a:latin typeface="Arial" charset="0"/>
                          <a:ea typeface="Times New Roman" pitchFamily="18" charset="0"/>
                          <a:cs typeface="Arial" charset="0"/>
                        </a:rPr>
                        <a:t>n</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Initializes one or more successive bytes in the current section</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1907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.string</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string</a:t>
                      </a:r>
                      <a:r>
                        <a:rPr kumimoji="0" lang="en-US" sz="1200" b="1" i="1" u="none" strike="noStrike" cap="none" normalizeH="0" baseline="-25000" smtClean="0">
                          <a:ln>
                            <a:noFill/>
                          </a:ln>
                          <a:solidFill>
                            <a:srgbClr val="000000"/>
                          </a:solidFill>
                          <a:effectLst/>
                          <a:latin typeface="Arial" charset="0"/>
                          <a:ea typeface="Times New Roman" pitchFamily="18" charset="0"/>
                          <a:cs typeface="Arial" charset="0"/>
                        </a:rPr>
                        <a:t>1</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string</a:t>
                      </a:r>
                      <a:r>
                        <a:rPr kumimoji="0" lang="en-US" sz="1200" b="1" i="1" u="none" strike="noStrike" cap="none" normalizeH="0" baseline="-25000" smtClean="0">
                          <a:ln>
                            <a:noFill/>
                          </a:ln>
                          <a:solidFill>
                            <a:srgbClr val="000000"/>
                          </a:solidFill>
                          <a:effectLst/>
                          <a:latin typeface="Arial" charset="0"/>
                          <a:ea typeface="Times New Roman" pitchFamily="18" charset="0"/>
                          <a:cs typeface="Arial" charset="0"/>
                        </a:rPr>
                        <a:t>n</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Initializes one or more text strings</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1748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.word</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value</a:t>
                      </a:r>
                      <a:r>
                        <a:rPr kumimoji="0" lang="en-US" sz="1200" b="1" i="1" u="none" strike="noStrike" cap="none" normalizeH="0" baseline="-25000" smtClean="0">
                          <a:ln>
                            <a:noFill/>
                          </a:ln>
                          <a:solidFill>
                            <a:srgbClr val="000000"/>
                          </a:solidFill>
                          <a:effectLst/>
                          <a:latin typeface="Arial" charset="0"/>
                          <a:ea typeface="Times New Roman" pitchFamily="18" charset="0"/>
                          <a:cs typeface="Arial" charset="0"/>
                        </a:rPr>
                        <a:t>1</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 ,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value</a:t>
                      </a:r>
                      <a:r>
                        <a:rPr kumimoji="0" lang="en-US" sz="1200" b="1" i="1" u="none" strike="noStrike" cap="none" normalizeH="0" baseline="-25000" smtClean="0">
                          <a:ln>
                            <a:noFill/>
                          </a:ln>
                          <a:solidFill>
                            <a:srgbClr val="000000"/>
                          </a:solidFill>
                          <a:effectLst/>
                          <a:latin typeface="Arial" charset="0"/>
                          <a:ea typeface="Times New Roman" pitchFamily="18" charset="0"/>
                          <a:cs typeface="Arial" charset="0"/>
                        </a:rPr>
                        <a:t>n</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Initializes one or more 16-bit integers</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18732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CC3300"/>
                          </a:solidFill>
                          <a:effectLst/>
                          <a:latin typeface="Arial" charset="0"/>
                          <a:ea typeface="Times New Roman" pitchFamily="18" charset="0"/>
                          <a:cs typeface="Arial" charset="0"/>
                        </a:rPr>
                        <a:t>.align</a:t>
                      </a:r>
                      <a:r>
                        <a:rPr kumimoji="0" lang="en-US" sz="1200" b="1" i="0" u="none" strike="noStrike" cap="none" normalizeH="0" baseline="0" dirty="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dirty="0" smtClean="0">
                          <a:ln>
                            <a:noFill/>
                          </a:ln>
                          <a:solidFill>
                            <a:srgbClr val="000000"/>
                          </a:solidFill>
                          <a:effectLst/>
                          <a:latin typeface="Arial" charset="0"/>
                          <a:ea typeface="Times New Roman" pitchFamily="18" charset="0"/>
                          <a:cs typeface="Arial" charset="0"/>
                        </a:rPr>
                        <a:t>size in bytes</a:t>
                      </a:r>
                      <a:r>
                        <a:rPr kumimoji="0" lang="en-US" sz="1200" b="1" i="0" u="none" strike="noStrike" cap="none" normalizeH="0" baseline="0" dirty="0" smtClean="0">
                          <a:ln>
                            <a:noFill/>
                          </a:ln>
                          <a:solidFill>
                            <a:srgbClr val="000000"/>
                          </a:solidFill>
                          <a:effectLst/>
                          <a:latin typeface="Arial" charset="0"/>
                          <a:ea typeface="Times New Roman" pitchFamily="18" charset="0"/>
                          <a:cs typeface="Arial" charset="0"/>
                        </a:rPr>
                        <a:t>]</a:t>
                      </a: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Aligns the LC on a boundary specified by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size in bytes; </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must be a power of 2; defaults to word (2 byte)</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18097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.def</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symbol</a:t>
                      </a:r>
                      <a:r>
                        <a:rPr kumimoji="0" lang="en-US" sz="1200" b="1" i="1" u="none" strike="noStrike" cap="none" normalizeH="0" baseline="-25000" smtClean="0">
                          <a:ln>
                            <a:noFill/>
                          </a:ln>
                          <a:solidFill>
                            <a:srgbClr val="000000"/>
                          </a:solidFill>
                          <a:effectLst/>
                          <a:latin typeface="Arial" charset="0"/>
                          <a:ea typeface="Times New Roman" pitchFamily="18" charset="0"/>
                          <a:cs typeface="Arial" charset="0"/>
                        </a:rPr>
                        <a:t>1</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 ,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symbol</a:t>
                      </a:r>
                      <a:r>
                        <a:rPr kumimoji="0" lang="en-US" sz="1200" b="1" i="1" u="none" strike="noStrike" cap="none" normalizeH="0" baseline="-25000" smtClean="0">
                          <a:ln>
                            <a:noFill/>
                          </a:ln>
                          <a:solidFill>
                            <a:srgbClr val="000000"/>
                          </a:solidFill>
                          <a:effectLst/>
                          <a:latin typeface="Arial" charset="0"/>
                          <a:ea typeface="Times New Roman" pitchFamily="18" charset="0"/>
                          <a:cs typeface="Arial" charset="0"/>
                        </a:rPr>
                        <a:t>n</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Identifies one or more symbols that are defined in current module and that can be used in other modules</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1907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.include</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filename</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Includes source statements from another file</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1748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CC3300"/>
                          </a:solidFill>
                          <a:effectLst/>
                          <a:latin typeface="Arial" charset="0"/>
                          <a:ea typeface="Times New Roman" pitchFamily="18" charset="0"/>
                          <a:cs typeface="Arial" charset="0"/>
                        </a:rPr>
                        <a:t>.ref</a:t>
                      </a:r>
                      <a:r>
                        <a:rPr kumimoji="0" lang="en-US" sz="1200" b="1" i="0" u="none" strike="noStrike" cap="none" normalizeH="0" baseline="0" dirty="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dirty="0" smtClean="0">
                          <a:ln>
                            <a:noFill/>
                          </a:ln>
                          <a:solidFill>
                            <a:srgbClr val="000000"/>
                          </a:solidFill>
                          <a:effectLst/>
                          <a:latin typeface="Arial" charset="0"/>
                          <a:ea typeface="Times New Roman" pitchFamily="18" charset="0"/>
                          <a:cs typeface="Arial" charset="0"/>
                        </a:rPr>
                        <a:t>symbol</a:t>
                      </a:r>
                      <a:r>
                        <a:rPr kumimoji="0" lang="en-US" sz="1200" b="1" i="1" u="none" strike="noStrike" cap="none" normalizeH="0" baseline="-25000" dirty="0" smtClean="0">
                          <a:ln>
                            <a:noFill/>
                          </a:ln>
                          <a:solidFill>
                            <a:srgbClr val="000000"/>
                          </a:solidFill>
                          <a:effectLst/>
                          <a:latin typeface="Arial" charset="0"/>
                          <a:ea typeface="Times New Roman" pitchFamily="18" charset="0"/>
                          <a:cs typeface="Arial" charset="0"/>
                        </a:rPr>
                        <a:t>1</a:t>
                      </a:r>
                      <a:r>
                        <a:rPr kumimoji="0" lang="en-US" sz="1200" b="1" i="0" u="none" strike="noStrike" cap="none" normalizeH="0" baseline="0" dirty="0" smtClean="0">
                          <a:ln>
                            <a:noFill/>
                          </a:ln>
                          <a:solidFill>
                            <a:srgbClr val="000000"/>
                          </a:solidFill>
                          <a:effectLst/>
                          <a:latin typeface="Arial" charset="0"/>
                          <a:ea typeface="Times New Roman" pitchFamily="18" charset="0"/>
                          <a:cs typeface="Arial" charset="0"/>
                        </a:rPr>
                        <a:t>[, ... , </a:t>
                      </a:r>
                      <a:r>
                        <a:rPr kumimoji="0" lang="en-US" sz="1200" b="1" i="1" u="none" strike="noStrike" cap="none" normalizeH="0" baseline="0" dirty="0" err="1" smtClean="0">
                          <a:ln>
                            <a:noFill/>
                          </a:ln>
                          <a:solidFill>
                            <a:srgbClr val="000000"/>
                          </a:solidFill>
                          <a:effectLst/>
                          <a:latin typeface="Arial" charset="0"/>
                          <a:ea typeface="Times New Roman" pitchFamily="18" charset="0"/>
                          <a:cs typeface="Arial" charset="0"/>
                        </a:rPr>
                        <a:t>symbol</a:t>
                      </a:r>
                      <a:r>
                        <a:rPr kumimoji="0" lang="en-US" sz="1200" b="1" i="1" u="none" strike="noStrike" cap="none" normalizeH="0" baseline="-25000" dirty="0" err="1" smtClean="0">
                          <a:ln>
                            <a:noFill/>
                          </a:ln>
                          <a:solidFill>
                            <a:srgbClr val="000000"/>
                          </a:solidFill>
                          <a:effectLst/>
                          <a:latin typeface="Arial" charset="0"/>
                          <a:ea typeface="Times New Roman" pitchFamily="18" charset="0"/>
                          <a:cs typeface="Arial" charset="0"/>
                        </a:rPr>
                        <a:t>n</a:t>
                      </a:r>
                      <a:r>
                        <a:rPr kumimoji="0" lang="en-US" sz="1200" b="1" i="0" u="none" strike="noStrike" cap="none" normalizeH="0" baseline="0" dirty="0" smtClean="0">
                          <a:ln>
                            <a:noFill/>
                          </a:ln>
                          <a:solidFill>
                            <a:srgbClr val="000000"/>
                          </a:solidFill>
                          <a:effectLst/>
                          <a:latin typeface="Arial" charset="0"/>
                          <a:ea typeface="Times New Roman" pitchFamily="18" charset="0"/>
                          <a:cs typeface="Arial" charset="0"/>
                        </a:rPr>
                        <a:t>]</a:t>
                      </a: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Identifies one or more symbols used in the current module that are defined in another module</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1907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symbol </a:t>
                      </a: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.equ</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value</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Equates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value </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with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symbol</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1748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symbol </a:t>
                      </a: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.set</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value</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Equates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value </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with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symbol</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1907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.cdecls</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options</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 "</a:t>
                      </a:r>
                      <a:r>
                        <a:rPr kumimoji="0" lang="en-US" sz="1200" b="1" i="1" u="none" strike="noStrike" cap="none" normalizeH="0" baseline="0" smtClean="0">
                          <a:ln>
                            <a:noFill/>
                          </a:ln>
                          <a:solidFill>
                            <a:srgbClr val="000000"/>
                          </a:solidFill>
                          <a:effectLst/>
                          <a:latin typeface="Arial" charset="0"/>
                          <a:ea typeface="Times New Roman" pitchFamily="18" charset="0"/>
                          <a:cs typeface="Arial" charset="0"/>
                        </a:rPr>
                        <a:t>filename</a:t>
                      </a: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Share C headers between C and assembly code</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18097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CC3300"/>
                          </a:solidFill>
                          <a:effectLst/>
                          <a:latin typeface="Arial" charset="0"/>
                          <a:ea typeface="Times New Roman" pitchFamily="18" charset="0"/>
                          <a:cs typeface="Arial" charset="0"/>
                        </a:rPr>
                        <a:t>.end</a:t>
                      </a:r>
                      <a:endParaRPr kumimoji="0" lang="en-US" sz="1200" b="1" i="0" u="none" strike="noStrike" cap="none" normalizeH="0" baseline="0" smtClean="0">
                        <a:ln>
                          <a:noFill/>
                        </a:ln>
                        <a:solidFill>
                          <a:srgbClr val="CC3300"/>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charset="0"/>
                          <a:ea typeface="Times New Roman" pitchFamily="18" charset="0"/>
                          <a:cs typeface="Arial" charset="0"/>
                        </a:rPr>
                        <a:t>Ends program</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2954314" name="Text Box 7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charset="0"/>
              </a:rPr>
              <a:t>Assembler Directives</a:t>
            </a:r>
          </a:p>
        </p:txBody>
      </p:sp>
      <p:sp>
        <p:nvSpPr>
          <p:cNvPr id="3" name="Date Placeholder 2"/>
          <p:cNvSpPr>
            <a:spLocks noGrp="1"/>
          </p:cNvSpPr>
          <p:nvPr>
            <p:ph type="dt" sz="half" idx="10"/>
          </p:nvPr>
        </p:nvSpPr>
        <p:spPr/>
        <p:txBody>
          <a:bodyPr/>
          <a:lstStyle/>
          <a:p>
            <a:r>
              <a:rPr lang="en-US" smtClean="0"/>
              <a:t>BYU CS 224</a:t>
            </a:r>
            <a:endParaRPr lang="en-US"/>
          </a:p>
        </p:txBody>
      </p:sp>
      <p:grpSp>
        <p:nvGrpSpPr>
          <p:cNvPr id="6" name="Group 5"/>
          <p:cNvGrpSpPr/>
          <p:nvPr/>
        </p:nvGrpSpPr>
        <p:grpSpPr>
          <a:xfrm>
            <a:off x="523982" y="2599361"/>
            <a:ext cx="6883685" cy="2167848"/>
            <a:chOff x="523982" y="2599361"/>
            <a:chExt cx="6883685" cy="2167848"/>
          </a:xfrm>
        </p:grpSpPr>
        <p:sp>
          <p:nvSpPr>
            <p:cNvPr id="17" name="Rounded Rectangular Callout 16"/>
            <p:cNvSpPr/>
            <p:nvPr/>
          </p:nvSpPr>
          <p:spPr bwMode="auto">
            <a:xfrm>
              <a:off x="4339482" y="3883631"/>
              <a:ext cx="3068185" cy="883578"/>
            </a:xfrm>
            <a:prstGeom prst="wedgeRoundRectCallout">
              <a:avLst>
                <a:gd name="adj1" fmla="val -65057"/>
                <a:gd name="adj2" fmla="val -137799"/>
                <a:gd name="adj3" fmla="val 16667"/>
              </a:avLst>
            </a:prstGeom>
            <a:solidFill>
              <a:srgbClr val="FFFF00"/>
            </a:solidFill>
            <a:ln w="38100"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mic Sans MS" panose="030F0702030302020204" pitchFamily="66" charset="0"/>
                </a:rPr>
                <a:t>Fills (initializes) bytes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dirty="0" smtClean="0">
                  <a:ln>
                    <a:noFill/>
                  </a:ln>
                  <a:solidFill>
                    <a:schemeClr val="tx1"/>
                  </a:solidFill>
                  <a:effectLst/>
                  <a:latin typeface="Comic Sans MS" panose="030F0702030302020204" pitchFamily="66" charset="0"/>
                </a:rPr>
                <a:t>in </a:t>
              </a:r>
              <a:r>
                <a:rPr lang="en-US" sz="1600" b="1" baseline="0" dirty="0" smtClean="0">
                  <a:latin typeface="Comic Sans MS" panose="030F0702030302020204" pitchFamily="66" charset="0"/>
                </a:rPr>
                <a:t>CURRENT </a:t>
              </a:r>
              <a:r>
                <a:rPr lang="en-US" sz="1600" b="1" dirty="0" smtClean="0">
                  <a:latin typeface="Comic Sans MS" panose="030F0702030302020204" pitchFamily="66" charset="0"/>
                </a:rPr>
                <a:t>section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mic Sans MS" panose="030F0702030302020204" pitchFamily="66" charset="0"/>
                </a:rPr>
                <a:t>(Does NOT change </a:t>
              </a:r>
              <a:r>
                <a:rPr lang="en-US" sz="1600" b="1" dirty="0" smtClean="0">
                  <a:latin typeface="Comic Sans MS" panose="030F0702030302020204" pitchFamily="66" charset="0"/>
                </a:rPr>
                <a:t>section)</a:t>
              </a:r>
              <a:endParaRPr kumimoji="0" lang="en-US" sz="1600" b="1" i="0" u="none" strike="noStrike" cap="none" normalizeH="0" baseline="0" dirty="0" smtClean="0">
                <a:ln>
                  <a:noFill/>
                </a:ln>
                <a:solidFill>
                  <a:schemeClr val="tx1"/>
                </a:solidFill>
                <a:effectLst/>
                <a:latin typeface="Comic Sans MS" panose="030F0702030302020204" pitchFamily="66" charset="0"/>
              </a:endParaRPr>
            </a:p>
          </p:txBody>
        </p:sp>
        <p:sp>
          <p:nvSpPr>
            <p:cNvPr id="5" name="Rounded Rectangle 4"/>
            <p:cNvSpPr/>
            <p:nvPr/>
          </p:nvSpPr>
          <p:spPr bwMode="auto">
            <a:xfrm>
              <a:off x="523982" y="2599361"/>
              <a:ext cx="3215810" cy="811659"/>
            </a:xfrm>
            <a:prstGeom prst="roundRect">
              <a:avLst/>
            </a:prstGeom>
            <a:solidFill>
              <a:srgbClr val="FFFF00">
                <a:alpha val="13000"/>
              </a:srgbClr>
            </a:solidFill>
            <a:ln w="38100"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grpSp>
      <p:grpSp>
        <p:nvGrpSpPr>
          <p:cNvPr id="7" name="Group 6"/>
          <p:cNvGrpSpPr/>
          <p:nvPr/>
        </p:nvGrpSpPr>
        <p:grpSpPr>
          <a:xfrm>
            <a:off x="523982" y="5054886"/>
            <a:ext cx="7284378" cy="1160855"/>
            <a:chOff x="523982" y="5054886"/>
            <a:chExt cx="7284378" cy="1160855"/>
          </a:xfrm>
        </p:grpSpPr>
        <p:sp>
          <p:nvSpPr>
            <p:cNvPr id="4" name="Rounded Rectangular Callout 3"/>
            <p:cNvSpPr/>
            <p:nvPr/>
          </p:nvSpPr>
          <p:spPr bwMode="auto">
            <a:xfrm>
              <a:off x="5036754" y="5054886"/>
              <a:ext cx="2771606" cy="1160855"/>
            </a:xfrm>
            <a:prstGeom prst="wedgeRoundRectCallout">
              <a:avLst>
                <a:gd name="adj1" fmla="val -96324"/>
                <a:gd name="adj2" fmla="val -26490"/>
                <a:gd name="adj3" fmla="val 16667"/>
              </a:avLst>
            </a:prstGeom>
            <a:solidFill>
              <a:srgbClr val="FFFF00"/>
            </a:solidFill>
            <a:ln w="38100"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mic Sans MS" panose="030F0702030302020204" pitchFamily="66" charset="0"/>
                </a:rPr>
                <a:t>Creates Name/Value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mic Sans MS" panose="030F0702030302020204" pitchFamily="66" charset="0"/>
                </a:rPr>
                <a:t>symbol table entry</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mic Sans MS" panose="030F0702030302020204" pitchFamily="66" charset="0"/>
                </a:rPr>
                <a:t>(Does NOT effect any</a:t>
              </a: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a:latin typeface="Comic Sans MS" panose="030F0702030302020204" pitchFamily="66" charset="0"/>
                </a:rPr>
                <a:t>s</a:t>
              </a:r>
              <a:r>
                <a:rPr lang="en-US" sz="1600" b="1" dirty="0" smtClean="0">
                  <a:latin typeface="Comic Sans MS" panose="030F0702030302020204" pitchFamily="66" charset="0"/>
                </a:rPr>
                <a:t>ection Location Counter</a:t>
              </a:r>
              <a:r>
                <a:rPr kumimoji="0" lang="en-US" sz="1600" b="1" i="0" u="none" strike="noStrike" cap="none" normalizeH="0" baseline="0" dirty="0" smtClean="0">
                  <a:ln>
                    <a:noFill/>
                  </a:ln>
                  <a:solidFill>
                    <a:schemeClr val="tx1"/>
                  </a:solidFill>
                  <a:effectLst/>
                  <a:latin typeface="Comic Sans MS" panose="030F0702030302020204" pitchFamily="66" charset="0"/>
                </a:rPr>
                <a:t>)</a:t>
              </a:r>
            </a:p>
          </p:txBody>
        </p:sp>
        <p:sp>
          <p:nvSpPr>
            <p:cNvPr id="20" name="Rounded Rectangle 19"/>
            <p:cNvSpPr/>
            <p:nvPr/>
          </p:nvSpPr>
          <p:spPr bwMode="auto">
            <a:xfrm>
              <a:off x="523982" y="5054886"/>
              <a:ext cx="3215810" cy="566928"/>
            </a:xfrm>
            <a:prstGeom prst="roundRect">
              <a:avLst/>
            </a:prstGeom>
            <a:solidFill>
              <a:srgbClr val="FFFF00">
                <a:alpha val="13000"/>
              </a:srgbClr>
            </a:solidFill>
            <a:ln w="38100"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grpSp>
      <p:grpSp>
        <p:nvGrpSpPr>
          <p:cNvPr id="18" name="Group 17"/>
          <p:cNvGrpSpPr/>
          <p:nvPr/>
        </p:nvGrpSpPr>
        <p:grpSpPr>
          <a:xfrm>
            <a:off x="523982" y="2031733"/>
            <a:ext cx="7989180" cy="1538341"/>
            <a:chOff x="515418" y="2526595"/>
            <a:chExt cx="7989180" cy="1538341"/>
          </a:xfrm>
        </p:grpSpPr>
        <p:sp>
          <p:nvSpPr>
            <p:cNvPr id="19" name="Rounded Rectangular Callout 18"/>
            <p:cNvSpPr/>
            <p:nvPr/>
          </p:nvSpPr>
          <p:spPr bwMode="auto">
            <a:xfrm>
              <a:off x="5841217" y="3328630"/>
              <a:ext cx="2663381" cy="736306"/>
            </a:xfrm>
            <a:prstGeom prst="wedgeRoundRectCallout">
              <a:avLst>
                <a:gd name="adj1" fmla="val -122615"/>
                <a:gd name="adj2" fmla="val -118509"/>
                <a:gd name="adj3" fmla="val 16667"/>
              </a:avLst>
            </a:prstGeom>
            <a:solidFill>
              <a:srgbClr val="FFFF00"/>
            </a:solidFill>
            <a:ln w="38100"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mic Sans MS" panose="030F0702030302020204" pitchFamily="66" charset="0"/>
                </a:rPr>
                <a:t>Changes to new section</a:t>
              </a: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smtClean="0">
                  <a:latin typeface="Comic Sans MS" panose="030F0702030302020204" pitchFamily="66" charset="0"/>
                </a:rPr>
                <a:t>(New Location Counter)</a:t>
              </a:r>
              <a:endParaRPr kumimoji="0" lang="en-US" sz="1600" b="1" i="0" u="none" strike="noStrike" cap="none" normalizeH="0" baseline="0" dirty="0" smtClean="0">
                <a:ln>
                  <a:noFill/>
                </a:ln>
                <a:solidFill>
                  <a:schemeClr val="tx1"/>
                </a:solidFill>
                <a:effectLst/>
                <a:latin typeface="Comic Sans MS" panose="030F0702030302020204" pitchFamily="66" charset="0"/>
              </a:endParaRPr>
            </a:p>
          </p:txBody>
        </p:sp>
        <p:sp>
          <p:nvSpPr>
            <p:cNvPr id="21" name="Rounded Rectangle 20"/>
            <p:cNvSpPr/>
            <p:nvPr/>
          </p:nvSpPr>
          <p:spPr bwMode="auto">
            <a:xfrm>
              <a:off x="515418" y="2526595"/>
              <a:ext cx="3215810" cy="566928"/>
            </a:xfrm>
            <a:prstGeom prst="roundRect">
              <a:avLst/>
            </a:prstGeom>
            <a:solidFill>
              <a:srgbClr val="FFFF00">
                <a:alpha val="13000"/>
              </a:srgbClr>
            </a:solidFill>
            <a:ln w="38100"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grpSp>
      <p:grpSp>
        <p:nvGrpSpPr>
          <p:cNvPr id="2" name="Group 1"/>
          <p:cNvGrpSpPr/>
          <p:nvPr/>
        </p:nvGrpSpPr>
        <p:grpSpPr>
          <a:xfrm>
            <a:off x="523982" y="1303466"/>
            <a:ext cx="7478980" cy="1192307"/>
            <a:chOff x="523982" y="1303466"/>
            <a:chExt cx="7478980" cy="1192307"/>
          </a:xfrm>
        </p:grpSpPr>
        <p:sp>
          <p:nvSpPr>
            <p:cNvPr id="15" name="Rounded Rectangular Callout 14"/>
            <p:cNvSpPr/>
            <p:nvPr/>
          </p:nvSpPr>
          <p:spPr bwMode="auto">
            <a:xfrm>
              <a:off x="5593975" y="1303466"/>
              <a:ext cx="2408987" cy="1192307"/>
            </a:xfrm>
            <a:prstGeom prst="wedgeRoundRectCallout">
              <a:avLst>
                <a:gd name="adj1" fmla="val -118838"/>
                <a:gd name="adj2" fmla="val -3044"/>
                <a:gd name="adj3" fmla="val 16667"/>
              </a:avLst>
            </a:prstGeom>
            <a:solidFill>
              <a:srgbClr val="FFFF00"/>
            </a:solidFill>
            <a:ln w="38100"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mic Sans MS" panose="030F0702030302020204" pitchFamily="66" charset="0"/>
                </a:rPr>
                <a:t>Reserves uninitialized</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mic Sans MS" panose="030F0702030302020204" pitchFamily="66" charset="0"/>
                </a:rPr>
                <a:t>bytes</a:t>
              </a:r>
              <a:r>
                <a:rPr kumimoji="0" lang="en-US" sz="1600" b="1" i="0" u="none" strike="noStrike" cap="none" normalizeH="0" dirty="0" smtClean="0">
                  <a:ln>
                    <a:noFill/>
                  </a:ln>
                  <a:solidFill>
                    <a:schemeClr val="tx1"/>
                  </a:solidFill>
                  <a:effectLst/>
                  <a:latin typeface="Comic Sans MS" panose="030F0702030302020204" pitchFamily="66" charset="0"/>
                </a:rPr>
                <a:t> in </a:t>
              </a:r>
              <a:r>
                <a:rPr lang="en-US" sz="1600" b="1" baseline="0" dirty="0" smtClean="0">
                  <a:latin typeface="Comic Sans MS" panose="030F0702030302020204" pitchFamily="66" charset="0"/>
                </a:rPr>
                <a:t>RAM</a:t>
              </a:r>
              <a:r>
                <a:rPr lang="en-US" sz="1600" b="1" dirty="0" smtClean="0">
                  <a:latin typeface="Comic Sans MS" panose="030F0702030302020204" pitchFamily="66" charset="0"/>
                </a:rPr>
                <a:t> section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mic Sans MS" panose="030F0702030302020204" pitchFamily="66" charset="0"/>
                </a:rPr>
                <a:t>(Does NOT change</a:t>
              </a:r>
            </a:p>
            <a:p>
              <a:pPr marL="0" marR="0" indent="0" algn="ctr" defTabSz="914400" rtl="0" eaLnBrk="1" fontAlgn="base" latinLnBrk="0" hangingPunct="1">
                <a:lnSpc>
                  <a:spcPct val="100000"/>
                </a:lnSpc>
                <a:spcBef>
                  <a:spcPct val="0"/>
                </a:spcBef>
                <a:spcAft>
                  <a:spcPct val="0"/>
                </a:spcAft>
                <a:buClrTx/>
                <a:buSzTx/>
                <a:buFontTx/>
                <a:buNone/>
                <a:tabLst/>
              </a:pPr>
              <a:r>
                <a:rPr lang="en-US" sz="1600" b="1" dirty="0">
                  <a:latin typeface="Comic Sans MS" panose="030F0702030302020204" pitchFamily="66" charset="0"/>
                </a:rPr>
                <a:t>c</a:t>
              </a:r>
              <a:r>
                <a:rPr lang="en-US" sz="1600" b="1" dirty="0" smtClean="0">
                  <a:latin typeface="Comic Sans MS" panose="030F0702030302020204" pitchFamily="66" charset="0"/>
                </a:rPr>
                <a:t>urrent section)</a:t>
              </a:r>
              <a:endParaRPr kumimoji="0" lang="en-US" sz="1600" b="1" i="0" u="none" strike="noStrike" cap="none" normalizeH="0" baseline="0" dirty="0" smtClean="0">
                <a:ln>
                  <a:noFill/>
                </a:ln>
                <a:solidFill>
                  <a:schemeClr val="tx1"/>
                </a:solidFill>
                <a:effectLst/>
                <a:latin typeface="Comic Sans MS" panose="030F0702030302020204" pitchFamily="66" charset="0"/>
              </a:endParaRPr>
            </a:p>
          </p:txBody>
        </p:sp>
        <p:sp>
          <p:nvSpPr>
            <p:cNvPr id="22" name="Rounded Rectangle 21"/>
            <p:cNvSpPr/>
            <p:nvPr/>
          </p:nvSpPr>
          <p:spPr bwMode="auto">
            <a:xfrm>
              <a:off x="523982" y="1752625"/>
              <a:ext cx="3215810" cy="283464"/>
            </a:xfrm>
            <a:prstGeom prst="roundRect">
              <a:avLst/>
            </a:prstGeom>
            <a:solidFill>
              <a:srgbClr val="FFFF00">
                <a:alpha val="13000"/>
              </a:srgbClr>
            </a:solidFill>
            <a:ln w="38100" cap="flat" cmpd="sng" algn="ctr">
              <a:solidFill>
                <a:srgbClr val="FF0000"/>
              </a:solidFill>
              <a:prstDash val="solid"/>
              <a:miter lim="800000"/>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ahoma" pitchFamily="34" charset="0"/>
              </a:endParaRPr>
            </a:p>
          </p:txBody>
        </p:sp>
      </p:grpSp>
    </p:spTree>
    <p:extLst>
      <p:ext uri="{BB962C8B-B14F-4D97-AF65-F5344CB8AC3E}">
        <p14:creationId xmlns:p14="http://schemas.microsoft.com/office/powerpoint/2010/main" val="379548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p:cNvSpPr>
            <a:spLocks noGrp="1"/>
          </p:cNvSpPr>
          <p:nvPr>
            <p:ph type="ftr" sz="quarter" idx="11"/>
          </p:nvPr>
        </p:nvSpPr>
        <p:spPr/>
        <p:txBody>
          <a:bodyPr/>
          <a:lstStyle/>
          <a:p>
            <a:r>
              <a:rPr lang="en-US" smtClean="0"/>
              <a:t>Assembler / Linker</a:t>
            </a:r>
            <a:endParaRPr lang="en-US"/>
          </a:p>
        </p:txBody>
      </p:sp>
      <p:sp>
        <p:nvSpPr>
          <p:cNvPr id="8" name="Slide Number Placeholder 3"/>
          <p:cNvSpPr>
            <a:spLocks noGrp="1"/>
          </p:cNvSpPr>
          <p:nvPr>
            <p:ph type="sldNum" sz="quarter" idx="12"/>
          </p:nvPr>
        </p:nvSpPr>
        <p:spPr/>
        <p:txBody>
          <a:bodyPr/>
          <a:lstStyle/>
          <a:p>
            <a:fld id="{F0834A9A-E641-4F06-BD9A-4B619616FC36}" type="slidenum">
              <a:rPr lang="en-US"/>
              <a:pPr/>
              <a:t>32</a:t>
            </a:fld>
            <a:endParaRPr lang="en-US"/>
          </a:p>
        </p:txBody>
      </p:sp>
      <p:sp>
        <p:nvSpPr>
          <p:cNvPr id="2828290" name="Rectangle 2"/>
          <p:cNvSpPr>
            <a:spLocks noGrp="1" noChangeArrowheads="1"/>
          </p:cNvSpPr>
          <p:nvPr>
            <p:ph type="title" idx="4294967295"/>
          </p:nvPr>
        </p:nvSpPr>
        <p:spPr/>
        <p:txBody>
          <a:bodyPr/>
          <a:lstStyle/>
          <a:p>
            <a:r>
              <a:rPr lang="pt-PT"/>
              <a:t>Linker</a:t>
            </a:r>
          </a:p>
        </p:txBody>
      </p:sp>
      <p:sp>
        <p:nvSpPr>
          <p:cNvPr id="2828291" name="Rectangle 3"/>
          <p:cNvSpPr>
            <a:spLocks noGrp="1" noChangeArrowheads="1"/>
          </p:cNvSpPr>
          <p:nvPr>
            <p:ph type="body" idx="4294967295"/>
          </p:nvPr>
        </p:nvSpPr>
        <p:spPr>
          <a:xfrm>
            <a:off x="436563" y="1425575"/>
            <a:ext cx="8189912" cy="5029200"/>
          </a:xfrm>
        </p:spPr>
        <p:txBody>
          <a:bodyPr/>
          <a:lstStyle/>
          <a:p>
            <a:pPr marL="381000" indent="-381000">
              <a:lnSpc>
                <a:spcPct val="90000"/>
              </a:lnSpc>
            </a:pPr>
            <a:r>
              <a:rPr lang="pt-PT" sz="2400" dirty="0"/>
              <a:t>The Linker program "links" two files together according to their declared sections:</a:t>
            </a:r>
          </a:p>
        </p:txBody>
      </p:sp>
      <p:pic>
        <p:nvPicPr>
          <p:cNvPr id="282829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5138" y="2281238"/>
            <a:ext cx="5548312" cy="41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8293" name="Text Box 5"/>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charset="0"/>
              </a:rPr>
              <a:t>Linker</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9535815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smtClean="0"/>
              <a:t>Assembler / Linker</a:t>
            </a:r>
            <a:endParaRPr lang="en-US"/>
          </a:p>
        </p:txBody>
      </p:sp>
      <p:sp>
        <p:nvSpPr>
          <p:cNvPr id="7" name="Slide Number Placeholder 3"/>
          <p:cNvSpPr>
            <a:spLocks noGrp="1"/>
          </p:cNvSpPr>
          <p:nvPr>
            <p:ph type="sldNum" sz="quarter" idx="12"/>
          </p:nvPr>
        </p:nvSpPr>
        <p:spPr/>
        <p:txBody>
          <a:bodyPr/>
          <a:lstStyle/>
          <a:p>
            <a:fld id="{50D95B21-238A-44FB-A62A-FEF56EBEB8DD}" type="slidenum">
              <a:rPr lang="en-US"/>
              <a:pPr/>
              <a:t>33</a:t>
            </a:fld>
            <a:endParaRPr lang="en-US"/>
          </a:p>
        </p:txBody>
      </p:sp>
      <p:sp>
        <p:nvSpPr>
          <p:cNvPr id="2678789" name="Rectangle 2"/>
          <p:cNvSpPr>
            <a:spLocks noGrp="1" noChangeArrowheads="1"/>
          </p:cNvSpPr>
          <p:nvPr>
            <p:ph type="title" idx="4294967295"/>
          </p:nvPr>
        </p:nvSpPr>
        <p:spPr/>
        <p:txBody>
          <a:bodyPr lIns="92075" tIns="46038" rIns="92075" bIns="46038"/>
          <a:lstStyle/>
          <a:p>
            <a:r>
              <a:rPr lang="en-US"/>
              <a:t>Library Routines</a:t>
            </a:r>
          </a:p>
        </p:txBody>
      </p:sp>
      <p:sp>
        <p:nvSpPr>
          <p:cNvPr id="2678790" name="Rectangle 3"/>
          <p:cNvSpPr>
            <a:spLocks noGrp="1" noChangeArrowheads="1"/>
          </p:cNvSpPr>
          <p:nvPr>
            <p:ph type="body" idx="4294967295"/>
          </p:nvPr>
        </p:nvSpPr>
        <p:spPr>
          <a:xfrm>
            <a:off x="431800" y="1511300"/>
            <a:ext cx="8164513" cy="5027613"/>
          </a:xfrm>
        </p:spPr>
        <p:txBody>
          <a:bodyPr lIns="92075" tIns="46038" rIns="92075" bIns="46038"/>
          <a:lstStyle/>
          <a:p>
            <a:pPr marL="228600" indent="-228600">
              <a:lnSpc>
                <a:spcPct val="90000"/>
              </a:lnSpc>
            </a:pPr>
            <a:r>
              <a:rPr lang="en-US" sz="2800" dirty="0"/>
              <a:t>Library</a:t>
            </a:r>
          </a:p>
          <a:p>
            <a:pPr marL="635000" lvl="1" indent="-228600">
              <a:lnSpc>
                <a:spcPct val="90000"/>
              </a:lnSpc>
            </a:pPr>
            <a:r>
              <a:rPr lang="en-US" sz="2400" dirty="0"/>
              <a:t>A set of routines for a specific domain application.</a:t>
            </a:r>
          </a:p>
          <a:p>
            <a:pPr marL="635000" lvl="1" indent="-228600">
              <a:lnSpc>
                <a:spcPct val="90000"/>
              </a:lnSpc>
            </a:pPr>
            <a:r>
              <a:rPr lang="en-US" sz="2400" dirty="0"/>
              <a:t>Example: math, graphics, GUI, etc.</a:t>
            </a:r>
          </a:p>
          <a:p>
            <a:pPr marL="635000" lvl="1" indent="-228600">
              <a:lnSpc>
                <a:spcPct val="90000"/>
              </a:lnSpc>
            </a:pPr>
            <a:r>
              <a:rPr lang="en-US" sz="2400" dirty="0" smtClean="0"/>
              <a:t>Use the .ref directive to reference symbols defined </a:t>
            </a:r>
            <a:r>
              <a:rPr lang="en-US" sz="2400" dirty="0"/>
              <a:t>outside a program.</a:t>
            </a:r>
          </a:p>
          <a:p>
            <a:pPr marL="635000" lvl="1" indent="-228600">
              <a:lnSpc>
                <a:spcPct val="90000"/>
              </a:lnSpc>
            </a:pPr>
            <a:endParaRPr lang="en-US" sz="2400" dirty="0"/>
          </a:p>
          <a:p>
            <a:pPr marL="228600" indent="-228600">
              <a:lnSpc>
                <a:spcPct val="90000"/>
              </a:lnSpc>
            </a:pPr>
            <a:r>
              <a:rPr lang="en-US" sz="2800" dirty="0"/>
              <a:t>Library routine invocation</a:t>
            </a:r>
          </a:p>
          <a:p>
            <a:pPr marL="635000" lvl="1" indent="-228600">
              <a:lnSpc>
                <a:spcPct val="90000"/>
              </a:lnSpc>
            </a:pPr>
            <a:r>
              <a:rPr lang="en-US" sz="2400" dirty="0"/>
              <a:t>Labels for the routines are defined as </a:t>
            </a:r>
            <a:r>
              <a:rPr lang="en-US" sz="2400" i="1" dirty="0"/>
              <a:t>.</a:t>
            </a:r>
            <a:r>
              <a:rPr lang="en-US" sz="2400" i="1" dirty="0" err="1"/>
              <a:t>def</a:t>
            </a:r>
            <a:endParaRPr lang="en-US" sz="2000" dirty="0"/>
          </a:p>
          <a:p>
            <a:pPr marL="635000" lvl="1" indent="-228600">
              <a:lnSpc>
                <a:spcPct val="90000"/>
              </a:lnSpc>
            </a:pPr>
            <a:r>
              <a:rPr lang="en-US" sz="2400" dirty="0"/>
              <a:t>Each library routine contains its own symbol table.</a:t>
            </a:r>
          </a:p>
          <a:p>
            <a:pPr marL="635000" lvl="1" indent="-228600">
              <a:lnSpc>
                <a:spcPct val="90000"/>
              </a:lnSpc>
            </a:pPr>
            <a:r>
              <a:rPr lang="en-US" sz="2400" dirty="0"/>
              <a:t>A linker resolves the external addresses before creating the executable image.</a:t>
            </a:r>
          </a:p>
          <a:p>
            <a:pPr marL="635000" lvl="1" indent="-228600">
              <a:lnSpc>
                <a:spcPct val="90000"/>
              </a:lnSpc>
            </a:pPr>
            <a:r>
              <a:rPr lang="en-US" sz="2400" dirty="0"/>
              <a:t>Reports and unresolved symbols.</a:t>
            </a:r>
          </a:p>
        </p:txBody>
      </p:sp>
      <p:sp>
        <p:nvSpPr>
          <p:cNvPr id="2678791" name="Text Box 7"/>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latin typeface="Arial" charset="0"/>
              </a:rPr>
              <a:t>Libraries</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10080464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ooter Placeholder 3"/>
          <p:cNvSpPr>
            <a:spLocks noGrp="1"/>
          </p:cNvSpPr>
          <p:nvPr>
            <p:ph type="ftr" sz="quarter" idx="11"/>
          </p:nvPr>
        </p:nvSpPr>
        <p:spPr/>
        <p:txBody>
          <a:bodyPr/>
          <a:lstStyle/>
          <a:p>
            <a:r>
              <a:rPr lang="en-US" smtClean="0"/>
              <a:t>Assembler / Linker</a:t>
            </a:r>
            <a:endParaRPr lang="en-US"/>
          </a:p>
        </p:txBody>
      </p:sp>
      <p:sp>
        <p:nvSpPr>
          <p:cNvPr id="38" name="Slide Number Placeholder 4"/>
          <p:cNvSpPr>
            <a:spLocks noGrp="1"/>
          </p:cNvSpPr>
          <p:nvPr>
            <p:ph type="sldNum" sz="quarter" idx="12"/>
          </p:nvPr>
        </p:nvSpPr>
        <p:spPr/>
        <p:txBody>
          <a:bodyPr/>
          <a:lstStyle/>
          <a:p>
            <a:fld id="{770BB927-ACC8-4A7C-AC62-A61E23F348A8}" type="slidenum">
              <a:rPr lang="en-US"/>
              <a:pPr/>
              <a:t>34</a:t>
            </a:fld>
            <a:endParaRPr lang="en-US"/>
          </a:p>
        </p:txBody>
      </p:sp>
      <p:sp>
        <p:nvSpPr>
          <p:cNvPr id="2879492" name="Rectangle 4"/>
          <p:cNvSpPr>
            <a:spLocks noGrp="1" noChangeArrowheads="1"/>
          </p:cNvSpPr>
          <p:nvPr>
            <p:ph type="title"/>
          </p:nvPr>
        </p:nvSpPr>
        <p:spPr/>
        <p:txBody>
          <a:bodyPr/>
          <a:lstStyle/>
          <a:p>
            <a:r>
              <a:rPr lang="en-US"/>
              <a:t>Linking Multiple Files</a:t>
            </a:r>
          </a:p>
        </p:txBody>
      </p:sp>
      <p:grpSp>
        <p:nvGrpSpPr>
          <p:cNvPr id="2879533" name="Group 45"/>
          <p:cNvGrpSpPr>
            <a:grpSpLocks/>
          </p:cNvGrpSpPr>
          <p:nvPr/>
        </p:nvGrpSpPr>
        <p:grpSpPr bwMode="auto">
          <a:xfrm>
            <a:off x="819150" y="1406525"/>
            <a:ext cx="4338638" cy="2609850"/>
            <a:chOff x="516" y="886"/>
            <a:chExt cx="2733" cy="1644"/>
          </a:xfrm>
        </p:grpSpPr>
        <p:sp>
          <p:nvSpPr>
            <p:cNvPr id="2879493" name="Text Box 5"/>
            <p:cNvSpPr txBox="1">
              <a:spLocks noChangeArrowheads="1"/>
            </p:cNvSpPr>
            <p:nvPr/>
          </p:nvSpPr>
          <p:spPr bwMode="auto">
            <a:xfrm>
              <a:off x="521" y="1304"/>
              <a:ext cx="909" cy="122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b="1">
                  <a:latin typeface="Arial" charset="0"/>
                </a:rPr>
                <a:t>   .ref myFunc</a:t>
              </a:r>
            </a:p>
            <a:p>
              <a:r>
                <a:rPr lang="en-US" sz="1200" b="1">
                  <a:latin typeface="Arial" charset="0"/>
                </a:rPr>
                <a:t>   .ref sqrt</a:t>
              </a:r>
            </a:p>
            <a:p>
              <a:r>
                <a:rPr lang="en-US" sz="1200" b="1">
                  <a:latin typeface="Arial" charset="0"/>
                </a:rPr>
                <a:t>   .text</a:t>
              </a:r>
            </a:p>
            <a:p>
              <a:r>
                <a:rPr lang="en-US" sz="1200" b="1">
                  <a:latin typeface="Arial" charset="0"/>
                </a:rPr>
                <a:t>   …</a:t>
              </a:r>
            </a:p>
            <a:p>
              <a:endParaRPr lang="en-US" sz="1200" b="1">
                <a:latin typeface="Arial" charset="0"/>
              </a:endParaRPr>
            </a:p>
            <a:p>
              <a:r>
                <a:rPr lang="en-US" sz="1200" b="1">
                  <a:latin typeface="Arial" charset="0"/>
                </a:rPr>
                <a:t>   call #myFunc</a:t>
              </a:r>
            </a:p>
            <a:p>
              <a:r>
                <a:rPr lang="en-US" sz="1200" b="1">
                  <a:latin typeface="Arial" charset="0"/>
                </a:rPr>
                <a:t>   call #sqrt</a:t>
              </a:r>
            </a:p>
            <a:p>
              <a:r>
                <a:rPr lang="en-US" sz="1200" b="1">
                  <a:latin typeface="Arial" charset="0"/>
                </a:rPr>
                <a:t>   …</a:t>
              </a:r>
            </a:p>
            <a:p>
              <a:endParaRPr lang="en-US" sz="1200" b="1">
                <a:latin typeface="Arial" charset="0"/>
              </a:endParaRPr>
            </a:p>
            <a:p>
              <a:r>
                <a:rPr lang="en-US" sz="1200" b="1">
                  <a:latin typeface="Arial" charset="0"/>
                </a:rPr>
                <a:t>   .end</a:t>
              </a:r>
            </a:p>
          </p:txBody>
        </p:sp>
        <p:sp>
          <p:nvSpPr>
            <p:cNvPr id="2879494" name="Text Box 6"/>
            <p:cNvSpPr txBox="1">
              <a:spLocks noChangeArrowheads="1"/>
            </p:cNvSpPr>
            <p:nvPr/>
          </p:nvSpPr>
          <p:spPr bwMode="auto">
            <a:xfrm>
              <a:off x="516" y="1140"/>
              <a:ext cx="91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200" b="1">
                  <a:latin typeface="Arial" charset="0"/>
                </a:rPr>
                <a:t>Source Module A</a:t>
              </a:r>
            </a:p>
          </p:txBody>
        </p:sp>
        <p:grpSp>
          <p:nvGrpSpPr>
            <p:cNvPr id="2879502" name="Group 14"/>
            <p:cNvGrpSpPr>
              <a:grpSpLocks/>
            </p:cNvGrpSpPr>
            <p:nvPr/>
          </p:nvGrpSpPr>
          <p:grpSpPr bwMode="auto">
            <a:xfrm>
              <a:off x="2648" y="886"/>
              <a:ext cx="601" cy="840"/>
              <a:chOff x="2516" y="2158"/>
              <a:chExt cx="601" cy="840"/>
            </a:xfrm>
          </p:grpSpPr>
          <p:sp>
            <p:nvSpPr>
              <p:cNvPr id="2879500" name="Text Box 12"/>
              <p:cNvSpPr txBox="1">
                <a:spLocks noChangeArrowheads="1"/>
              </p:cNvSpPr>
              <p:nvPr/>
            </p:nvSpPr>
            <p:spPr bwMode="auto">
              <a:xfrm>
                <a:off x="2516" y="2158"/>
                <a:ext cx="601" cy="53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latin typeface="Arial" charset="0"/>
                </a:endParaRPr>
              </a:p>
              <a:p>
                <a:pPr algn="ctr"/>
                <a:r>
                  <a:rPr lang="en-US" sz="1200" b="1">
                    <a:latin typeface="Arial" charset="0"/>
                  </a:rPr>
                  <a:t>Module A</a:t>
                </a:r>
              </a:p>
              <a:p>
                <a:pPr algn="ctr"/>
                <a:r>
                  <a:rPr lang="en-US" sz="1200" b="1">
                    <a:latin typeface="Arial" charset="0"/>
                  </a:rPr>
                  <a:t>Object</a:t>
                </a:r>
              </a:p>
              <a:p>
                <a:pPr algn="ctr"/>
                <a:endParaRPr lang="en-US" sz="1200" b="1">
                  <a:latin typeface="Arial" charset="0"/>
                </a:endParaRPr>
              </a:p>
            </p:txBody>
          </p:sp>
          <p:sp>
            <p:nvSpPr>
              <p:cNvPr id="2879501" name="Text Box 13"/>
              <p:cNvSpPr txBox="1">
                <a:spLocks noChangeArrowheads="1"/>
              </p:cNvSpPr>
              <p:nvPr/>
            </p:nvSpPr>
            <p:spPr bwMode="auto">
              <a:xfrm>
                <a:off x="2516" y="2692"/>
                <a:ext cx="601" cy="30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b="1">
                    <a:latin typeface="Arial" charset="0"/>
                  </a:rPr>
                  <a:t>Symbol Table</a:t>
                </a:r>
              </a:p>
            </p:txBody>
          </p:sp>
        </p:grpSp>
        <p:sp>
          <p:nvSpPr>
            <p:cNvPr id="2879510" name="Line 22"/>
            <p:cNvSpPr>
              <a:spLocks noChangeShapeType="1"/>
            </p:cNvSpPr>
            <p:nvPr/>
          </p:nvSpPr>
          <p:spPr bwMode="auto">
            <a:xfrm flipV="1">
              <a:off x="1636" y="1376"/>
              <a:ext cx="898" cy="570"/>
            </a:xfrm>
            <a:prstGeom prst="line">
              <a:avLst/>
            </a:prstGeom>
            <a:noFill/>
            <a:ln w="762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79512" name="Text Box 24"/>
            <p:cNvSpPr txBox="1">
              <a:spLocks noChangeArrowheads="1"/>
            </p:cNvSpPr>
            <p:nvPr/>
          </p:nvSpPr>
          <p:spPr bwMode="auto">
            <a:xfrm rot="35926256">
              <a:off x="1913" y="1172"/>
              <a:ext cx="173" cy="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0" tIns="0" rIns="0" bIns="0">
              <a:spAutoFit/>
            </a:bodyPr>
            <a:lstStyle/>
            <a:p>
              <a:pPr>
                <a:spcBef>
                  <a:spcPct val="50000"/>
                </a:spcBef>
              </a:pPr>
              <a:r>
                <a:rPr lang="en-US" sz="1800">
                  <a:latin typeface="Arial" charset="0"/>
                </a:rPr>
                <a:t>Assembler</a:t>
              </a:r>
            </a:p>
          </p:txBody>
        </p:sp>
      </p:grpSp>
      <p:grpSp>
        <p:nvGrpSpPr>
          <p:cNvPr id="2879534" name="Group 46"/>
          <p:cNvGrpSpPr>
            <a:grpSpLocks/>
          </p:cNvGrpSpPr>
          <p:nvPr/>
        </p:nvGrpSpPr>
        <p:grpSpPr bwMode="auto">
          <a:xfrm>
            <a:off x="819150" y="3249613"/>
            <a:ext cx="4338638" cy="2647950"/>
            <a:chOff x="516" y="2047"/>
            <a:chExt cx="2733" cy="1668"/>
          </a:xfrm>
        </p:grpSpPr>
        <p:sp>
          <p:nvSpPr>
            <p:cNvPr id="2879497" name="Text Box 9"/>
            <p:cNvSpPr txBox="1">
              <a:spLocks noChangeArrowheads="1"/>
            </p:cNvSpPr>
            <p:nvPr/>
          </p:nvSpPr>
          <p:spPr bwMode="auto">
            <a:xfrm>
              <a:off x="521" y="2834"/>
              <a:ext cx="909" cy="88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b="1">
                  <a:latin typeface="Arial" charset="0"/>
                </a:rPr>
                <a:t>   .def myFunc</a:t>
              </a:r>
            </a:p>
            <a:p>
              <a:r>
                <a:rPr lang="en-US" sz="1200" b="1">
                  <a:latin typeface="Arial" charset="0"/>
                </a:rPr>
                <a:t>   .text</a:t>
              </a:r>
            </a:p>
            <a:p>
              <a:r>
                <a:rPr lang="en-US" sz="1200" b="1">
                  <a:latin typeface="Arial" charset="0"/>
                </a:rPr>
                <a:t>myFunc:</a:t>
              </a:r>
            </a:p>
            <a:p>
              <a:r>
                <a:rPr lang="en-US" sz="1200" b="1">
                  <a:latin typeface="Arial" charset="0"/>
                </a:rPr>
                <a:t>   …</a:t>
              </a:r>
            </a:p>
            <a:p>
              <a:r>
                <a:rPr lang="en-US" sz="1200" b="1">
                  <a:latin typeface="Arial" charset="0"/>
                </a:rPr>
                <a:t>   ret</a:t>
              </a:r>
            </a:p>
            <a:p>
              <a:endParaRPr lang="en-US" sz="1200" b="1">
                <a:latin typeface="Arial" charset="0"/>
              </a:endParaRPr>
            </a:p>
            <a:p>
              <a:r>
                <a:rPr lang="en-US" sz="1200" b="1">
                  <a:latin typeface="Arial" charset="0"/>
                </a:rPr>
                <a:t>   .end</a:t>
              </a:r>
            </a:p>
          </p:txBody>
        </p:sp>
        <p:sp>
          <p:nvSpPr>
            <p:cNvPr id="2879498" name="Text Box 10"/>
            <p:cNvSpPr txBox="1">
              <a:spLocks noChangeArrowheads="1"/>
            </p:cNvSpPr>
            <p:nvPr/>
          </p:nvSpPr>
          <p:spPr bwMode="auto">
            <a:xfrm>
              <a:off x="516" y="2670"/>
              <a:ext cx="91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200" b="1">
                  <a:latin typeface="Arial" charset="0"/>
                </a:rPr>
                <a:t>Source Module B</a:t>
              </a:r>
            </a:p>
          </p:txBody>
        </p:sp>
        <p:grpSp>
          <p:nvGrpSpPr>
            <p:cNvPr id="2879503" name="Group 15"/>
            <p:cNvGrpSpPr>
              <a:grpSpLocks/>
            </p:cNvGrpSpPr>
            <p:nvPr/>
          </p:nvGrpSpPr>
          <p:grpSpPr bwMode="auto">
            <a:xfrm>
              <a:off x="2648" y="2047"/>
              <a:ext cx="601" cy="840"/>
              <a:chOff x="2516" y="2158"/>
              <a:chExt cx="601" cy="840"/>
            </a:xfrm>
          </p:grpSpPr>
          <p:sp>
            <p:nvSpPr>
              <p:cNvPr id="2879504" name="Text Box 16"/>
              <p:cNvSpPr txBox="1">
                <a:spLocks noChangeArrowheads="1"/>
              </p:cNvSpPr>
              <p:nvPr/>
            </p:nvSpPr>
            <p:spPr bwMode="auto">
              <a:xfrm>
                <a:off x="2516" y="2158"/>
                <a:ext cx="601" cy="53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latin typeface="Arial" charset="0"/>
                </a:endParaRPr>
              </a:p>
              <a:p>
                <a:pPr algn="ctr"/>
                <a:r>
                  <a:rPr lang="en-US" sz="1200" b="1">
                    <a:latin typeface="Arial" charset="0"/>
                  </a:rPr>
                  <a:t>Module B</a:t>
                </a:r>
              </a:p>
              <a:p>
                <a:pPr algn="ctr"/>
                <a:r>
                  <a:rPr lang="en-US" sz="1200" b="1">
                    <a:latin typeface="Arial" charset="0"/>
                  </a:rPr>
                  <a:t>Object</a:t>
                </a:r>
              </a:p>
              <a:p>
                <a:pPr algn="ctr"/>
                <a:endParaRPr lang="en-US" sz="1200" b="1">
                  <a:latin typeface="Arial" charset="0"/>
                </a:endParaRPr>
              </a:p>
            </p:txBody>
          </p:sp>
          <p:sp>
            <p:nvSpPr>
              <p:cNvPr id="2879505" name="Text Box 17"/>
              <p:cNvSpPr txBox="1">
                <a:spLocks noChangeArrowheads="1"/>
              </p:cNvSpPr>
              <p:nvPr/>
            </p:nvSpPr>
            <p:spPr bwMode="auto">
              <a:xfrm>
                <a:off x="2516" y="2692"/>
                <a:ext cx="601" cy="30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b="1">
                    <a:latin typeface="Arial" charset="0"/>
                  </a:rPr>
                  <a:t>Symbol Table</a:t>
                </a:r>
              </a:p>
            </p:txBody>
          </p:sp>
        </p:grpSp>
        <p:sp>
          <p:nvSpPr>
            <p:cNvPr id="2879511" name="Line 23"/>
            <p:cNvSpPr>
              <a:spLocks noChangeShapeType="1"/>
            </p:cNvSpPr>
            <p:nvPr/>
          </p:nvSpPr>
          <p:spPr bwMode="auto">
            <a:xfrm flipV="1">
              <a:off x="1636" y="2666"/>
              <a:ext cx="898" cy="570"/>
            </a:xfrm>
            <a:prstGeom prst="line">
              <a:avLst/>
            </a:prstGeom>
            <a:noFill/>
            <a:ln w="762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79513" name="Text Box 25"/>
            <p:cNvSpPr txBox="1">
              <a:spLocks noChangeArrowheads="1"/>
            </p:cNvSpPr>
            <p:nvPr/>
          </p:nvSpPr>
          <p:spPr bwMode="auto">
            <a:xfrm rot="35926256">
              <a:off x="1913" y="2474"/>
              <a:ext cx="173" cy="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0" tIns="0" rIns="0" bIns="0">
              <a:spAutoFit/>
            </a:bodyPr>
            <a:lstStyle/>
            <a:p>
              <a:pPr>
                <a:spcBef>
                  <a:spcPct val="50000"/>
                </a:spcBef>
              </a:pPr>
              <a:r>
                <a:rPr lang="en-US" sz="1800">
                  <a:latin typeface="Arial" charset="0"/>
                </a:rPr>
                <a:t>Assembler</a:t>
              </a:r>
            </a:p>
          </p:txBody>
        </p:sp>
      </p:grpSp>
      <p:grpSp>
        <p:nvGrpSpPr>
          <p:cNvPr id="2879537" name="Group 49"/>
          <p:cNvGrpSpPr>
            <a:grpSpLocks/>
          </p:cNvGrpSpPr>
          <p:nvPr/>
        </p:nvGrpSpPr>
        <p:grpSpPr bwMode="auto">
          <a:xfrm>
            <a:off x="5284788" y="3290888"/>
            <a:ext cx="3065462" cy="960437"/>
            <a:chOff x="3329" y="2073"/>
            <a:chExt cx="1931" cy="605"/>
          </a:xfrm>
        </p:grpSpPr>
        <p:sp>
          <p:nvSpPr>
            <p:cNvPr id="2879518" name="Text Box 30"/>
            <p:cNvSpPr txBox="1">
              <a:spLocks noChangeArrowheads="1"/>
            </p:cNvSpPr>
            <p:nvPr/>
          </p:nvSpPr>
          <p:spPr bwMode="auto">
            <a:xfrm>
              <a:off x="4659" y="2142"/>
              <a:ext cx="601" cy="53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latin typeface="Arial" charset="0"/>
              </a:endParaRPr>
            </a:p>
            <a:p>
              <a:pPr algn="ctr"/>
              <a:r>
                <a:rPr lang="en-US" sz="1200" b="1">
                  <a:latin typeface="Arial" charset="0"/>
                </a:rPr>
                <a:t>Module B</a:t>
              </a:r>
            </a:p>
            <a:p>
              <a:pPr algn="ctr"/>
              <a:r>
                <a:rPr lang="en-US" sz="1200" b="1">
                  <a:latin typeface="Arial" charset="0"/>
                </a:rPr>
                <a:t>Object</a:t>
              </a:r>
            </a:p>
            <a:p>
              <a:pPr algn="ctr"/>
              <a:endParaRPr lang="en-US" sz="1200" b="1">
                <a:latin typeface="Arial" charset="0"/>
              </a:endParaRPr>
            </a:p>
          </p:txBody>
        </p:sp>
        <p:sp>
          <p:nvSpPr>
            <p:cNvPr id="2879526" name="Line 38"/>
            <p:cNvSpPr>
              <a:spLocks noChangeShapeType="1"/>
            </p:cNvSpPr>
            <p:nvPr/>
          </p:nvSpPr>
          <p:spPr bwMode="auto">
            <a:xfrm>
              <a:off x="3329" y="2073"/>
              <a:ext cx="1273" cy="67"/>
            </a:xfrm>
            <a:prstGeom prst="line">
              <a:avLst/>
            </a:prstGeom>
            <a:noFill/>
            <a:ln w="2857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79528" name="Line 40"/>
            <p:cNvSpPr>
              <a:spLocks noChangeShapeType="1"/>
            </p:cNvSpPr>
            <p:nvPr/>
          </p:nvSpPr>
          <p:spPr bwMode="auto">
            <a:xfrm>
              <a:off x="3329" y="2571"/>
              <a:ext cx="1273" cy="67"/>
            </a:xfrm>
            <a:prstGeom prst="line">
              <a:avLst/>
            </a:prstGeom>
            <a:noFill/>
            <a:ln w="2857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79538" name="Group 50"/>
          <p:cNvGrpSpPr>
            <a:grpSpLocks/>
          </p:cNvGrpSpPr>
          <p:nvPr/>
        </p:nvGrpSpPr>
        <p:grpSpPr bwMode="auto">
          <a:xfrm>
            <a:off x="4203700" y="4252913"/>
            <a:ext cx="4146550" cy="2173287"/>
            <a:chOff x="2648" y="2679"/>
            <a:chExt cx="2612" cy="1369"/>
          </a:xfrm>
        </p:grpSpPr>
        <p:grpSp>
          <p:nvGrpSpPr>
            <p:cNvPr id="2879535" name="Group 47"/>
            <p:cNvGrpSpPr>
              <a:grpSpLocks/>
            </p:cNvGrpSpPr>
            <p:nvPr/>
          </p:nvGrpSpPr>
          <p:grpSpPr bwMode="auto">
            <a:xfrm>
              <a:off x="2648" y="3208"/>
              <a:ext cx="601" cy="840"/>
              <a:chOff x="2648" y="3208"/>
              <a:chExt cx="601" cy="840"/>
            </a:xfrm>
          </p:grpSpPr>
          <p:sp>
            <p:nvSpPr>
              <p:cNvPr id="2879507" name="Text Box 19"/>
              <p:cNvSpPr txBox="1">
                <a:spLocks noChangeArrowheads="1"/>
              </p:cNvSpPr>
              <p:nvPr/>
            </p:nvSpPr>
            <p:spPr bwMode="auto">
              <a:xfrm>
                <a:off x="2648" y="3208"/>
                <a:ext cx="601" cy="53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latin typeface="Arial" charset="0"/>
                </a:endParaRPr>
              </a:p>
              <a:p>
                <a:pPr algn="ctr"/>
                <a:r>
                  <a:rPr lang="en-US" sz="1200" b="1">
                    <a:latin typeface="Arial" charset="0"/>
                  </a:rPr>
                  <a:t>Math</a:t>
                </a:r>
              </a:p>
              <a:p>
                <a:pPr algn="ctr"/>
                <a:r>
                  <a:rPr lang="en-US" sz="1200" b="1">
                    <a:latin typeface="Arial" charset="0"/>
                  </a:rPr>
                  <a:t>Library</a:t>
                </a:r>
              </a:p>
              <a:p>
                <a:pPr algn="ctr"/>
                <a:endParaRPr lang="en-US" sz="1200" b="1">
                  <a:latin typeface="Arial" charset="0"/>
                </a:endParaRPr>
              </a:p>
            </p:txBody>
          </p:sp>
          <p:sp>
            <p:nvSpPr>
              <p:cNvPr id="2879508" name="Text Box 20"/>
              <p:cNvSpPr txBox="1">
                <a:spLocks noChangeArrowheads="1"/>
              </p:cNvSpPr>
              <p:nvPr/>
            </p:nvSpPr>
            <p:spPr bwMode="auto">
              <a:xfrm>
                <a:off x="2648" y="3742"/>
                <a:ext cx="601" cy="30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200" b="1">
                    <a:latin typeface="Arial" charset="0"/>
                  </a:rPr>
                  <a:t>Symbol Table</a:t>
                </a:r>
              </a:p>
            </p:txBody>
          </p:sp>
        </p:grpSp>
        <p:sp>
          <p:nvSpPr>
            <p:cNvPr id="2879521" name="Text Box 33"/>
            <p:cNvSpPr txBox="1">
              <a:spLocks noChangeArrowheads="1"/>
            </p:cNvSpPr>
            <p:nvPr/>
          </p:nvSpPr>
          <p:spPr bwMode="auto">
            <a:xfrm>
              <a:off x="4659" y="2679"/>
              <a:ext cx="601" cy="53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latin typeface="Arial" charset="0"/>
              </a:endParaRPr>
            </a:p>
            <a:p>
              <a:pPr algn="ctr"/>
              <a:r>
                <a:rPr lang="en-US" sz="1200" b="1">
                  <a:latin typeface="Arial" charset="0"/>
                </a:rPr>
                <a:t>Math</a:t>
              </a:r>
            </a:p>
            <a:p>
              <a:pPr algn="ctr"/>
              <a:r>
                <a:rPr lang="en-US" sz="1200" b="1">
                  <a:latin typeface="Arial" charset="0"/>
                </a:rPr>
                <a:t>Library</a:t>
              </a:r>
            </a:p>
            <a:p>
              <a:pPr algn="ctr"/>
              <a:endParaRPr lang="en-US" sz="1200" b="1">
                <a:latin typeface="Arial" charset="0"/>
              </a:endParaRPr>
            </a:p>
          </p:txBody>
        </p:sp>
        <p:sp>
          <p:nvSpPr>
            <p:cNvPr id="2879529" name="Line 41"/>
            <p:cNvSpPr>
              <a:spLocks noChangeShapeType="1"/>
            </p:cNvSpPr>
            <p:nvPr/>
          </p:nvSpPr>
          <p:spPr bwMode="auto">
            <a:xfrm flipV="1">
              <a:off x="3329" y="2698"/>
              <a:ext cx="1243" cy="533"/>
            </a:xfrm>
            <a:prstGeom prst="line">
              <a:avLst/>
            </a:prstGeom>
            <a:noFill/>
            <a:ln w="2857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79531" name="Line 43"/>
            <p:cNvSpPr>
              <a:spLocks noChangeShapeType="1"/>
            </p:cNvSpPr>
            <p:nvPr/>
          </p:nvSpPr>
          <p:spPr bwMode="auto">
            <a:xfrm flipV="1">
              <a:off x="3329" y="3214"/>
              <a:ext cx="1243" cy="533"/>
            </a:xfrm>
            <a:prstGeom prst="line">
              <a:avLst/>
            </a:prstGeom>
            <a:noFill/>
            <a:ln w="2857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879536" name="Group 48"/>
          <p:cNvGrpSpPr>
            <a:grpSpLocks/>
          </p:cNvGrpSpPr>
          <p:nvPr/>
        </p:nvGrpSpPr>
        <p:grpSpPr bwMode="auto">
          <a:xfrm>
            <a:off x="5284788" y="1433513"/>
            <a:ext cx="3203575" cy="1965325"/>
            <a:chOff x="3329" y="903"/>
            <a:chExt cx="2018" cy="1238"/>
          </a:xfrm>
        </p:grpSpPr>
        <p:sp>
          <p:nvSpPr>
            <p:cNvPr id="2879515" name="Text Box 27"/>
            <p:cNvSpPr txBox="1">
              <a:spLocks noChangeArrowheads="1"/>
            </p:cNvSpPr>
            <p:nvPr/>
          </p:nvSpPr>
          <p:spPr bwMode="auto">
            <a:xfrm>
              <a:off x="4659" y="1605"/>
              <a:ext cx="601" cy="53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latin typeface="Arial" charset="0"/>
              </a:endParaRPr>
            </a:p>
            <a:p>
              <a:pPr algn="ctr"/>
              <a:r>
                <a:rPr lang="en-US" sz="1200" b="1">
                  <a:latin typeface="Arial" charset="0"/>
                </a:rPr>
                <a:t>Module A</a:t>
              </a:r>
            </a:p>
            <a:p>
              <a:pPr algn="ctr"/>
              <a:r>
                <a:rPr lang="en-US" sz="1200" b="1">
                  <a:latin typeface="Arial" charset="0"/>
                </a:rPr>
                <a:t>Object</a:t>
              </a:r>
            </a:p>
            <a:p>
              <a:pPr algn="ctr"/>
              <a:endParaRPr lang="en-US" sz="1200" b="1">
                <a:latin typeface="Arial" charset="0"/>
              </a:endParaRPr>
            </a:p>
          </p:txBody>
        </p:sp>
        <p:sp>
          <p:nvSpPr>
            <p:cNvPr id="2879523" name="Text Box 35"/>
            <p:cNvSpPr txBox="1">
              <a:spLocks noChangeArrowheads="1"/>
            </p:cNvSpPr>
            <p:nvPr/>
          </p:nvSpPr>
          <p:spPr bwMode="auto">
            <a:xfrm>
              <a:off x="4546" y="1297"/>
              <a:ext cx="8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200" b="1">
                  <a:latin typeface="Arial" charset="0"/>
                </a:rPr>
                <a:t>Executable Image</a:t>
              </a:r>
            </a:p>
          </p:txBody>
        </p:sp>
        <p:sp>
          <p:nvSpPr>
            <p:cNvPr id="2879524" name="Line 36"/>
            <p:cNvSpPr>
              <a:spLocks noChangeShapeType="1"/>
            </p:cNvSpPr>
            <p:nvPr/>
          </p:nvSpPr>
          <p:spPr bwMode="auto">
            <a:xfrm>
              <a:off x="3329" y="903"/>
              <a:ext cx="1285" cy="686"/>
            </a:xfrm>
            <a:prstGeom prst="line">
              <a:avLst/>
            </a:prstGeom>
            <a:noFill/>
            <a:ln w="2857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79525" name="Line 37"/>
            <p:cNvSpPr>
              <a:spLocks noChangeShapeType="1"/>
            </p:cNvSpPr>
            <p:nvPr/>
          </p:nvSpPr>
          <p:spPr bwMode="auto">
            <a:xfrm>
              <a:off x="3329" y="1425"/>
              <a:ext cx="1285" cy="686"/>
            </a:xfrm>
            <a:prstGeom prst="line">
              <a:avLst/>
            </a:prstGeom>
            <a:noFill/>
            <a:ln w="2857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79532" name="Text Box 44"/>
            <p:cNvSpPr txBox="1">
              <a:spLocks noChangeArrowheads="1"/>
            </p:cNvSpPr>
            <p:nvPr/>
          </p:nvSpPr>
          <p:spPr bwMode="auto">
            <a:xfrm rot="16200000">
              <a:off x="3963" y="668"/>
              <a:ext cx="173" cy="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0" tIns="0" rIns="0" bIns="0">
              <a:spAutoFit/>
            </a:bodyPr>
            <a:lstStyle/>
            <a:p>
              <a:pPr algn="ctr">
                <a:spcBef>
                  <a:spcPct val="50000"/>
                </a:spcBef>
              </a:pPr>
              <a:r>
                <a:rPr lang="en-US" sz="1800">
                  <a:latin typeface="Arial" charset="0"/>
                </a:rPr>
                <a:t>Linker</a:t>
              </a:r>
            </a:p>
          </p:txBody>
        </p:sp>
      </p:grpSp>
      <p:sp>
        <p:nvSpPr>
          <p:cNvPr id="39" name="Text Box 7"/>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latin typeface="Arial" charset="0"/>
              </a:rPr>
              <a:t>Libraries</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3912666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79533"/>
                                        </p:tgtEl>
                                        <p:attrNameLst>
                                          <p:attrName>style.visibility</p:attrName>
                                        </p:attrNameLst>
                                      </p:cBhvr>
                                      <p:to>
                                        <p:strVal val="visible"/>
                                      </p:to>
                                    </p:set>
                                    <p:animEffect transition="in" filter="wipe(left)">
                                      <p:cBhvr>
                                        <p:cTn id="7" dur="500"/>
                                        <p:tgtEl>
                                          <p:spTgt spid="28795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879534"/>
                                        </p:tgtEl>
                                        <p:attrNameLst>
                                          <p:attrName>style.visibility</p:attrName>
                                        </p:attrNameLst>
                                      </p:cBhvr>
                                      <p:to>
                                        <p:strVal val="visible"/>
                                      </p:to>
                                    </p:set>
                                    <p:animEffect transition="in" filter="wipe(left)">
                                      <p:cBhvr>
                                        <p:cTn id="12" dur="500"/>
                                        <p:tgtEl>
                                          <p:spTgt spid="28795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879536"/>
                                        </p:tgtEl>
                                        <p:attrNameLst>
                                          <p:attrName>style.visibility</p:attrName>
                                        </p:attrNameLst>
                                      </p:cBhvr>
                                      <p:to>
                                        <p:strVal val="visible"/>
                                      </p:to>
                                    </p:set>
                                    <p:animEffect transition="in" filter="wipe(left)">
                                      <p:cBhvr>
                                        <p:cTn id="17" dur="500"/>
                                        <p:tgtEl>
                                          <p:spTgt spid="28795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879537"/>
                                        </p:tgtEl>
                                        <p:attrNameLst>
                                          <p:attrName>style.visibility</p:attrName>
                                        </p:attrNameLst>
                                      </p:cBhvr>
                                      <p:to>
                                        <p:strVal val="visible"/>
                                      </p:to>
                                    </p:set>
                                    <p:animEffect transition="in" filter="wipe(left)">
                                      <p:cBhvr>
                                        <p:cTn id="22" dur="500"/>
                                        <p:tgtEl>
                                          <p:spTgt spid="28795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879538"/>
                                        </p:tgtEl>
                                        <p:attrNameLst>
                                          <p:attrName>style.visibility</p:attrName>
                                        </p:attrNameLst>
                                      </p:cBhvr>
                                      <p:to>
                                        <p:strVal val="visible"/>
                                      </p:to>
                                    </p:set>
                                    <p:animEffect transition="in" filter="wipe(left)">
                                      <p:cBhvr>
                                        <p:cTn id="27" dur="500"/>
                                        <p:tgtEl>
                                          <p:spTgt spid="2879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ooter Placeholder 4"/>
          <p:cNvSpPr>
            <a:spLocks noGrp="1"/>
          </p:cNvSpPr>
          <p:nvPr>
            <p:ph type="ftr" sz="quarter" idx="11"/>
          </p:nvPr>
        </p:nvSpPr>
        <p:spPr/>
        <p:txBody>
          <a:bodyPr/>
          <a:lstStyle/>
          <a:p>
            <a:r>
              <a:rPr lang="en-US" smtClean="0"/>
              <a:t>Assembler / Linker</a:t>
            </a:r>
            <a:endParaRPr lang="en-US"/>
          </a:p>
        </p:txBody>
      </p:sp>
      <p:sp>
        <p:nvSpPr>
          <p:cNvPr id="53" name="Slide Number Placeholder 5"/>
          <p:cNvSpPr>
            <a:spLocks noGrp="1"/>
          </p:cNvSpPr>
          <p:nvPr>
            <p:ph type="sldNum" sz="quarter" idx="12"/>
          </p:nvPr>
        </p:nvSpPr>
        <p:spPr/>
        <p:txBody>
          <a:bodyPr/>
          <a:lstStyle/>
          <a:p>
            <a:fld id="{4F215726-7341-4BFA-9270-721256B80A10}" type="slidenum">
              <a:rPr lang="en-US"/>
              <a:pPr/>
              <a:t>35</a:t>
            </a:fld>
            <a:endParaRPr lang="en-US"/>
          </a:p>
        </p:txBody>
      </p:sp>
      <p:sp>
        <p:nvSpPr>
          <p:cNvPr id="2825218" name="Rectangle 2"/>
          <p:cNvSpPr>
            <a:spLocks noGrp="1" noChangeArrowheads="1"/>
          </p:cNvSpPr>
          <p:nvPr>
            <p:ph type="title"/>
          </p:nvPr>
        </p:nvSpPr>
        <p:spPr/>
        <p:txBody>
          <a:bodyPr/>
          <a:lstStyle/>
          <a:p>
            <a:r>
              <a:rPr lang="en-US" dirty="0" smtClean="0"/>
              <a:t>Quiz 6.4</a:t>
            </a:r>
            <a:endParaRPr lang="en-US" dirty="0"/>
          </a:p>
        </p:txBody>
      </p:sp>
      <p:sp>
        <p:nvSpPr>
          <p:cNvPr id="2825219" name="Rectangle 3"/>
          <p:cNvSpPr>
            <a:spLocks noGrp="1" noChangeArrowheads="1"/>
          </p:cNvSpPr>
          <p:nvPr>
            <p:ph type="body" idx="1"/>
          </p:nvPr>
        </p:nvSpPr>
        <p:spPr>
          <a:xfrm>
            <a:off x="431800" y="1408112"/>
            <a:ext cx="8528050" cy="1177925"/>
          </a:xfrm>
        </p:spPr>
        <p:txBody>
          <a:bodyPr/>
          <a:lstStyle/>
          <a:p>
            <a:pPr>
              <a:lnSpc>
                <a:spcPct val="90000"/>
              </a:lnSpc>
            </a:pPr>
            <a:r>
              <a:rPr lang="en-US" sz="2400" dirty="0"/>
              <a:t>Create assembler and linker symbol table values for the following program:  (Note: the linker </a:t>
            </a:r>
            <a:r>
              <a:rPr lang="en-US" sz="2400" dirty="0" smtClean="0"/>
              <a:t>loads the </a:t>
            </a:r>
            <a:r>
              <a:rPr lang="en-US" sz="2400" dirty="0"/>
              <a:t>.text section at memory address </a:t>
            </a:r>
            <a:r>
              <a:rPr lang="en-US" sz="2400" dirty="0" smtClean="0"/>
              <a:t>0xc000</a:t>
            </a:r>
            <a:r>
              <a:rPr lang="en-US" sz="2400" dirty="0"/>
              <a:t>.)</a:t>
            </a:r>
          </a:p>
        </p:txBody>
      </p:sp>
      <p:sp>
        <p:nvSpPr>
          <p:cNvPr id="2825220" name="Text Box 4"/>
          <p:cNvSpPr txBox="1">
            <a:spLocks noChangeArrowheads="1"/>
          </p:cNvSpPr>
          <p:nvPr/>
        </p:nvSpPr>
        <p:spPr bwMode="auto">
          <a:xfrm>
            <a:off x="5205413" y="2586038"/>
            <a:ext cx="3536950"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dirty="0">
                <a:latin typeface="Courier New" pitchFamily="49" charset="0"/>
              </a:rPr>
              <a:t>DELAY  .</a:t>
            </a:r>
            <a:r>
              <a:rPr lang="en-US" sz="1400" b="1" dirty="0" err="1">
                <a:latin typeface="Courier New" pitchFamily="49" charset="0"/>
              </a:rPr>
              <a:t>equ</a:t>
            </a:r>
            <a:r>
              <a:rPr lang="en-US" sz="1400" b="1" dirty="0">
                <a:latin typeface="Courier New" pitchFamily="49" charset="0"/>
              </a:rPr>
              <a:t>    0</a:t>
            </a:r>
          </a:p>
          <a:p>
            <a:r>
              <a:rPr lang="en-US" sz="1400" b="1" dirty="0">
                <a:latin typeface="Courier New" pitchFamily="49" charset="0"/>
              </a:rPr>
              <a:t>       .text</a:t>
            </a:r>
          </a:p>
          <a:p>
            <a:r>
              <a:rPr lang="en-US" sz="1400" b="1" dirty="0">
                <a:latin typeface="Courier New" pitchFamily="49" charset="0"/>
              </a:rPr>
              <a:t>reset: </a:t>
            </a:r>
            <a:r>
              <a:rPr lang="en-US" sz="1400" b="1" dirty="0" err="1">
                <a:latin typeface="Courier New" pitchFamily="49" charset="0"/>
              </a:rPr>
              <a:t>mov.w</a:t>
            </a:r>
            <a:r>
              <a:rPr lang="en-US" sz="1400" b="1" dirty="0">
                <a:latin typeface="Courier New" pitchFamily="49" charset="0"/>
              </a:rPr>
              <a:t>   #0x0400,SP</a:t>
            </a:r>
          </a:p>
          <a:p>
            <a:r>
              <a:rPr lang="en-US" sz="1400" b="1" dirty="0">
                <a:latin typeface="Courier New" pitchFamily="49" charset="0"/>
              </a:rPr>
              <a:t>       </a:t>
            </a:r>
            <a:r>
              <a:rPr lang="en-US" sz="1400" b="1" dirty="0" err="1">
                <a:latin typeface="Courier New" pitchFamily="49" charset="0"/>
              </a:rPr>
              <a:t>mov.w</a:t>
            </a:r>
            <a:r>
              <a:rPr lang="en-US" sz="1400" b="1" dirty="0">
                <a:latin typeface="Courier New" pitchFamily="49" charset="0"/>
              </a:rPr>
              <a:t>   #0x5a80,&amp;0x0120</a:t>
            </a:r>
          </a:p>
          <a:p>
            <a:r>
              <a:rPr lang="en-US" sz="1400" b="1" dirty="0">
                <a:latin typeface="Courier New" pitchFamily="49" charset="0"/>
              </a:rPr>
              <a:t>       </a:t>
            </a:r>
            <a:r>
              <a:rPr lang="en-US" sz="1400" b="1" dirty="0" err="1">
                <a:latin typeface="Courier New" pitchFamily="49" charset="0"/>
              </a:rPr>
              <a:t>bis.b</a:t>
            </a:r>
            <a:r>
              <a:rPr lang="en-US" sz="1400" b="1" dirty="0">
                <a:latin typeface="Courier New" pitchFamily="49" charset="0"/>
              </a:rPr>
              <a:t>   #0x01,&amp;0x0022</a:t>
            </a:r>
          </a:p>
          <a:p>
            <a:endParaRPr lang="en-US" sz="1000" b="1" dirty="0">
              <a:latin typeface="Courier New" pitchFamily="49" charset="0"/>
            </a:endParaRPr>
          </a:p>
          <a:p>
            <a:r>
              <a:rPr lang="en-US" sz="1400" b="1" dirty="0" err="1">
                <a:latin typeface="Courier New" pitchFamily="49" charset="0"/>
              </a:rPr>
              <a:t>mloop</a:t>
            </a:r>
            <a:r>
              <a:rPr lang="en-US" sz="1400" b="1" dirty="0">
                <a:latin typeface="Courier New" pitchFamily="49" charset="0"/>
              </a:rPr>
              <a:t>: </a:t>
            </a:r>
            <a:r>
              <a:rPr lang="en-US" sz="1400" b="1" dirty="0" err="1">
                <a:latin typeface="Courier New" pitchFamily="49" charset="0"/>
              </a:rPr>
              <a:t>xor.b</a:t>
            </a:r>
            <a:r>
              <a:rPr lang="en-US" sz="1400" b="1" dirty="0">
                <a:latin typeface="Courier New" pitchFamily="49" charset="0"/>
              </a:rPr>
              <a:t>   #0x01,&amp;0x0021</a:t>
            </a:r>
          </a:p>
          <a:p>
            <a:r>
              <a:rPr lang="en-US" sz="1400" b="1" dirty="0">
                <a:latin typeface="Courier New" pitchFamily="49" charset="0"/>
              </a:rPr>
              <a:t>       </a:t>
            </a:r>
            <a:r>
              <a:rPr lang="en-US" sz="1400" b="1" dirty="0" err="1">
                <a:latin typeface="Courier New" pitchFamily="49" charset="0"/>
              </a:rPr>
              <a:t>mov.w</a:t>
            </a:r>
            <a:r>
              <a:rPr lang="en-US" sz="1400" b="1">
                <a:latin typeface="Courier New" pitchFamily="49" charset="0"/>
              </a:rPr>
              <a:t>   </a:t>
            </a:r>
            <a:r>
              <a:rPr lang="en-US" sz="1400" b="1" smtClean="0">
                <a:latin typeface="Courier New" pitchFamily="49" charset="0"/>
              </a:rPr>
              <a:t>#DELAY,r15</a:t>
            </a:r>
            <a:endParaRPr lang="en-US" sz="1400" b="1" dirty="0">
              <a:latin typeface="Courier New" pitchFamily="49" charset="0"/>
            </a:endParaRPr>
          </a:p>
          <a:p>
            <a:endParaRPr lang="en-US" sz="1000" b="1" dirty="0">
              <a:latin typeface="Courier New" pitchFamily="49" charset="0"/>
            </a:endParaRPr>
          </a:p>
          <a:p>
            <a:r>
              <a:rPr lang="en-US" sz="1400" b="1" dirty="0" err="1">
                <a:latin typeface="Courier New" pitchFamily="49" charset="0"/>
              </a:rPr>
              <a:t>dloop</a:t>
            </a:r>
            <a:r>
              <a:rPr lang="en-US" sz="1400" b="1" dirty="0">
                <a:latin typeface="Courier New" pitchFamily="49" charset="0"/>
              </a:rPr>
              <a:t>: </a:t>
            </a:r>
            <a:r>
              <a:rPr lang="en-US" sz="1400" b="1" dirty="0" err="1">
                <a:latin typeface="Courier New" pitchFamily="49" charset="0"/>
              </a:rPr>
              <a:t>dec.w</a:t>
            </a:r>
            <a:r>
              <a:rPr lang="en-US" sz="1400" b="1" dirty="0">
                <a:latin typeface="Courier New" pitchFamily="49" charset="0"/>
              </a:rPr>
              <a:t>   r15</a:t>
            </a:r>
          </a:p>
          <a:p>
            <a:r>
              <a:rPr lang="en-US" sz="1400" b="1" dirty="0">
                <a:latin typeface="Courier New" pitchFamily="49" charset="0"/>
              </a:rPr>
              <a:t>         </a:t>
            </a:r>
            <a:r>
              <a:rPr lang="en-US" sz="1400" b="1" dirty="0" err="1">
                <a:latin typeface="Courier New" pitchFamily="49" charset="0"/>
              </a:rPr>
              <a:t>jnz</a:t>
            </a:r>
            <a:r>
              <a:rPr lang="en-US" sz="1400" b="1" dirty="0">
                <a:latin typeface="Courier New" pitchFamily="49" charset="0"/>
              </a:rPr>
              <a:t>   </a:t>
            </a:r>
            <a:r>
              <a:rPr lang="en-US" sz="1400" b="1" dirty="0" err="1">
                <a:latin typeface="Courier New" pitchFamily="49" charset="0"/>
              </a:rPr>
              <a:t>dloop</a:t>
            </a:r>
            <a:endParaRPr lang="en-US" sz="1400" b="1" dirty="0">
              <a:latin typeface="Courier New" pitchFamily="49" charset="0"/>
            </a:endParaRPr>
          </a:p>
          <a:p>
            <a:endParaRPr lang="en-US" sz="1000" b="1" dirty="0">
              <a:latin typeface="Courier New" pitchFamily="49" charset="0"/>
            </a:endParaRPr>
          </a:p>
          <a:p>
            <a:r>
              <a:rPr lang="en-US" sz="1400" b="1" dirty="0">
                <a:latin typeface="Courier New" pitchFamily="49" charset="0"/>
              </a:rPr>
              <a:t>dlp2:  </a:t>
            </a:r>
            <a:r>
              <a:rPr lang="en-US" sz="1400" b="1" dirty="0" err="1">
                <a:latin typeface="Courier New" pitchFamily="49" charset="0"/>
              </a:rPr>
              <a:t>dec.w</a:t>
            </a:r>
            <a:r>
              <a:rPr lang="en-US" sz="1400" b="1" dirty="0">
                <a:latin typeface="Courier New" pitchFamily="49" charset="0"/>
              </a:rPr>
              <a:t>   r15</a:t>
            </a:r>
          </a:p>
          <a:p>
            <a:r>
              <a:rPr lang="en-US" sz="1400" b="1" dirty="0">
                <a:latin typeface="Courier New" pitchFamily="49" charset="0"/>
              </a:rPr>
              <a:t>         </a:t>
            </a:r>
            <a:r>
              <a:rPr lang="en-US" sz="1400" b="1" dirty="0" err="1">
                <a:latin typeface="Courier New" pitchFamily="49" charset="0"/>
              </a:rPr>
              <a:t>jnz</a:t>
            </a:r>
            <a:r>
              <a:rPr lang="en-US" sz="1400" b="1" dirty="0">
                <a:latin typeface="Courier New" pitchFamily="49" charset="0"/>
              </a:rPr>
              <a:t>   dlp2</a:t>
            </a:r>
          </a:p>
          <a:p>
            <a:r>
              <a:rPr lang="en-US" sz="1400" b="1" dirty="0">
                <a:latin typeface="Courier New" pitchFamily="49" charset="0"/>
              </a:rPr>
              <a:t>       </a:t>
            </a:r>
            <a:r>
              <a:rPr lang="en-US" sz="1400" b="1" dirty="0" err="1">
                <a:latin typeface="Courier New" pitchFamily="49" charset="0"/>
              </a:rPr>
              <a:t>jmp</a:t>
            </a:r>
            <a:r>
              <a:rPr lang="en-US" sz="1400" b="1" dirty="0">
                <a:latin typeface="Courier New" pitchFamily="49" charset="0"/>
              </a:rPr>
              <a:t>     </a:t>
            </a:r>
            <a:r>
              <a:rPr lang="en-US" sz="1400" b="1" dirty="0" err="1">
                <a:latin typeface="Courier New" pitchFamily="49" charset="0"/>
              </a:rPr>
              <a:t>mloop</a:t>
            </a:r>
            <a:endParaRPr lang="en-US" sz="1400" b="1" dirty="0">
              <a:latin typeface="Courier New" pitchFamily="49" charset="0"/>
            </a:endParaRPr>
          </a:p>
          <a:p>
            <a:endParaRPr lang="en-US" sz="1000" b="1" dirty="0">
              <a:latin typeface="Courier New" pitchFamily="49" charset="0"/>
            </a:endParaRPr>
          </a:p>
          <a:p>
            <a:r>
              <a:rPr lang="en-US" sz="1400" b="1" dirty="0">
                <a:latin typeface="Courier New" pitchFamily="49" charset="0"/>
              </a:rPr>
              <a:t>       .sect   ".reset"</a:t>
            </a:r>
          </a:p>
          <a:p>
            <a:r>
              <a:rPr lang="en-US" sz="1400" b="1" dirty="0">
                <a:latin typeface="Courier New" pitchFamily="49" charset="0"/>
              </a:rPr>
              <a:t>       .word   reset</a:t>
            </a:r>
          </a:p>
          <a:p>
            <a:r>
              <a:rPr lang="en-US" sz="1400" b="1" dirty="0">
                <a:latin typeface="Courier New" pitchFamily="49" charset="0"/>
              </a:rPr>
              <a:t>       .end</a:t>
            </a:r>
          </a:p>
        </p:txBody>
      </p:sp>
      <p:graphicFrame>
        <p:nvGraphicFramePr>
          <p:cNvPr id="2825268" name="Group 52"/>
          <p:cNvGraphicFramePr>
            <a:graphicFrameLocks noGrp="1"/>
          </p:cNvGraphicFramePr>
          <p:nvPr>
            <p:extLst>
              <p:ext uri="{D42A27DB-BD31-4B8C-83A1-F6EECF244321}">
                <p14:modId xmlns:p14="http://schemas.microsoft.com/office/powerpoint/2010/main" val="2728630509"/>
              </p:ext>
            </p:extLst>
          </p:nvPr>
        </p:nvGraphicFramePr>
        <p:xfrm>
          <a:off x="352425" y="2745243"/>
          <a:ext cx="4430713" cy="3153729"/>
        </p:xfrm>
        <a:graphic>
          <a:graphicData uri="http://schemas.openxmlformats.org/drawingml/2006/table">
            <a:tbl>
              <a:tblPr/>
              <a:tblGrid>
                <a:gridCol w="1500188"/>
                <a:gridCol w="1547812"/>
                <a:gridCol w="1382713"/>
              </a:tblGrid>
              <a:tr h="428625">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Symbol</a:t>
                      </a:r>
                    </a:p>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Name</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Assembler</a:t>
                      </a:r>
                    </a:p>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Symbol</a:t>
                      </a:r>
                    </a:p>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Value</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Resolved</a:t>
                      </a:r>
                    </a:p>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Linker</a:t>
                      </a:r>
                    </a:p>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r>
                        <a:rPr kumimoji="0" lang="en-US" sz="2000" b="1" i="0" u="none" strike="noStrike" cap="none" normalizeH="0" baseline="0" dirty="0" smtClean="0">
                          <a:ln>
                            <a:noFill/>
                          </a:ln>
                          <a:solidFill>
                            <a:schemeClr val="tx1"/>
                          </a:solidFill>
                          <a:effectLst/>
                          <a:latin typeface="Arial" charset="0"/>
                        </a:rPr>
                        <a:t>Value</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C0C0C0"/>
                    </a:solidFill>
                  </a:tcPr>
                </a:tc>
              </a:tr>
              <a:tr h="430213">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Narrow"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30213">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Narrow"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28625">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Narrow"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30213">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Narrow"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28625">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Narrow"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itchFamily="2" charset="2"/>
                        <a:buNone/>
                        <a:tabLst/>
                      </a:pPr>
                      <a:endParaRPr kumimoji="0" lang="en-US" sz="20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27429120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to Code Assembler</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26379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6"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7" name="Slide Number Placeholder 5"/>
          <p:cNvSpPr>
            <a:spLocks noGrp="1"/>
          </p:cNvSpPr>
          <p:nvPr>
            <p:ph type="sldNum" sz="quarter" idx="12"/>
          </p:nvPr>
        </p:nvSpPr>
        <p:spPr/>
        <p:txBody>
          <a:bodyPr/>
          <a:lstStyle/>
          <a:p>
            <a:fld id="{241D67D9-B8D4-4684-8284-A5FA8D452D9C}" type="slidenum">
              <a:rPr lang="en-US">
                <a:solidFill>
                  <a:srgbClr val="000000"/>
                </a:solidFill>
              </a:rPr>
              <a:pPr/>
              <a:t>37</a:t>
            </a:fld>
            <a:endParaRPr lang="en-US">
              <a:solidFill>
                <a:srgbClr val="000000"/>
              </a:solidFill>
            </a:endParaRPr>
          </a:p>
        </p:txBody>
      </p:sp>
      <p:sp>
        <p:nvSpPr>
          <p:cNvPr id="2950146" name="Rectangle 2"/>
          <p:cNvSpPr>
            <a:spLocks noGrp="1" noChangeArrowheads="1"/>
          </p:cNvSpPr>
          <p:nvPr>
            <p:ph type="title"/>
          </p:nvPr>
        </p:nvSpPr>
        <p:spPr/>
        <p:txBody>
          <a:bodyPr/>
          <a:lstStyle/>
          <a:p>
            <a:r>
              <a:rPr lang="en-US"/>
              <a:t>How To Code Assembler…</a:t>
            </a:r>
          </a:p>
        </p:txBody>
      </p:sp>
      <p:sp>
        <p:nvSpPr>
          <p:cNvPr id="2950147" name="Rectangle 3"/>
          <p:cNvSpPr>
            <a:spLocks noGrp="1" noChangeArrowheads="1"/>
          </p:cNvSpPr>
          <p:nvPr>
            <p:ph type="body" idx="1"/>
          </p:nvPr>
        </p:nvSpPr>
        <p:spPr/>
        <p:txBody>
          <a:bodyPr/>
          <a:lstStyle/>
          <a:p>
            <a:r>
              <a:rPr lang="en-US" sz="2800"/>
              <a:t>Understand the problem (obviously)</a:t>
            </a:r>
          </a:p>
          <a:p>
            <a:r>
              <a:rPr lang="en-US" sz="2800"/>
              <a:t>Until you are comfortable in assembly, (and even afterwards), write out your solution in something familiar</a:t>
            </a:r>
          </a:p>
          <a:p>
            <a:pPr lvl="1"/>
            <a:r>
              <a:rPr lang="en-US" sz="2400"/>
              <a:t>English</a:t>
            </a:r>
          </a:p>
          <a:p>
            <a:pPr lvl="1"/>
            <a:r>
              <a:rPr lang="en-US" sz="2400"/>
              <a:t>Flowchart</a:t>
            </a:r>
          </a:p>
          <a:p>
            <a:pPr lvl="1"/>
            <a:r>
              <a:rPr lang="en-US" sz="2400"/>
              <a:t>Pseudo-code</a:t>
            </a:r>
          </a:p>
          <a:p>
            <a:pPr lvl="1"/>
            <a:r>
              <a:rPr lang="en-US" sz="2400"/>
              <a:t>Java, C, Ruby – the pseudo-code doesn’t really matter!</a:t>
            </a:r>
          </a:p>
          <a:p>
            <a:r>
              <a:rPr lang="en-US" sz="2800"/>
              <a:t>Then, translate to assembler</a:t>
            </a:r>
          </a:p>
        </p:txBody>
      </p:sp>
      <p:sp>
        <p:nvSpPr>
          <p:cNvPr id="2950148"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charset="0"/>
              </a:rPr>
              <a:t>Coding Assembler</a:t>
            </a:r>
          </a:p>
        </p:txBody>
      </p:sp>
    </p:spTree>
    <p:extLst>
      <p:ext uri="{BB962C8B-B14F-4D97-AF65-F5344CB8AC3E}">
        <p14:creationId xmlns:p14="http://schemas.microsoft.com/office/powerpoint/2010/main" val="1582079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50147">
                                            <p:txEl>
                                              <p:pRg st="0" end="0"/>
                                            </p:txEl>
                                          </p:spTgt>
                                        </p:tgtEl>
                                        <p:attrNameLst>
                                          <p:attrName>style.visibility</p:attrName>
                                        </p:attrNameLst>
                                      </p:cBhvr>
                                      <p:to>
                                        <p:strVal val="visible"/>
                                      </p:to>
                                    </p:set>
                                    <p:animEffect transition="in" filter="dissolve">
                                      <p:cBhvr>
                                        <p:cTn id="7" dur="500"/>
                                        <p:tgtEl>
                                          <p:spTgt spid="2950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50147">
                                            <p:txEl>
                                              <p:pRg st="1" end="1"/>
                                            </p:txEl>
                                          </p:spTgt>
                                        </p:tgtEl>
                                        <p:attrNameLst>
                                          <p:attrName>style.visibility</p:attrName>
                                        </p:attrNameLst>
                                      </p:cBhvr>
                                      <p:to>
                                        <p:strVal val="visible"/>
                                      </p:to>
                                    </p:set>
                                    <p:animEffect transition="in" filter="dissolve">
                                      <p:cBhvr>
                                        <p:cTn id="12" dur="500"/>
                                        <p:tgtEl>
                                          <p:spTgt spid="2950147">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50147">
                                            <p:txEl>
                                              <p:pRg st="2" end="2"/>
                                            </p:txEl>
                                          </p:spTgt>
                                        </p:tgtEl>
                                        <p:attrNameLst>
                                          <p:attrName>style.visibility</p:attrName>
                                        </p:attrNameLst>
                                      </p:cBhvr>
                                      <p:to>
                                        <p:strVal val="visible"/>
                                      </p:to>
                                    </p:set>
                                    <p:animEffect transition="in" filter="dissolve">
                                      <p:cBhvr>
                                        <p:cTn id="15" dur="500"/>
                                        <p:tgtEl>
                                          <p:spTgt spid="2950147">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50147">
                                            <p:txEl>
                                              <p:pRg st="3" end="3"/>
                                            </p:txEl>
                                          </p:spTgt>
                                        </p:tgtEl>
                                        <p:attrNameLst>
                                          <p:attrName>style.visibility</p:attrName>
                                        </p:attrNameLst>
                                      </p:cBhvr>
                                      <p:to>
                                        <p:strVal val="visible"/>
                                      </p:to>
                                    </p:set>
                                    <p:animEffect transition="in" filter="dissolve">
                                      <p:cBhvr>
                                        <p:cTn id="18" dur="500"/>
                                        <p:tgtEl>
                                          <p:spTgt spid="2950147">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50147">
                                            <p:txEl>
                                              <p:pRg st="4" end="4"/>
                                            </p:txEl>
                                          </p:spTgt>
                                        </p:tgtEl>
                                        <p:attrNameLst>
                                          <p:attrName>style.visibility</p:attrName>
                                        </p:attrNameLst>
                                      </p:cBhvr>
                                      <p:to>
                                        <p:strVal val="visible"/>
                                      </p:to>
                                    </p:set>
                                    <p:animEffect transition="in" filter="dissolve">
                                      <p:cBhvr>
                                        <p:cTn id="21" dur="500"/>
                                        <p:tgtEl>
                                          <p:spTgt spid="2950147">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950147">
                                            <p:txEl>
                                              <p:pRg st="5" end="5"/>
                                            </p:txEl>
                                          </p:spTgt>
                                        </p:tgtEl>
                                        <p:attrNameLst>
                                          <p:attrName>style.visibility</p:attrName>
                                        </p:attrNameLst>
                                      </p:cBhvr>
                                      <p:to>
                                        <p:strVal val="visible"/>
                                      </p:to>
                                    </p:set>
                                    <p:animEffect transition="in" filter="dissolve">
                                      <p:cBhvr>
                                        <p:cTn id="24" dur="500"/>
                                        <p:tgtEl>
                                          <p:spTgt spid="2950147">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950147">
                                            <p:txEl>
                                              <p:pRg st="6" end="6"/>
                                            </p:txEl>
                                          </p:spTgt>
                                        </p:tgtEl>
                                        <p:attrNameLst>
                                          <p:attrName>style.visibility</p:attrName>
                                        </p:attrNameLst>
                                      </p:cBhvr>
                                      <p:to>
                                        <p:strVal val="visible"/>
                                      </p:to>
                                    </p:set>
                                    <p:animEffect transition="in" filter="dissolve">
                                      <p:cBhvr>
                                        <p:cTn id="29" dur="500"/>
                                        <p:tgtEl>
                                          <p:spTgt spid="29501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014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6"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7" name="Slide Number Placeholder 5"/>
          <p:cNvSpPr>
            <a:spLocks noGrp="1"/>
          </p:cNvSpPr>
          <p:nvPr>
            <p:ph type="sldNum" sz="quarter" idx="12"/>
          </p:nvPr>
        </p:nvSpPr>
        <p:spPr/>
        <p:txBody>
          <a:bodyPr/>
          <a:lstStyle/>
          <a:p>
            <a:fld id="{5CD79C7B-F185-4C9E-9FB0-827CF51A6ABD}" type="slidenum">
              <a:rPr lang="en-US">
                <a:solidFill>
                  <a:srgbClr val="000000"/>
                </a:solidFill>
              </a:rPr>
              <a:pPr/>
              <a:t>38</a:t>
            </a:fld>
            <a:endParaRPr lang="en-US">
              <a:solidFill>
                <a:srgbClr val="000000"/>
              </a:solidFill>
            </a:endParaRPr>
          </a:p>
        </p:txBody>
      </p:sp>
      <p:sp>
        <p:nvSpPr>
          <p:cNvPr id="2951170" name="Rectangle 2"/>
          <p:cNvSpPr>
            <a:spLocks noGrp="1" noChangeArrowheads="1"/>
          </p:cNvSpPr>
          <p:nvPr>
            <p:ph type="title"/>
          </p:nvPr>
        </p:nvSpPr>
        <p:spPr/>
        <p:txBody>
          <a:bodyPr/>
          <a:lstStyle/>
          <a:p>
            <a:r>
              <a:rPr lang="en-US"/>
              <a:t>Three Basic Constructs</a:t>
            </a:r>
          </a:p>
        </p:txBody>
      </p:sp>
      <p:graphicFrame>
        <p:nvGraphicFramePr>
          <p:cNvPr id="2951171" name="Object 3"/>
          <p:cNvGraphicFramePr>
            <a:graphicFrameLocks noChangeAspect="1"/>
          </p:cNvGraphicFramePr>
          <p:nvPr/>
        </p:nvGraphicFramePr>
        <p:xfrm>
          <a:off x="1114425" y="1162050"/>
          <a:ext cx="7221538" cy="4983163"/>
        </p:xfrm>
        <a:graphic>
          <a:graphicData uri="http://schemas.openxmlformats.org/presentationml/2006/ole">
            <mc:AlternateContent xmlns:mc="http://schemas.openxmlformats.org/markup-compatibility/2006">
              <mc:Choice xmlns:v="urn:schemas-microsoft-com:vml" Requires="v">
                <p:oleObj spid="_x0000_s1067" name="VISIO" r:id="rId3" imgW="7601760" imgH="5247360" progId="Visio.Drawing.6">
                  <p:embed/>
                </p:oleObj>
              </mc:Choice>
              <mc:Fallback>
                <p:oleObj name="VISIO" r:id="rId3" imgW="7601760" imgH="524736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425" y="1162050"/>
                        <a:ext cx="7221538" cy="498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51172"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charset="0"/>
              </a:rPr>
              <a:t>Coding Assembler</a:t>
            </a:r>
          </a:p>
        </p:txBody>
      </p:sp>
    </p:spTree>
    <p:extLst>
      <p:ext uri="{BB962C8B-B14F-4D97-AF65-F5344CB8AC3E}">
        <p14:creationId xmlns:p14="http://schemas.microsoft.com/office/powerpoint/2010/main" val="83568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8"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9" name="Slide Number Placeholder 5"/>
          <p:cNvSpPr>
            <a:spLocks noGrp="1"/>
          </p:cNvSpPr>
          <p:nvPr>
            <p:ph type="sldNum" sz="quarter" idx="12"/>
          </p:nvPr>
        </p:nvSpPr>
        <p:spPr/>
        <p:txBody>
          <a:bodyPr/>
          <a:lstStyle/>
          <a:p>
            <a:fld id="{639FDEDF-31BB-4A19-A656-2136FA2F336E}" type="slidenum">
              <a:rPr lang="en-US">
                <a:solidFill>
                  <a:srgbClr val="000000"/>
                </a:solidFill>
              </a:rPr>
              <a:pPr/>
              <a:t>39</a:t>
            </a:fld>
            <a:endParaRPr lang="en-US">
              <a:solidFill>
                <a:srgbClr val="000000"/>
              </a:solidFill>
            </a:endParaRPr>
          </a:p>
        </p:txBody>
      </p:sp>
      <p:sp>
        <p:nvSpPr>
          <p:cNvPr id="2952194" name="Rectangle 2"/>
          <p:cNvSpPr>
            <a:spLocks noGrp="1" noChangeArrowheads="1"/>
          </p:cNvSpPr>
          <p:nvPr>
            <p:ph type="title"/>
          </p:nvPr>
        </p:nvSpPr>
        <p:spPr/>
        <p:txBody>
          <a:bodyPr/>
          <a:lstStyle/>
          <a:p>
            <a:r>
              <a:rPr lang="en-US"/>
              <a:t>if-then-else</a:t>
            </a:r>
          </a:p>
        </p:txBody>
      </p:sp>
      <p:sp>
        <p:nvSpPr>
          <p:cNvPr id="2952195" name="Rectangle 3"/>
          <p:cNvSpPr>
            <a:spLocks noGrp="1" noChangeArrowheads="1"/>
          </p:cNvSpPr>
          <p:nvPr>
            <p:ph type="body" idx="1"/>
          </p:nvPr>
        </p:nvSpPr>
        <p:spPr>
          <a:xfrm>
            <a:off x="431800" y="1408113"/>
            <a:ext cx="8164513" cy="731837"/>
          </a:xfrm>
        </p:spPr>
        <p:txBody>
          <a:bodyPr/>
          <a:lstStyle/>
          <a:p>
            <a:r>
              <a:rPr lang="en-US"/>
              <a:t>if-then-else</a:t>
            </a:r>
          </a:p>
        </p:txBody>
      </p:sp>
      <p:sp>
        <p:nvSpPr>
          <p:cNvPr id="2952196" name="Text Box 4"/>
          <p:cNvSpPr txBox="1">
            <a:spLocks noChangeArrowheads="1"/>
          </p:cNvSpPr>
          <p:nvPr/>
        </p:nvSpPr>
        <p:spPr bwMode="auto">
          <a:xfrm>
            <a:off x="5080000" y="2376488"/>
            <a:ext cx="3321050"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461963" algn="l"/>
              </a:tabLst>
              <a:defRPr sz="2400">
                <a:solidFill>
                  <a:schemeClr val="tx1"/>
                </a:solidFill>
                <a:latin typeface="Times New Roman" pitchFamily="18" charset="0"/>
              </a:defRPr>
            </a:lvl1pPr>
            <a:lvl2pPr eaLnBrk="0" hangingPunct="0">
              <a:tabLst>
                <a:tab pos="461963" algn="l"/>
              </a:tabLst>
              <a:defRPr sz="2400">
                <a:solidFill>
                  <a:schemeClr val="tx1"/>
                </a:solidFill>
                <a:latin typeface="Times New Roman" pitchFamily="18" charset="0"/>
              </a:defRPr>
            </a:lvl2pPr>
            <a:lvl3pPr eaLnBrk="0" hangingPunct="0">
              <a:tabLst>
                <a:tab pos="461963" algn="l"/>
              </a:tabLst>
              <a:defRPr sz="2400">
                <a:solidFill>
                  <a:schemeClr val="tx1"/>
                </a:solidFill>
                <a:latin typeface="Times New Roman" pitchFamily="18" charset="0"/>
              </a:defRPr>
            </a:lvl3pPr>
            <a:lvl4pPr eaLnBrk="0" hangingPunct="0">
              <a:tabLst>
                <a:tab pos="461963" algn="l"/>
              </a:tabLst>
              <a:defRPr sz="2400">
                <a:solidFill>
                  <a:schemeClr val="tx1"/>
                </a:solidFill>
                <a:latin typeface="Times New Roman" pitchFamily="18" charset="0"/>
              </a:defRPr>
            </a:lvl4pPr>
            <a:lvl5pPr eaLnBrk="0" hangingPunct="0">
              <a:tabLst>
                <a:tab pos="461963" algn="l"/>
              </a:tabLst>
              <a:defRPr sz="2400">
                <a:solidFill>
                  <a:schemeClr val="tx1"/>
                </a:solidFill>
                <a:latin typeface="Times New Roman" pitchFamily="18" charset="0"/>
              </a:defRPr>
            </a:lvl5pPr>
            <a:lvl6pPr eaLnBrk="0" fontAlgn="base" hangingPunct="0">
              <a:spcBef>
                <a:spcPct val="0"/>
              </a:spcBef>
              <a:spcAft>
                <a:spcPct val="0"/>
              </a:spcAft>
              <a:tabLst>
                <a:tab pos="461963" algn="l"/>
              </a:tabLst>
              <a:defRPr sz="2400">
                <a:solidFill>
                  <a:schemeClr val="tx1"/>
                </a:solidFill>
                <a:latin typeface="Times New Roman" pitchFamily="18" charset="0"/>
              </a:defRPr>
            </a:lvl6pPr>
            <a:lvl7pPr eaLnBrk="0" fontAlgn="base" hangingPunct="0">
              <a:spcBef>
                <a:spcPct val="0"/>
              </a:spcBef>
              <a:spcAft>
                <a:spcPct val="0"/>
              </a:spcAft>
              <a:tabLst>
                <a:tab pos="461963" algn="l"/>
              </a:tabLst>
              <a:defRPr sz="2400">
                <a:solidFill>
                  <a:schemeClr val="tx1"/>
                </a:solidFill>
                <a:latin typeface="Times New Roman" pitchFamily="18" charset="0"/>
              </a:defRPr>
            </a:lvl7pPr>
            <a:lvl8pPr eaLnBrk="0" fontAlgn="base" hangingPunct="0">
              <a:spcBef>
                <a:spcPct val="0"/>
              </a:spcBef>
              <a:spcAft>
                <a:spcPct val="0"/>
              </a:spcAft>
              <a:tabLst>
                <a:tab pos="461963" algn="l"/>
              </a:tabLst>
              <a:defRPr sz="2400">
                <a:solidFill>
                  <a:schemeClr val="tx1"/>
                </a:solidFill>
                <a:latin typeface="Times New Roman" pitchFamily="18" charset="0"/>
              </a:defRPr>
            </a:lvl8pPr>
            <a:lvl9pPr eaLnBrk="0" fontAlgn="base" hangingPunct="0">
              <a:spcBef>
                <a:spcPct val="0"/>
              </a:spcBef>
              <a:spcAft>
                <a:spcPct val="0"/>
              </a:spcAft>
              <a:tabLst>
                <a:tab pos="461963" algn="l"/>
              </a:tabLst>
              <a:defRPr sz="2400">
                <a:solidFill>
                  <a:schemeClr val="tx1"/>
                </a:solidFill>
                <a:latin typeface="Times New Roman" pitchFamily="18" charset="0"/>
              </a:defRPr>
            </a:lvl9pPr>
          </a:lstStyle>
          <a:p>
            <a:pPr eaLnBrk="1" hangingPunct="1">
              <a:lnSpc>
                <a:spcPct val="90000"/>
              </a:lnSpc>
            </a:pPr>
            <a:r>
              <a:rPr lang="en-US" sz="2000" b="1">
                <a:solidFill>
                  <a:srgbClr val="000000"/>
                </a:solidFill>
                <a:latin typeface="Courier New" pitchFamily="49" charset="0"/>
              </a:rPr>
              <a:t>if (buzzerON == 1)</a:t>
            </a:r>
          </a:p>
          <a:p>
            <a:pPr eaLnBrk="1" hangingPunct="1">
              <a:lnSpc>
                <a:spcPct val="90000"/>
              </a:lnSpc>
            </a:pPr>
            <a:r>
              <a:rPr lang="en-US" sz="2000" b="1">
                <a:solidFill>
                  <a:srgbClr val="000000"/>
                </a:solidFill>
                <a:latin typeface="Courier New" pitchFamily="49" charset="0"/>
              </a:rPr>
              <a:t>{</a:t>
            </a:r>
          </a:p>
          <a:p>
            <a:pPr eaLnBrk="1" hangingPunct="1">
              <a:lnSpc>
                <a:spcPct val="90000"/>
              </a:lnSpc>
            </a:pPr>
            <a:r>
              <a:rPr lang="en-US" sz="2000" b="1">
                <a:solidFill>
                  <a:srgbClr val="000000"/>
                </a:solidFill>
                <a:latin typeface="Courier New" pitchFamily="49" charset="0"/>
              </a:rPr>
              <a:t>  pulse_buzzer();</a:t>
            </a:r>
          </a:p>
          <a:p>
            <a:pPr eaLnBrk="1" hangingPunct="1">
              <a:lnSpc>
                <a:spcPct val="90000"/>
              </a:lnSpc>
            </a:pPr>
            <a:r>
              <a:rPr lang="en-US" sz="2000" b="1">
                <a:solidFill>
                  <a:srgbClr val="000000"/>
                </a:solidFill>
                <a:latin typeface="Courier New" pitchFamily="49" charset="0"/>
              </a:rPr>
              <a:t>  turn_on_LED();</a:t>
            </a:r>
          </a:p>
          <a:p>
            <a:pPr eaLnBrk="1" hangingPunct="1">
              <a:lnSpc>
                <a:spcPct val="90000"/>
              </a:lnSpc>
            </a:pPr>
            <a:r>
              <a:rPr lang="en-US" sz="2000" b="1">
                <a:solidFill>
                  <a:srgbClr val="000000"/>
                </a:solidFill>
                <a:latin typeface="Courier New" pitchFamily="49" charset="0"/>
              </a:rPr>
              <a:t>}</a:t>
            </a:r>
          </a:p>
          <a:p>
            <a:pPr eaLnBrk="1" hangingPunct="1">
              <a:lnSpc>
                <a:spcPct val="90000"/>
              </a:lnSpc>
            </a:pPr>
            <a:r>
              <a:rPr lang="en-US" sz="2000" b="1">
                <a:solidFill>
                  <a:srgbClr val="000000"/>
                </a:solidFill>
                <a:latin typeface="Courier New" pitchFamily="49" charset="0"/>
              </a:rPr>
              <a:t>else</a:t>
            </a:r>
          </a:p>
          <a:p>
            <a:pPr eaLnBrk="1" hangingPunct="1">
              <a:lnSpc>
                <a:spcPct val="90000"/>
              </a:lnSpc>
            </a:pPr>
            <a:r>
              <a:rPr lang="en-US" sz="2000" b="1">
                <a:solidFill>
                  <a:srgbClr val="000000"/>
                </a:solidFill>
                <a:latin typeface="Courier New" pitchFamily="49" charset="0"/>
              </a:rPr>
              <a:t>{</a:t>
            </a:r>
          </a:p>
          <a:p>
            <a:pPr eaLnBrk="1" hangingPunct="1">
              <a:lnSpc>
                <a:spcPct val="90000"/>
              </a:lnSpc>
            </a:pPr>
            <a:r>
              <a:rPr lang="en-US" sz="2000" b="1">
                <a:solidFill>
                  <a:srgbClr val="000000"/>
                </a:solidFill>
                <a:latin typeface="Courier New" pitchFamily="49" charset="0"/>
              </a:rPr>
              <a:t>  turn_off_LED();</a:t>
            </a:r>
          </a:p>
          <a:p>
            <a:pPr eaLnBrk="1" hangingPunct="1">
              <a:lnSpc>
                <a:spcPct val="90000"/>
              </a:lnSpc>
            </a:pPr>
            <a:r>
              <a:rPr lang="en-US" sz="2000" b="1">
                <a:solidFill>
                  <a:srgbClr val="000000"/>
                </a:solidFill>
                <a:latin typeface="Courier New" pitchFamily="49" charset="0"/>
              </a:rPr>
              <a:t>}</a:t>
            </a:r>
          </a:p>
        </p:txBody>
      </p:sp>
      <p:sp>
        <p:nvSpPr>
          <p:cNvPr id="2952197" name="Text Box 5"/>
          <p:cNvSpPr txBox="1">
            <a:spLocks noChangeArrowheads="1"/>
          </p:cNvSpPr>
          <p:nvPr/>
        </p:nvSpPr>
        <p:spPr bwMode="auto">
          <a:xfrm>
            <a:off x="877888" y="2373313"/>
            <a:ext cx="4498975" cy="2870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cmp.w</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#1,buzzerON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jne</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err="1" smtClean="0">
                <a:solidFill>
                  <a:srgbClr val="FF0000"/>
                </a:solidFill>
                <a:latin typeface="Courier New" pitchFamily="49" charset="0"/>
              </a:rPr>
              <a:t>myElse</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xor.b</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0x20,&amp;P4OUT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bis.b</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0x02,&amp;P1OUT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jmp</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err="1" smtClean="0">
                <a:solidFill>
                  <a:srgbClr val="FF0000"/>
                </a:solidFill>
                <a:latin typeface="Courier New" pitchFamily="49" charset="0"/>
              </a:rPr>
              <a:t>myNext</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                          </a:t>
            </a:r>
          </a:p>
          <a:p>
            <a:pPr>
              <a:lnSpc>
                <a:spcPct val="90000"/>
              </a:lnSpc>
            </a:pPr>
            <a:endParaRPr lang="en-US" sz="2000" b="1" dirty="0">
              <a:solidFill>
                <a:srgbClr val="FF0000"/>
              </a:solidFill>
              <a:latin typeface="Courier New" pitchFamily="49" charset="0"/>
            </a:endParaRPr>
          </a:p>
          <a:p>
            <a:pPr>
              <a:lnSpc>
                <a:spcPct val="90000"/>
              </a:lnSpc>
            </a:pPr>
            <a:r>
              <a:rPr lang="en-US" sz="2000" b="1" dirty="0" err="1">
                <a:solidFill>
                  <a:srgbClr val="FF0000"/>
                </a:solidFill>
                <a:latin typeface="Courier New" pitchFamily="49" charset="0"/>
              </a:rPr>
              <a:t>myElse</a:t>
            </a:r>
            <a:r>
              <a:rPr lang="en-US" sz="2000" b="1" dirty="0">
                <a:solidFill>
                  <a:srgbClr val="FF0000"/>
                </a:solidFill>
                <a:latin typeface="Courier New" pitchFamily="49" charset="0"/>
              </a:rPr>
              <a:t>:                   ;</a:t>
            </a: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bic.b</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0x02,&amp;P1OUT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a:t>
            </a:r>
          </a:p>
          <a:p>
            <a:pPr>
              <a:lnSpc>
                <a:spcPct val="90000"/>
              </a:lnSpc>
            </a:pPr>
            <a:r>
              <a:rPr lang="en-US" sz="2000" b="1" dirty="0" err="1">
                <a:solidFill>
                  <a:srgbClr val="FF0000"/>
                </a:solidFill>
                <a:latin typeface="Courier New" pitchFamily="49" charset="0"/>
              </a:rPr>
              <a:t>myNext</a:t>
            </a:r>
            <a:r>
              <a:rPr lang="en-US" sz="2000" b="1" dirty="0">
                <a:solidFill>
                  <a:srgbClr val="FF0000"/>
                </a:solidFill>
                <a:latin typeface="Courier New" pitchFamily="49" charset="0"/>
              </a:rPr>
              <a:t>:                   ;</a:t>
            </a:r>
          </a:p>
        </p:txBody>
      </p:sp>
      <p:sp>
        <p:nvSpPr>
          <p:cNvPr id="2952198" name="Text Box 6"/>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charset="0"/>
              </a:rPr>
              <a:t>Coding Assembler</a:t>
            </a:r>
          </a:p>
        </p:txBody>
      </p:sp>
    </p:spTree>
    <p:extLst>
      <p:ext uri="{BB962C8B-B14F-4D97-AF65-F5344CB8AC3E}">
        <p14:creationId xmlns:p14="http://schemas.microsoft.com/office/powerpoint/2010/main" val="3425936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52197"/>
                                        </p:tgtEl>
                                        <p:attrNameLst>
                                          <p:attrName>style.visibility</p:attrName>
                                        </p:attrNameLst>
                                      </p:cBhvr>
                                      <p:to>
                                        <p:strVal val="visible"/>
                                      </p:to>
                                    </p:set>
                                    <p:animEffect transition="in" filter="dissolve">
                                      <p:cBhvr>
                                        <p:cTn id="7" dur="500"/>
                                        <p:tgtEl>
                                          <p:spTgt spid="2952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219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Assembler / Linker</a:t>
            </a:r>
            <a:endParaRPr lang="en-US"/>
          </a:p>
        </p:txBody>
      </p:sp>
      <p:sp>
        <p:nvSpPr>
          <p:cNvPr id="6" name="Slide Number Placeholder 5"/>
          <p:cNvSpPr>
            <a:spLocks noGrp="1"/>
          </p:cNvSpPr>
          <p:nvPr>
            <p:ph type="sldNum" sz="quarter" idx="12"/>
          </p:nvPr>
        </p:nvSpPr>
        <p:spPr/>
        <p:txBody>
          <a:bodyPr/>
          <a:lstStyle/>
          <a:p>
            <a:fld id="{FD8E90FC-072B-4D81-8C90-A4EC89C62F0E}" type="slidenum">
              <a:rPr lang="en-US"/>
              <a:pPr/>
              <a:t>4</a:t>
            </a:fld>
            <a:endParaRPr lang="en-US"/>
          </a:p>
        </p:txBody>
      </p:sp>
      <p:sp>
        <p:nvSpPr>
          <p:cNvPr id="2514946" name="Rectangle 2"/>
          <p:cNvSpPr>
            <a:spLocks noGrp="1" noChangeArrowheads="1"/>
          </p:cNvSpPr>
          <p:nvPr>
            <p:ph type="title"/>
          </p:nvPr>
        </p:nvSpPr>
        <p:spPr/>
        <p:txBody>
          <a:bodyPr/>
          <a:lstStyle/>
          <a:p>
            <a:r>
              <a:rPr lang="en-US"/>
              <a:t>Topics to Cover…</a:t>
            </a:r>
          </a:p>
        </p:txBody>
      </p:sp>
      <p:sp>
        <p:nvSpPr>
          <p:cNvPr id="2514947" name="Rectangle 3"/>
          <p:cNvSpPr>
            <a:spLocks noGrp="1" noChangeArrowheads="1"/>
          </p:cNvSpPr>
          <p:nvPr>
            <p:ph type="body" idx="1"/>
          </p:nvPr>
        </p:nvSpPr>
        <p:spPr>
          <a:xfrm>
            <a:off x="447675" y="1409700"/>
            <a:ext cx="8275638" cy="4876800"/>
          </a:xfrm>
        </p:spPr>
        <p:txBody>
          <a:bodyPr/>
          <a:lstStyle/>
          <a:p>
            <a:pPr>
              <a:lnSpc>
                <a:spcPct val="90000"/>
              </a:lnSpc>
            </a:pPr>
            <a:r>
              <a:rPr lang="en-US" sz="2400" dirty="0"/>
              <a:t>High Level vs. Assembly</a:t>
            </a:r>
          </a:p>
          <a:p>
            <a:pPr>
              <a:lnSpc>
                <a:spcPct val="90000"/>
              </a:lnSpc>
            </a:pPr>
            <a:r>
              <a:rPr lang="en-US" sz="2400" dirty="0"/>
              <a:t>Assembly Instructions</a:t>
            </a:r>
          </a:p>
          <a:p>
            <a:pPr>
              <a:lnSpc>
                <a:spcPct val="90000"/>
              </a:lnSpc>
            </a:pPr>
            <a:r>
              <a:rPr lang="en-US" sz="2400" dirty="0"/>
              <a:t>Emulated Instructions</a:t>
            </a:r>
          </a:p>
          <a:p>
            <a:pPr>
              <a:lnSpc>
                <a:spcPct val="90000"/>
              </a:lnSpc>
            </a:pPr>
            <a:r>
              <a:rPr lang="en-US" sz="2400" dirty="0" smtClean="0"/>
              <a:t>Assembler</a:t>
            </a:r>
            <a:endParaRPr lang="en-US" sz="2400" dirty="0"/>
          </a:p>
          <a:p>
            <a:pPr lvl="1">
              <a:lnSpc>
                <a:spcPct val="90000"/>
              </a:lnSpc>
            </a:pPr>
            <a:r>
              <a:rPr lang="en-US" sz="2000" dirty="0"/>
              <a:t>Assembly Code</a:t>
            </a:r>
          </a:p>
          <a:p>
            <a:pPr lvl="1">
              <a:lnSpc>
                <a:spcPct val="90000"/>
              </a:lnSpc>
            </a:pPr>
            <a:r>
              <a:rPr lang="en-US" sz="2000" dirty="0"/>
              <a:t>Assembly </a:t>
            </a:r>
            <a:r>
              <a:rPr lang="en-US" sz="2000" dirty="0" smtClean="0"/>
              <a:t>Sections</a:t>
            </a:r>
            <a:endParaRPr lang="en-US" sz="2000" dirty="0"/>
          </a:p>
          <a:p>
            <a:pPr lvl="1">
              <a:lnSpc>
                <a:spcPct val="90000"/>
              </a:lnSpc>
            </a:pPr>
            <a:r>
              <a:rPr lang="en-US" sz="2000" dirty="0"/>
              <a:t>Assembly Process</a:t>
            </a:r>
          </a:p>
          <a:p>
            <a:pPr lvl="1">
              <a:lnSpc>
                <a:spcPct val="90000"/>
              </a:lnSpc>
            </a:pPr>
            <a:r>
              <a:rPr lang="en-US" sz="2000" dirty="0"/>
              <a:t>Assembly </a:t>
            </a:r>
            <a:r>
              <a:rPr lang="en-US" sz="2000" dirty="0" smtClean="0"/>
              <a:t>Directives</a:t>
            </a:r>
          </a:p>
          <a:p>
            <a:pPr>
              <a:lnSpc>
                <a:spcPct val="90000"/>
              </a:lnSpc>
            </a:pPr>
            <a:r>
              <a:rPr lang="en-US" sz="2400" dirty="0" smtClean="0"/>
              <a:t>Linker</a:t>
            </a:r>
            <a:endParaRPr lang="en-US" sz="2400" dirty="0"/>
          </a:p>
          <a:p>
            <a:pPr lvl="1">
              <a:lnSpc>
                <a:spcPct val="90000"/>
              </a:lnSpc>
            </a:pPr>
            <a:r>
              <a:rPr lang="en-US" sz="2000" dirty="0" smtClean="0"/>
              <a:t>Libraries</a:t>
            </a:r>
          </a:p>
          <a:p>
            <a:pPr lvl="1">
              <a:lnSpc>
                <a:spcPct val="90000"/>
              </a:lnSpc>
            </a:pPr>
            <a:r>
              <a:rPr lang="en-US" sz="2000" dirty="0" smtClean="0"/>
              <a:t>Linking multiple files</a:t>
            </a:r>
          </a:p>
          <a:p>
            <a:pPr>
              <a:lnSpc>
                <a:spcPct val="90000"/>
              </a:lnSpc>
            </a:pPr>
            <a:r>
              <a:rPr lang="en-US" sz="2400" dirty="0" smtClean="0"/>
              <a:t>How to Code in Assembly</a:t>
            </a:r>
          </a:p>
          <a:p>
            <a:pPr>
              <a:lnSpc>
                <a:spcPct val="90000"/>
              </a:lnSpc>
            </a:pPr>
            <a:r>
              <a:rPr lang="en-US" sz="2400" dirty="0"/>
              <a:t>Systematic </a:t>
            </a:r>
            <a:r>
              <a:rPr lang="en-US" sz="2400" dirty="0" smtClean="0"/>
              <a:t>Decomposition</a:t>
            </a:r>
            <a:endParaRPr lang="en-US" sz="2400" dirty="0"/>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41866875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8"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9" name="Slide Number Placeholder 5"/>
          <p:cNvSpPr>
            <a:spLocks noGrp="1"/>
          </p:cNvSpPr>
          <p:nvPr>
            <p:ph type="sldNum" sz="quarter" idx="12"/>
          </p:nvPr>
        </p:nvSpPr>
        <p:spPr/>
        <p:txBody>
          <a:bodyPr/>
          <a:lstStyle/>
          <a:p>
            <a:fld id="{26C491ED-8AF5-4CC7-9551-2C4D9EFDBEA3}" type="slidenum">
              <a:rPr lang="en-US">
                <a:solidFill>
                  <a:srgbClr val="000000"/>
                </a:solidFill>
              </a:rPr>
              <a:pPr/>
              <a:t>40</a:t>
            </a:fld>
            <a:endParaRPr lang="en-US">
              <a:solidFill>
                <a:srgbClr val="000000"/>
              </a:solidFill>
            </a:endParaRPr>
          </a:p>
        </p:txBody>
      </p:sp>
      <p:sp>
        <p:nvSpPr>
          <p:cNvPr id="2954242" name="Rectangle 2"/>
          <p:cNvSpPr>
            <a:spLocks noGrp="1" noChangeArrowheads="1"/>
          </p:cNvSpPr>
          <p:nvPr>
            <p:ph type="title"/>
          </p:nvPr>
        </p:nvSpPr>
        <p:spPr/>
        <p:txBody>
          <a:bodyPr/>
          <a:lstStyle/>
          <a:p>
            <a:r>
              <a:rPr lang="en-US"/>
              <a:t>switch / case</a:t>
            </a:r>
          </a:p>
        </p:txBody>
      </p:sp>
      <p:sp>
        <p:nvSpPr>
          <p:cNvPr id="2954243" name="Rectangle 3"/>
          <p:cNvSpPr>
            <a:spLocks noGrp="1" noChangeArrowheads="1"/>
          </p:cNvSpPr>
          <p:nvPr>
            <p:ph type="body" idx="1"/>
          </p:nvPr>
        </p:nvSpPr>
        <p:spPr>
          <a:xfrm>
            <a:off x="431800" y="1408113"/>
            <a:ext cx="8164513" cy="731837"/>
          </a:xfrm>
        </p:spPr>
        <p:txBody>
          <a:bodyPr/>
          <a:lstStyle/>
          <a:p>
            <a:r>
              <a:rPr lang="en-US"/>
              <a:t>switch / case</a:t>
            </a:r>
          </a:p>
        </p:txBody>
      </p:sp>
      <p:sp>
        <p:nvSpPr>
          <p:cNvPr id="2954244" name="Text Box 4"/>
          <p:cNvSpPr txBox="1">
            <a:spLocks noChangeArrowheads="1"/>
          </p:cNvSpPr>
          <p:nvPr/>
        </p:nvSpPr>
        <p:spPr bwMode="auto">
          <a:xfrm>
            <a:off x="4808538" y="2184400"/>
            <a:ext cx="28321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461963" algn="l"/>
                <a:tab pos="914400" algn="l"/>
                <a:tab pos="1376363" algn="l"/>
                <a:tab pos="1828800" algn="l"/>
              </a:tabLst>
              <a:defRPr sz="2400">
                <a:solidFill>
                  <a:schemeClr val="tx1"/>
                </a:solidFill>
                <a:latin typeface="Times New Roman" pitchFamily="18" charset="0"/>
              </a:defRPr>
            </a:lvl1pPr>
            <a:lvl2pPr eaLnBrk="0" hangingPunct="0">
              <a:tabLst>
                <a:tab pos="461963" algn="l"/>
                <a:tab pos="914400" algn="l"/>
                <a:tab pos="1376363" algn="l"/>
                <a:tab pos="1828800" algn="l"/>
              </a:tabLst>
              <a:defRPr sz="2400">
                <a:solidFill>
                  <a:schemeClr val="tx1"/>
                </a:solidFill>
                <a:latin typeface="Times New Roman" pitchFamily="18" charset="0"/>
              </a:defRPr>
            </a:lvl2pPr>
            <a:lvl3pPr eaLnBrk="0" hangingPunct="0">
              <a:tabLst>
                <a:tab pos="461963" algn="l"/>
                <a:tab pos="914400" algn="l"/>
                <a:tab pos="1376363" algn="l"/>
                <a:tab pos="1828800" algn="l"/>
              </a:tabLst>
              <a:defRPr sz="2400">
                <a:solidFill>
                  <a:schemeClr val="tx1"/>
                </a:solidFill>
                <a:latin typeface="Times New Roman" pitchFamily="18" charset="0"/>
              </a:defRPr>
            </a:lvl3pPr>
            <a:lvl4pPr eaLnBrk="0" hangingPunct="0">
              <a:tabLst>
                <a:tab pos="461963" algn="l"/>
                <a:tab pos="914400" algn="l"/>
                <a:tab pos="1376363" algn="l"/>
                <a:tab pos="1828800" algn="l"/>
              </a:tabLst>
              <a:defRPr sz="2400">
                <a:solidFill>
                  <a:schemeClr val="tx1"/>
                </a:solidFill>
                <a:latin typeface="Times New Roman" pitchFamily="18" charset="0"/>
              </a:defRPr>
            </a:lvl4pPr>
            <a:lvl5pPr eaLnBrk="0" hangingPunct="0">
              <a:tabLst>
                <a:tab pos="461963" algn="l"/>
                <a:tab pos="914400" algn="l"/>
                <a:tab pos="1376363" algn="l"/>
                <a:tab pos="1828800" algn="l"/>
              </a:tabLst>
              <a:defRPr sz="2400">
                <a:solidFill>
                  <a:schemeClr val="tx1"/>
                </a:solidFill>
                <a:latin typeface="Times New Roman" pitchFamily="18" charset="0"/>
              </a:defRPr>
            </a:lvl5pPr>
            <a:lvl6pPr eaLnBrk="0" fontAlgn="base" hangingPunct="0">
              <a:spcBef>
                <a:spcPct val="0"/>
              </a:spcBef>
              <a:spcAft>
                <a:spcPct val="0"/>
              </a:spcAft>
              <a:tabLst>
                <a:tab pos="461963" algn="l"/>
                <a:tab pos="914400" algn="l"/>
                <a:tab pos="1376363" algn="l"/>
                <a:tab pos="1828800" algn="l"/>
              </a:tabLst>
              <a:defRPr sz="2400">
                <a:solidFill>
                  <a:schemeClr val="tx1"/>
                </a:solidFill>
                <a:latin typeface="Times New Roman" pitchFamily="18" charset="0"/>
              </a:defRPr>
            </a:lvl6pPr>
            <a:lvl7pPr eaLnBrk="0" fontAlgn="base" hangingPunct="0">
              <a:spcBef>
                <a:spcPct val="0"/>
              </a:spcBef>
              <a:spcAft>
                <a:spcPct val="0"/>
              </a:spcAft>
              <a:tabLst>
                <a:tab pos="461963" algn="l"/>
                <a:tab pos="914400" algn="l"/>
                <a:tab pos="1376363" algn="l"/>
                <a:tab pos="1828800" algn="l"/>
              </a:tabLst>
              <a:defRPr sz="2400">
                <a:solidFill>
                  <a:schemeClr val="tx1"/>
                </a:solidFill>
                <a:latin typeface="Times New Roman" pitchFamily="18" charset="0"/>
              </a:defRPr>
            </a:lvl7pPr>
            <a:lvl8pPr eaLnBrk="0" fontAlgn="base" hangingPunct="0">
              <a:spcBef>
                <a:spcPct val="0"/>
              </a:spcBef>
              <a:spcAft>
                <a:spcPct val="0"/>
              </a:spcAft>
              <a:tabLst>
                <a:tab pos="461963" algn="l"/>
                <a:tab pos="914400" algn="l"/>
                <a:tab pos="1376363" algn="l"/>
                <a:tab pos="1828800" algn="l"/>
              </a:tabLst>
              <a:defRPr sz="2400">
                <a:solidFill>
                  <a:schemeClr val="tx1"/>
                </a:solidFill>
                <a:latin typeface="Times New Roman" pitchFamily="18" charset="0"/>
              </a:defRPr>
            </a:lvl8pPr>
            <a:lvl9pPr eaLnBrk="0" fontAlgn="base" hangingPunct="0">
              <a:spcBef>
                <a:spcPct val="0"/>
              </a:spcBef>
              <a:spcAft>
                <a:spcPct val="0"/>
              </a:spcAft>
              <a:tabLst>
                <a:tab pos="461963" algn="l"/>
                <a:tab pos="914400" algn="l"/>
                <a:tab pos="1376363" algn="l"/>
                <a:tab pos="1828800" algn="l"/>
              </a:tabLst>
              <a:defRPr sz="2400">
                <a:solidFill>
                  <a:schemeClr val="tx1"/>
                </a:solidFill>
                <a:latin typeface="Times New Roman" pitchFamily="18" charset="0"/>
              </a:defRPr>
            </a:lvl9pPr>
          </a:lstStyle>
          <a:p>
            <a:pPr eaLnBrk="1" hangingPunct="1">
              <a:lnSpc>
                <a:spcPct val="90000"/>
              </a:lnSpc>
            </a:pPr>
            <a:r>
              <a:rPr lang="en-US" sz="2000" b="1">
                <a:solidFill>
                  <a:srgbClr val="000000"/>
                </a:solidFill>
                <a:latin typeface="Courier New" pitchFamily="49" charset="0"/>
              </a:rPr>
              <a:t>switch (myByte)</a:t>
            </a:r>
          </a:p>
          <a:p>
            <a:pPr eaLnBrk="1" hangingPunct="1">
              <a:lnSpc>
                <a:spcPct val="90000"/>
              </a:lnSpc>
            </a:pPr>
            <a:r>
              <a:rPr lang="en-US" sz="2000" b="1">
                <a:solidFill>
                  <a:srgbClr val="000000"/>
                </a:solidFill>
                <a:latin typeface="Courier New" pitchFamily="49" charset="0"/>
              </a:rPr>
              <a:t>{</a:t>
            </a:r>
          </a:p>
          <a:p>
            <a:pPr eaLnBrk="1" hangingPunct="1">
              <a:lnSpc>
                <a:spcPct val="90000"/>
              </a:lnSpc>
            </a:pPr>
            <a:r>
              <a:rPr lang="en-US" sz="2000" b="1">
                <a:solidFill>
                  <a:srgbClr val="000000"/>
                </a:solidFill>
                <a:latin typeface="Courier New" pitchFamily="49" charset="0"/>
              </a:rPr>
              <a:t>  case DOT:</a:t>
            </a:r>
          </a:p>
          <a:p>
            <a:pPr eaLnBrk="1" hangingPunct="1">
              <a:lnSpc>
                <a:spcPct val="90000"/>
              </a:lnSpc>
            </a:pPr>
            <a:r>
              <a:rPr lang="en-US" sz="2000" b="1">
                <a:solidFill>
                  <a:srgbClr val="000000"/>
                </a:solidFill>
                <a:latin typeface="Courier New" pitchFamily="49" charset="0"/>
              </a:rPr>
              <a:t>    do_dot();</a:t>
            </a:r>
          </a:p>
          <a:p>
            <a:pPr eaLnBrk="1" hangingPunct="1">
              <a:lnSpc>
                <a:spcPct val="90000"/>
              </a:lnSpc>
            </a:pPr>
            <a:r>
              <a:rPr lang="en-US" sz="2000" b="1">
                <a:solidFill>
                  <a:srgbClr val="000000"/>
                </a:solidFill>
                <a:latin typeface="Courier New" pitchFamily="49" charset="0"/>
              </a:rPr>
              <a:t>    break;</a:t>
            </a:r>
          </a:p>
          <a:p>
            <a:pPr eaLnBrk="1" hangingPunct="1">
              <a:lnSpc>
                <a:spcPct val="90000"/>
              </a:lnSpc>
            </a:pPr>
            <a:endParaRPr lang="en-US" sz="2000" b="1">
              <a:solidFill>
                <a:srgbClr val="000000"/>
              </a:solidFill>
              <a:latin typeface="Courier New" pitchFamily="49" charset="0"/>
            </a:endParaRPr>
          </a:p>
          <a:p>
            <a:pPr eaLnBrk="1" hangingPunct="1">
              <a:lnSpc>
                <a:spcPct val="90000"/>
              </a:lnSpc>
            </a:pPr>
            <a:r>
              <a:rPr lang="en-US" sz="2000" b="1">
                <a:solidFill>
                  <a:srgbClr val="000000"/>
                </a:solidFill>
                <a:latin typeface="Courier New" pitchFamily="49" charset="0"/>
              </a:rPr>
              <a:t>  case DASH:</a:t>
            </a:r>
          </a:p>
          <a:p>
            <a:pPr eaLnBrk="1" hangingPunct="1">
              <a:lnSpc>
                <a:spcPct val="90000"/>
              </a:lnSpc>
            </a:pPr>
            <a:r>
              <a:rPr lang="en-US" sz="2000" b="1">
                <a:solidFill>
                  <a:srgbClr val="000000"/>
                </a:solidFill>
                <a:latin typeface="Courier New" pitchFamily="49" charset="0"/>
              </a:rPr>
              <a:t>    do_dash();</a:t>
            </a:r>
          </a:p>
          <a:p>
            <a:pPr eaLnBrk="1" hangingPunct="1">
              <a:lnSpc>
                <a:spcPct val="90000"/>
              </a:lnSpc>
            </a:pPr>
            <a:r>
              <a:rPr lang="en-US" sz="2000" b="1">
                <a:solidFill>
                  <a:srgbClr val="000000"/>
                </a:solidFill>
                <a:latin typeface="Courier New" pitchFamily="49" charset="0"/>
              </a:rPr>
              <a:t>    break;</a:t>
            </a:r>
          </a:p>
          <a:p>
            <a:pPr eaLnBrk="1" hangingPunct="1">
              <a:lnSpc>
                <a:spcPct val="90000"/>
              </a:lnSpc>
            </a:pPr>
            <a:endParaRPr lang="en-US" sz="2000" b="1">
              <a:solidFill>
                <a:srgbClr val="000000"/>
              </a:solidFill>
              <a:latin typeface="Courier New" pitchFamily="49" charset="0"/>
            </a:endParaRPr>
          </a:p>
          <a:p>
            <a:pPr eaLnBrk="1" hangingPunct="1">
              <a:lnSpc>
                <a:spcPct val="90000"/>
              </a:lnSpc>
            </a:pPr>
            <a:r>
              <a:rPr lang="en-US" sz="2000" b="1">
                <a:solidFill>
                  <a:srgbClr val="000000"/>
                </a:solidFill>
                <a:latin typeface="Courier New" pitchFamily="49" charset="0"/>
              </a:rPr>
              <a:t>  default:</a:t>
            </a:r>
          </a:p>
          <a:p>
            <a:pPr eaLnBrk="1" hangingPunct="1">
              <a:lnSpc>
                <a:spcPct val="90000"/>
              </a:lnSpc>
            </a:pPr>
            <a:r>
              <a:rPr lang="en-US" sz="2000" b="1">
                <a:solidFill>
                  <a:srgbClr val="000000"/>
                </a:solidFill>
                <a:latin typeface="Courier New" pitchFamily="49" charset="0"/>
              </a:rPr>
              <a:t>}</a:t>
            </a:r>
          </a:p>
        </p:txBody>
      </p:sp>
      <p:sp>
        <p:nvSpPr>
          <p:cNvPr id="2954245" name="Text Box 5"/>
          <p:cNvSpPr txBox="1">
            <a:spLocks noChangeArrowheads="1"/>
          </p:cNvSpPr>
          <p:nvPr/>
        </p:nvSpPr>
        <p:spPr bwMode="auto">
          <a:xfrm>
            <a:off x="930275" y="2165350"/>
            <a:ext cx="425767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cmp.w</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err="1" smtClean="0">
                <a:solidFill>
                  <a:srgbClr val="FF0000"/>
                </a:solidFill>
                <a:latin typeface="Courier New" pitchFamily="49" charset="0"/>
              </a:rPr>
              <a:t>DOT,myByte</a:t>
            </a:r>
            <a:r>
              <a:rPr lang="en-US" sz="2000" b="1" dirty="0" smtClean="0">
                <a:solidFill>
                  <a:srgbClr val="FF0000"/>
                </a:solidFill>
                <a:latin typeface="Courier New" pitchFamily="49" charset="0"/>
              </a:rPr>
              <a:t>  ;</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jne</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sw_01        ;</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call  </a:t>
            </a:r>
            <a:r>
              <a:rPr lang="en-US" sz="2000" b="1" dirty="0" smtClean="0">
                <a:solidFill>
                  <a:srgbClr val="FF0000"/>
                </a:solidFill>
                <a:latin typeface="Courier New" pitchFamily="49" charset="0"/>
              </a:rPr>
              <a:t> #</a:t>
            </a:r>
            <a:r>
              <a:rPr lang="en-US" sz="2000" b="1" dirty="0" err="1">
                <a:solidFill>
                  <a:srgbClr val="FF0000"/>
                </a:solidFill>
                <a:latin typeface="Courier New" pitchFamily="49" charset="0"/>
              </a:rPr>
              <a:t>do_dot</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jmp</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err="1" smtClean="0">
                <a:solidFill>
                  <a:srgbClr val="FF0000"/>
                </a:solidFill>
                <a:latin typeface="Courier New" pitchFamily="49" charset="0"/>
              </a:rPr>
              <a:t>sw_end</a:t>
            </a:r>
            <a:r>
              <a:rPr lang="en-US" sz="2000" b="1" dirty="0" smtClean="0">
                <a:solidFill>
                  <a:srgbClr val="FF0000"/>
                </a:solidFill>
                <a:latin typeface="Courier New" pitchFamily="49" charset="0"/>
              </a:rPr>
              <a:t>       ;</a:t>
            </a:r>
            <a:endParaRPr lang="en-US" sz="2000" b="1" dirty="0">
              <a:solidFill>
                <a:srgbClr val="FF0000"/>
              </a:solidFill>
              <a:latin typeface="Courier New" pitchFamily="49" charset="0"/>
            </a:endParaRPr>
          </a:p>
          <a:p>
            <a:pPr>
              <a:lnSpc>
                <a:spcPct val="90000"/>
              </a:lnSpc>
            </a:pP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sw_01:</a:t>
            </a: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cmp.w</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err="1" smtClean="0">
                <a:solidFill>
                  <a:srgbClr val="FF0000"/>
                </a:solidFill>
                <a:latin typeface="Courier New" pitchFamily="49" charset="0"/>
              </a:rPr>
              <a:t>DASH,myByte</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jne</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default      ;</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call  </a:t>
            </a:r>
            <a:r>
              <a:rPr lang="en-US" sz="2000" b="1" dirty="0" smtClean="0">
                <a:solidFill>
                  <a:srgbClr val="FF0000"/>
                </a:solidFill>
                <a:latin typeface="Courier New" pitchFamily="49" charset="0"/>
              </a:rPr>
              <a:t> #</a:t>
            </a:r>
            <a:r>
              <a:rPr lang="en-US" sz="2000" b="1" dirty="0" err="1">
                <a:solidFill>
                  <a:srgbClr val="FF0000"/>
                </a:solidFill>
                <a:latin typeface="Courier New" pitchFamily="49" charset="0"/>
              </a:rPr>
              <a:t>do_dash</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jmp</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err="1" smtClean="0">
                <a:solidFill>
                  <a:srgbClr val="FF0000"/>
                </a:solidFill>
                <a:latin typeface="Courier New" pitchFamily="49" charset="0"/>
              </a:rPr>
              <a:t>sw_end</a:t>
            </a:r>
            <a:r>
              <a:rPr lang="en-US" sz="2000" b="1" dirty="0" smtClean="0">
                <a:solidFill>
                  <a:srgbClr val="FF0000"/>
                </a:solidFill>
                <a:latin typeface="Courier New" pitchFamily="49" charset="0"/>
              </a:rPr>
              <a:t>       ;</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a:t>
            </a:r>
          </a:p>
          <a:p>
            <a:pPr>
              <a:lnSpc>
                <a:spcPct val="90000"/>
              </a:lnSpc>
            </a:pPr>
            <a:r>
              <a:rPr lang="en-US" sz="2000" b="1" dirty="0">
                <a:solidFill>
                  <a:srgbClr val="FF0000"/>
                </a:solidFill>
                <a:latin typeface="Courier New" pitchFamily="49" charset="0"/>
              </a:rPr>
              <a:t>default:                ;</a:t>
            </a:r>
          </a:p>
          <a:p>
            <a:pPr>
              <a:lnSpc>
                <a:spcPct val="90000"/>
              </a:lnSpc>
            </a:pPr>
            <a:endParaRPr lang="en-US" sz="2000" b="1" dirty="0">
              <a:solidFill>
                <a:srgbClr val="FF0000"/>
              </a:solidFill>
              <a:latin typeface="Courier New" pitchFamily="49" charset="0"/>
            </a:endParaRPr>
          </a:p>
          <a:p>
            <a:pPr>
              <a:lnSpc>
                <a:spcPct val="90000"/>
              </a:lnSpc>
            </a:pPr>
            <a:r>
              <a:rPr lang="en-US" sz="2000" b="1" dirty="0" err="1">
                <a:solidFill>
                  <a:srgbClr val="FF0000"/>
                </a:solidFill>
                <a:latin typeface="Courier New" pitchFamily="49" charset="0"/>
              </a:rPr>
              <a:t>sw_end</a:t>
            </a:r>
            <a:r>
              <a:rPr lang="en-US" sz="2000" b="1" dirty="0">
                <a:solidFill>
                  <a:srgbClr val="FF0000"/>
                </a:solidFill>
                <a:latin typeface="Courier New" pitchFamily="49" charset="0"/>
              </a:rPr>
              <a:t>:                 ;</a:t>
            </a:r>
          </a:p>
        </p:txBody>
      </p:sp>
      <p:sp>
        <p:nvSpPr>
          <p:cNvPr id="2954246" name="Text Box 6"/>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charset="0"/>
              </a:rPr>
              <a:t>Coding Assembler</a:t>
            </a:r>
          </a:p>
        </p:txBody>
      </p:sp>
    </p:spTree>
    <p:extLst>
      <p:ext uri="{BB962C8B-B14F-4D97-AF65-F5344CB8AC3E}">
        <p14:creationId xmlns:p14="http://schemas.microsoft.com/office/powerpoint/2010/main" val="33868620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54245"/>
                                        </p:tgtEl>
                                        <p:attrNameLst>
                                          <p:attrName>style.visibility</p:attrName>
                                        </p:attrNameLst>
                                      </p:cBhvr>
                                      <p:to>
                                        <p:strVal val="visible"/>
                                      </p:to>
                                    </p:set>
                                    <p:animEffect transition="in" filter="dissolve">
                                      <p:cBhvr>
                                        <p:cTn id="7" dur="500"/>
                                        <p:tgtEl>
                                          <p:spTgt spid="2954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42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8"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9" name="Slide Number Placeholder 5"/>
          <p:cNvSpPr>
            <a:spLocks noGrp="1"/>
          </p:cNvSpPr>
          <p:nvPr>
            <p:ph type="sldNum" sz="quarter" idx="12"/>
          </p:nvPr>
        </p:nvSpPr>
        <p:spPr/>
        <p:txBody>
          <a:bodyPr/>
          <a:lstStyle/>
          <a:p>
            <a:fld id="{15EAFF1D-F478-40DF-AADB-5E47E7BCEA09}" type="slidenum">
              <a:rPr lang="en-US">
                <a:solidFill>
                  <a:srgbClr val="000000"/>
                </a:solidFill>
              </a:rPr>
              <a:pPr/>
              <a:t>41</a:t>
            </a:fld>
            <a:endParaRPr lang="en-US">
              <a:solidFill>
                <a:srgbClr val="000000"/>
              </a:solidFill>
            </a:endParaRPr>
          </a:p>
        </p:txBody>
      </p:sp>
      <p:sp>
        <p:nvSpPr>
          <p:cNvPr id="2955266" name="Rectangle 2"/>
          <p:cNvSpPr>
            <a:spLocks noGrp="1" noChangeArrowheads="1"/>
          </p:cNvSpPr>
          <p:nvPr>
            <p:ph type="title"/>
          </p:nvPr>
        </p:nvSpPr>
        <p:spPr/>
        <p:txBody>
          <a:bodyPr/>
          <a:lstStyle/>
          <a:p>
            <a:r>
              <a:rPr lang="en-US"/>
              <a:t>for-loop</a:t>
            </a:r>
          </a:p>
        </p:txBody>
      </p:sp>
      <p:sp>
        <p:nvSpPr>
          <p:cNvPr id="2955267" name="Rectangle 3"/>
          <p:cNvSpPr>
            <a:spLocks noGrp="1" noChangeArrowheads="1"/>
          </p:cNvSpPr>
          <p:nvPr>
            <p:ph type="body" idx="1"/>
          </p:nvPr>
        </p:nvSpPr>
        <p:spPr>
          <a:xfrm>
            <a:off x="431800" y="1408113"/>
            <a:ext cx="8164513" cy="731837"/>
          </a:xfrm>
        </p:spPr>
        <p:txBody>
          <a:bodyPr/>
          <a:lstStyle/>
          <a:p>
            <a:r>
              <a:rPr lang="en-US"/>
              <a:t>for-loop</a:t>
            </a:r>
          </a:p>
        </p:txBody>
      </p:sp>
      <p:sp>
        <p:nvSpPr>
          <p:cNvPr id="2955268" name="Text Box 4"/>
          <p:cNvSpPr txBox="1">
            <a:spLocks noChangeArrowheads="1"/>
          </p:cNvSpPr>
          <p:nvPr/>
        </p:nvSpPr>
        <p:spPr bwMode="auto">
          <a:xfrm>
            <a:off x="4837113" y="2168525"/>
            <a:ext cx="3722687"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461963" algn="l"/>
                <a:tab pos="914400" algn="l"/>
                <a:tab pos="1376363" algn="l"/>
                <a:tab pos="1828800" algn="l"/>
              </a:tabLst>
              <a:defRPr sz="2400">
                <a:solidFill>
                  <a:schemeClr val="tx1"/>
                </a:solidFill>
                <a:latin typeface="Times New Roman" pitchFamily="18" charset="0"/>
              </a:defRPr>
            </a:lvl1pPr>
            <a:lvl2pPr eaLnBrk="0" hangingPunct="0">
              <a:tabLst>
                <a:tab pos="461963" algn="l"/>
                <a:tab pos="914400" algn="l"/>
                <a:tab pos="1376363" algn="l"/>
                <a:tab pos="1828800" algn="l"/>
              </a:tabLst>
              <a:defRPr sz="2400">
                <a:solidFill>
                  <a:schemeClr val="tx1"/>
                </a:solidFill>
                <a:latin typeface="Times New Roman" pitchFamily="18" charset="0"/>
              </a:defRPr>
            </a:lvl2pPr>
            <a:lvl3pPr eaLnBrk="0" hangingPunct="0">
              <a:tabLst>
                <a:tab pos="461963" algn="l"/>
                <a:tab pos="914400" algn="l"/>
                <a:tab pos="1376363" algn="l"/>
                <a:tab pos="1828800" algn="l"/>
              </a:tabLst>
              <a:defRPr sz="2400">
                <a:solidFill>
                  <a:schemeClr val="tx1"/>
                </a:solidFill>
                <a:latin typeface="Times New Roman" pitchFamily="18" charset="0"/>
              </a:defRPr>
            </a:lvl3pPr>
            <a:lvl4pPr eaLnBrk="0" hangingPunct="0">
              <a:tabLst>
                <a:tab pos="461963" algn="l"/>
                <a:tab pos="914400" algn="l"/>
                <a:tab pos="1376363" algn="l"/>
                <a:tab pos="1828800" algn="l"/>
              </a:tabLst>
              <a:defRPr sz="2400">
                <a:solidFill>
                  <a:schemeClr val="tx1"/>
                </a:solidFill>
                <a:latin typeface="Times New Roman" pitchFamily="18" charset="0"/>
              </a:defRPr>
            </a:lvl4pPr>
            <a:lvl5pPr eaLnBrk="0" hangingPunct="0">
              <a:tabLst>
                <a:tab pos="461963" algn="l"/>
                <a:tab pos="914400" algn="l"/>
                <a:tab pos="1376363" algn="l"/>
                <a:tab pos="1828800" algn="l"/>
              </a:tabLst>
              <a:defRPr sz="2400">
                <a:solidFill>
                  <a:schemeClr val="tx1"/>
                </a:solidFill>
                <a:latin typeface="Times New Roman" pitchFamily="18" charset="0"/>
              </a:defRPr>
            </a:lvl5pPr>
            <a:lvl6pPr eaLnBrk="0" fontAlgn="base" hangingPunct="0">
              <a:spcBef>
                <a:spcPct val="0"/>
              </a:spcBef>
              <a:spcAft>
                <a:spcPct val="0"/>
              </a:spcAft>
              <a:tabLst>
                <a:tab pos="461963" algn="l"/>
                <a:tab pos="914400" algn="l"/>
                <a:tab pos="1376363" algn="l"/>
                <a:tab pos="1828800" algn="l"/>
              </a:tabLst>
              <a:defRPr sz="2400">
                <a:solidFill>
                  <a:schemeClr val="tx1"/>
                </a:solidFill>
                <a:latin typeface="Times New Roman" pitchFamily="18" charset="0"/>
              </a:defRPr>
            </a:lvl6pPr>
            <a:lvl7pPr eaLnBrk="0" fontAlgn="base" hangingPunct="0">
              <a:spcBef>
                <a:spcPct val="0"/>
              </a:spcBef>
              <a:spcAft>
                <a:spcPct val="0"/>
              </a:spcAft>
              <a:tabLst>
                <a:tab pos="461963" algn="l"/>
                <a:tab pos="914400" algn="l"/>
                <a:tab pos="1376363" algn="l"/>
                <a:tab pos="1828800" algn="l"/>
              </a:tabLst>
              <a:defRPr sz="2400">
                <a:solidFill>
                  <a:schemeClr val="tx1"/>
                </a:solidFill>
                <a:latin typeface="Times New Roman" pitchFamily="18" charset="0"/>
              </a:defRPr>
            </a:lvl7pPr>
            <a:lvl8pPr eaLnBrk="0" fontAlgn="base" hangingPunct="0">
              <a:spcBef>
                <a:spcPct val="0"/>
              </a:spcBef>
              <a:spcAft>
                <a:spcPct val="0"/>
              </a:spcAft>
              <a:tabLst>
                <a:tab pos="461963" algn="l"/>
                <a:tab pos="914400" algn="l"/>
                <a:tab pos="1376363" algn="l"/>
                <a:tab pos="1828800" algn="l"/>
              </a:tabLst>
              <a:defRPr sz="2400">
                <a:solidFill>
                  <a:schemeClr val="tx1"/>
                </a:solidFill>
                <a:latin typeface="Times New Roman" pitchFamily="18" charset="0"/>
              </a:defRPr>
            </a:lvl8pPr>
            <a:lvl9pPr eaLnBrk="0" fontAlgn="base" hangingPunct="0">
              <a:spcBef>
                <a:spcPct val="0"/>
              </a:spcBef>
              <a:spcAft>
                <a:spcPct val="0"/>
              </a:spcAft>
              <a:tabLst>
                <a:tab pos="461963" algn="l"/>
                <a:tab pos="914400" algn="l"/>
                <a:tab pos="1376363" algn="l"/>
                <a:tab pos="1828800" algn="l"/>
              </a:tabLst>
              <a:defRPr sz="2400">
                <a:solidFill>
                  <a:schemeClr val="tx1"/>
                </a:solidFill>
                <a:latin typeface="Times New Roman" pitchFamily="18" charset="0"/>
              </a:defRPr>
            </a:lvl9pPr>
          </a:lstStyle>
          <a:p>
            <a:pPr eaLnBrk="1" hangingPunct="1">
              <a:lnSpc>
                <a:spcPct val="90000"/>
              </a:lnSpc>
            </a:pPr>
            <a:r>
              <a:rPr lang="en-US" sz="2000" b="1">
                <a:solidFill>
                  <a:srgbClr val="000000"/>
                </a:solidFill>
                <a:latin typeface="Courier New" pitchFamily="49" charset="0"/>
              </a:rPr>
              <a:t>int i;</a:t>
            </a:r>
          </a:p>
          <a:p>
            <a:pPr eaLnBrk="1" hangingPunct="1">
              <a:lnSpc>
                <a:spcPct val="90000"/>
              </a:lnSpc>
            </a:pPr>
            <a:endParaRPr lang="en-US" sz="2000" b="1">
              <a:solidFill>
                <a:srgbClr val="000000"/>
              </a:solidFill>
              <a:latin typeface="Courier New" pitchFamily="49" charset="0"/>
            </a:endParaRPr>
          </a:p>
          <a:p>
            <a:pPr eaLnBrk="1" hangingPunct="1">
              <a:lnSpc>
                <a:spcPct val="90000"/>
              </a:lnSpc>
            </a:pPr>
            <a:r>
              <a:rPr lang="en-US" sz="2000" b="1">
                <a:solidFill>
                  <a:srgbClr val="000000"/>
                </a:solidFill>
                <a:latin typeface="Courier New" pitchFamily="49" charset="0"/>
              </a:rPr>
              <a:t>for(i=0; i&lt;10; i++)</a:t>
            </a:r>
          </a:p>
          <a:p>
            <a:pPr eaLnBrk="1" hangingPunct="1">
              <a:lnSpc>
                <a:spcPct val="90000"/>
              </a:lnSpc>
            </a:pPr>
            <a:r>
              <a:rPr lang="en-US" sz="2000" b="1">
                <a:solidFill>
                  <a:srgbClr val="000000"/>
                </a:solidFill>
                <a:latin typeface="Courier New" pitchFamily="49" charset="0"/>
              </a:rPr>
              <a:t>{</a:t>
            </a:r>
          </a:p>
          <a:p>
            <a:pPr eaLnBrk="1" hangingPunct="1">
              <a:lnSpc>
                <a:spcPct val="90000"/>
              </a:lnSpc>
            </a:pPr>
            <a:endParaRPr lang="en-US" sz="2000" b="1">
              <a:solidFill>
                <a:srgbClr val="000000"/>
              </a:solidFill>
              <a:latin typeface="Courier New" pitchFamily="49" charset="0"/>
            </a:endParaRPr>
          </a:p>
          <a:p>
            <a:pPr eaLnBrk="1" hangingPunct="1">
              <a:lnSpc>
                <a:spcPct val="90000"/>
              </a:lnSpc>
            </a:pPr>
            <a:r>
              <a:rPr lang="en-US" sz="2000" b="1">
                <a:solidFill>
                  <a:srgbClr val="000000"/>
                </a:solidFill>
                <a:latin typeface="Courier New" pitchFamily="49" charset="0"/>
              </a:rPr>
              <a:t>  do_dot();</a:t>
            </a:r>
          </a:p>
          <a:p>
            <a:pPr eaLnBrk="1" hangingPunct="1">
              <a:lnSpc>
                <a:spcPct val="90000"/>
              </a:lnSpc>
            </a:pPr>
            <a:r>
              <a:rPr lang="en-US" sz="2000" b="1">
                <a:solidFill>
                  <a:srgbClr val="000000"/>
                </a:solidFill>
                <a:latin typeface="Courier New" pitchFamily="49" charset="0"/>
              </a:rPr>
              <a:t>  delay();</a:t>
            </a:r>
          </a:p>
          <a:p>
            <a:pPr eaLnBrk="1" hangingPunct="1">
              <a:lnSpc>
                <a:spcPct val="90000"/>
              </a:lnSpc>
            </a:pPr>
            <a:r>
              <a:rPr lang="en-US" sz="2000" b="1">
                <a:solidFill>
                  <a:srgbClr val="000000"/>
                </a:solidFill>
                <a:latin typeface="Courier New" pitchFamily="49" charset="0"/>
              </a:rPr>
              <a:t>  do_dash();</a:t>
            </a:r>
          </a:p>
          <a:p>
            <a:pPr eaLnBrk="1" hangingPunct="1">
              <a:lnSpc>
                <a:spcPct val="90000"/>
              </a:lnSpc>
            </a:pPr>
            <a:r>
              <a:rPr lang="en-US" sz="2000" b="1">
                <a:solidFill>
                  <a:srgbClr val="000000"/>
                </a:solidFill>
                <a:latin typeface="Courier New" pitchFamily="49" charset="0"/>
              </a:rPr>
              <a:t>  delay();</a:t>
            </a:r>
          </a:p>
          <a:p>
            <a:pPr eaLnBrk="1" hangingPunct="1">
              <a:lnSpc>
                <a:spcPct val="90000"/>
              </a:lnSpc>
            </a:pPr>
            <a:endParaRPr lang="en-US" sz="2000" b="1">
              <a:solidFill>
                <a:srgbClr val="000000"/>
              </a:solidFill>
              <a:latin typeface="Courier New" pitchFamily="49" charset="0"/>
            </a:endParaRPr>
          </a:p>
          <a:p>
            <a:pPr eaLnBrk="1" hangingPunct="1">
              <a:lnSpc>
                <a:spcPct val="90000"/>
              </a:lnSpc>
            </a:pPr>
            <a:r>
              <a:rPr lang="en-US" sz="2000" b="1">
                <a:solidFill>
                  <a:srgbClr val="000000"/>
                </a:solidFill>
                <a:latin typeface="Courier New" pitchFamily="49" charset="0"/>
              </a:rPr>
              <a:t>}</a:t>
            </a:r>
          </a:p>
        </p:txBody>
      </p:sp>
      <p:sp>
        <p:nvSpPr>
          <p:cNvPr id="2955269" name="Text Box 5"/>
          <p:cNvSpPr txBox="1">
            <a:spLocks noChangeArrowheads="1"/>
          </p:cNvSpPr>
          <p:nvPr/>
        </p:nvSpPr>
        <p:spPr bwMode="auto">
          <a:xfrm>
            <a:off x="838200" y="2166938"/>
            <a:ext cx="449103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bss</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i,2       </a:t>
            </a:r>
            <a:r>
              <a:rPr lang="en-US" sz="2000" b="1" dirty="0">
                <a:solidFill>
                  <a:srgbClr val="FF0000"/>
                </a:solidFill>
                <a:latin typeface="Courier New" pitchFamily="49" charset="0"/>
              </a:rPr>
              <a:t>;</a:t>
            </a:r>
          </a:p>
          <a:p>
            <a:pPr>
              <a:lnSpc>
                <a:spcPct val="90000"/>
              </a:lnSpc>
            </a:pP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mov.w</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#0,i      </a:t>
            </a:r>
            <a:r>
              <a:rPr lang="en-US" sz="2000" b="1" dirty="0">
                <a:solidFill>
                  <a:srgbClr val="FF0000"/>
                </a:solidFill>
                <a:latin typeface="Courier New" pitchFamily="49" charset="0"/>
              </a:rPr>
              <a:t>;</a:t>
            </a:r>
          </a:p>
          <a:p>
            <a:pPr>
              <a:lnSpc>
                <a:spcPct val="90000"/>
              </a:lnSpc>
            </a:pPr>
            <a:r>
              <a:rPr lang="en-US" sz="2000" b="1" dirty="0" err="1">
                <a:solidFill>
                  <a:srgbClr val="FF0000"/>
                </a:solidFill>
                <a:latin typeface="Courier New" pitchFamily="49" charset="0"/>
              </a:rPr>
              <a:t>for_ck</a:t>
            </a:r>
            <a:r>
              <a:rPr lang="en-US" sz="2000" b="1" dirty="0">
                <a:solidFill>
                  <a:srgbClr val="FF0000"/>
                </a:solidFill>
                <a:latin typeface="Courier New" pitchFamily="49" charset="0"/>
              </a:rPr>
              <a:t>: </a:t>
            </a:r>
            <a:r>
              <a:rPr lang="en-US" sz="2000" b="1" dirty="0" err="1">
                <a:solidFill>
                  <a:srgbClr val="FF0000"/>
                </a:solidFill>
                <a:latin typeface="Courier New" pitchFamily="49" charset="0"/>
              </a:rPr>
              <a:t>cmp.w</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#10,i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jge</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err="1" smtClean="0">
                <a:solidFill>
                  <a:srgbClr val="FF0000"/>
                </a:solidFill>
                <a:latin typeface="Courier New" pitchFamily="49" charset="0"/>
              </a:rPr>
              <a:t>for_done</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call  </a:t>
            </a:r>
            <a:r>
              <a:rPr lang="en-US" sz="2000" b="1" dirty="0" smtClean="0">
                <a:solidFill>
                  <a:srgbClr val="FF0000"/>
                </a:solidFill>
                <a:latin typeface="Courier New" pitchFamily="49" charset="0"/>
              </a:rPr>
              <a:t> #</a:t>
            </a:r>
            <a:r>
              <a:rPr lang="en-US" sz="2000" b="1" dirty="0" err="1">
                <a:solidFill>
                  <a:srgbClr val="FF0000"/>
                </a:solidFill>
                <a:latin typeface="Courier New" pitchFamily="49" charset="0"/>
              </a:rPr>
              <a:t>do_dot</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call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delay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call  </a:t>
            </a:r>
            <a:r>
              <a:rPr lang="en-US" sz="2000" b="1" dirty="0" smtClean="0">
                <a:solidFill>
                  <a:srgbClr val="FF0000"/>
                </a:solidFill>
                <a:latin typeface="Courier New" pitchFamily="49" charset="0"/>
              </a:rPr>
              <a:t> #</a:t>
            </a:r>
            <a:r>
              <a:rPr lang="en-US" sz="2000" b="1" dirty="0" err="1">
                <a:solidFill>
                  <a:srgbClr val="FF0000"/>
                </a:solidFill>
                <a:latin typeface="Courier New" pitchFamily="49" charset="0"/>
              </a:rPr>
              <a:t>do_dash</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call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delay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a:t>
            </a:r>
          </a:p>
          <a:p>
            <a:pPr>
              <a:lnSpc>
                <a:spcPct val="90000"/>
              </a:lnSpc>
            </a:pPr>
            <a:r>
              <a:rPr lang="en-US" sz="2000" b="1" dirty="0">
                <a:solidFill>
                  <a:srgbClr val="FF0000"/>
                </a:solidFill>
                <a:latin typeface="Courier New" pitchFamily="49" charset="0"/>
              </a:rPr>
              <a:t>        </a:t>
            </a:r>
            <a:r>
              <a:rPr lang="en-US" sz="2000" b="1" dirty="0" err="1" smtClean="0">
                <a:solidFill>
                  <a:srgbClr val="FF0000"/>
                </a:solidFill>
                <a:latin typeface="Courier New" pitchFamily="49" charset="0"/>
              </a:rPr>
              <a:t>add.w</a:t>
            </a:r>
            <a:r>
              <a:rPr lang="en-US" sz="2000" b="1" dirty="0" smtClean="0">
                <a:solidFill>
                  <a:srgbClr val="FF0000"/>
                </a:solidFill>
                <a:latin typeface="Courier New" pitchFamily="49" charset="0"/>
              </a:rPr>
              <a:t>  #1,i      ;</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jmp</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err="1" smtClean="0">
                <a:solidFill>
                  <a:srgbClr val="FF0000"/>
                </a:solidFill>
                <a:latin typeface="Courier New" pitchFamily="49" charset="0"/>
              </a:rPr>
              <a:t>for_ck</a:t>
            </a:r>
            <a:r>
              <a:rPr lang="en-US" sz="2000" b="1" smtClean="0">
                <a:solidFill>
                  <a:srgbClr val="FF0000"/>
                </a:solidFill>
                <a:latin typeface="Courier New" pitchFamily="49" charset="0"/>
              </a:rPr>
              <a:t>    </a:t>
            </a:r>
            <a:r>
              <a:rPr lang="en-US" sz="2000" b="1" dirty="0" smtClean="0">
                <a:solidFill>
                  <a:srgbClr val="FF0000"/>
                </a:solidFill>
                <a:latin typeface="Courier New" pitchFamily="49" charset="0"/>
              </a:rPr>
              <a:t>;</a:t>
            </a:r>
            <a:endParaRPr lang="en-US" sz="2000" b="1" dirty="0">
              <a:solidFill>
                <a:srgbClr val="FF0000"/>
              </a:solidFill>
              <a:latin typeface="Courier New" pitchFamily="49" charset="0"/>
            </a:endParaRPr>
          </a:p>
          <a:p>
            <a:pPr>
              <a:lnSpc>
                <a:spcPct val="90000"/>
              </a:lnSpc>
            </a:pPr>
            <a:endParaRPr lang="en-US" sz="2000" b="1" dirty="0">
              <a:solidFill>
                <a:srgbClr val="FF0000"/>
              </a:solidFill>
              <a:latin typeface="Courier New" pitchFamily="49" charset="0"/>
            </a:endParaRPr>
          </a:p>
          <a:p>
            <a:pPr>
              <a:lnSpc>
                <a:spcPct val="90000"/>
              </a:lnSpc>
            </a:pPr>
            <a:r>
              <a:rPr lang="en-US" sz="2000" b="1" dirty="0" err="1">
                <a:solidFill>
                  <a:srgbClr val="FF0000"/>
                </a:solidFill>
                <a:latin typeface="Courier New" pitchFamily="49" charset="0"/>
              </a:rPr>
              <a:t>for_done</a:t>
            </a:r>
            <a:r>
              <a:rPr lang="en-US" sz="2000" b="1" dirty="0">
                <a:solidFill>
                  <a:srgbClr val="FF0000"/>
                </a:solidFill>
                <a:latin typeface="Courier New" pitchFamily="49" charset="0"/>
              </a:rPr>
              <a:t>:                ;</a:t>
            </a:r>
          </a:p>
        </p:txBody>
      </p:sp>
      <p:sp>
        <p:nvSpPr>
          <p:cNvPr id="2955270" name="Text Box 6"/>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charset="0"/>
              </a:rPr>
              <a:t>Coding Assembler</a:t>
            </a:r>
          </a:p>
        </p:txBody>
      </p:sp>
    </p:spTree>
    <p:extLst>
      <p:ext uri="{BB962C8B-B14F-4D97-AF65-F5344CB8AC3E}">
        <p14:creationId xmlns:p14="http://schemas.microsoft.com/office/powerpoint/2010/main" val="848582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55269"/>
                                        </p:tgtEl>
                                        <p:attrNameLst>
                                          <p:attrName>style.visibility</p:attrName>
                                        </p:attrNameLst>
                                      </p:cBhvr>
                                      <p:to>
                                        <p:strVal val="visible"/>
                                      </p:to>
                                    </p:set>
                                    <p:animEffect transition="in" filter="dissolve">
                                      <p:cBhvr>
                                        <p:cTn id="7" dur="500"/>
                                        <p:tgtEl>
                                          <p:spTgt spid="2955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526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8"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9" name="Slide Number Placeholder 5"/>
          <p:cNvSpPr>
            <a:spLocks noGrp="1"/>
          </p:cNvSpPr>
          <p:nvPr>
            <p:ph type="sldNum" sz="quarter" idx="12"/>
          </p:nvPr>
        </p:nvSpPr>
        <p:spPr/>
        <p:txBody>
          <a:bodyPr/>
          <a:lstStyle/>
          <a:p>
            <a:fld id="{EA155AA6-0145-489A-B5B2-5D42C8FF84B2}" type="slidenum">
              <a:rPr lang="en-US">
                <a:solidFill>
                  <a:srgbClr val="000000"/>
                </a:solidFill>
              </a:rPr>
              <a:pPr/>
              <a:t>42</a:t>
            </a:fld>
            <a:endParaRPr lang="en-US">
              <a:solidFill>
                <a:srgbClr val="000000"/>
              </a:solidFill>
            </a:endParaRPr>
          </a:p>
        </p:txBody>
      </p:sp>
      <p:sp>
        <p:nvSpPr>
          <p:cNvPr id="2956290" name="Rectangle 2"/>
          <p:cNvSpPr>
            <a:spLocks noGrp="1" noChangeArrowheads="1"/>
          </p:cNvSpPr>
          <p:nvPr>
            <p:ph type="title"/>
          </p:nvPr>
        </p:nvSpPr>
        <p:spPr/>
        <p:txBody>
          <a:bodyPr/>
          <a:lstStyle/>
          <a:p>
            <a:r>
              <a:rPr lang="en-US"/>
              <a:t>while</a:t>
            </a:r>
          </a:p>
        </p:txBody>
      </p:sp>
      <p:sp>
        <p:nvSpPr>
          <p:cNvPr id="2956291" name="Rectangle 3"/>
          <p:cNvSpPr>
            <a:spLocks noGrp="1" noChangeArrowheads="1"/>
          </p:cNvSpPr>
          <p:nvPr>
            <p:ph type="body" idx="1"/>
          </p:nvPr>
        </p:nvSpPr>
        <p:spPr>
          <a:xfrm>
            <a:off x="431800" y="1408113"/>
            <a:ext cx="8164513" cy="731837"/>
          </a:xfrm>
        </p:spPr>
        <p:txBody>
          <a:bodyPr/>
          <a:lstStyle/>
          <a:p>
            <a:r>
              <a:rPr lang="en-US"/>
              <a:t>while loop…</a:t>
            </a:r>
          </a:p>
        </p:txBody>
      </p:sp>
      <p:sp>
        <p:nvSpPr>
          <p:cNvPr id="2956292" name="Text Box 4"/>
          <p:cNvSpPr txBox="1">
            <a:spLocks noChangeArrowheads="1"/>
          </p:cNvSpPr>
          <p:nvPr/>
        </p:nvSpPr>
        <p:spPr bwMode="auto">
          <a:xfrm>
            <a:off x="5026025" y="2514600"/>
            <a:ext cx="338455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tabLst>
                <a:tab pos="461963" algn="l"/>
                <a:tab pos="914400" algn="l"/>
                <a:tab pos="1376363" algn="l"/>
                <a:tab pos="1828800" algn="l"/>
                <a:tab pos="2290763" algn="l"/>
                <a:tab pos="2743200" algn="l"/>
              </a:tabLst>
              <a:defRPr sz="2400">
                <a:solidFill>
                  <a:schemeClr val="tx1"/>
                </a:solidFill>
                <a:latin typeface="Times New Roman" pitchFamily="18" charset="0"/>
              </a:defRPr>
            </a:lvl1pPr>
            <a:lvl2pPr eaLnBrk="0" hangingPunct="0">
              <a:tabLst>
                <a:tab pos="461963" algn="l"/>
                <a:tab pos="914400" algn="l"/>
                <a:tab pos="1376363" algn="l"/>
                <a:tab pos="1828800" algn="l"/>
                <a:tab pos="2290763" algn="l"/>
                <a:tab pos="2743200" algn="l"/>
              </a:tabLst>
              <a:defRPr sz="2400">
                <a:solidFill>
                  <a:schemeClr val="tx1"/>
                </a:solidFill>
                <a:latin typeface="Times New Roman" pitchFamily="18" charset="0"/>
              </a:defRPr>
            </a:lvl2pPr>
            <a:lvl3pPr eaLnBrk="0" hangingPunct="0">
              <a:tabLst>
                <a:tab pos="461963" algn="l"/>
                <a:tab pos="914400" algn="l"/>
                <a:tab pos="1376363" algn="l"/>
                <a:tab pos="1828800" algn="l"/>
                <a:tab pos="2290763" algn="l"/>
                <a:tab pos="2743200" algn="l"/>
              </a:tabLst>
              <a:defRPr sz="2400">
                <a:solidFill>
                  <a:schemeClr val="tx1"/>
                </a:solidFill>
                <a:latin typeface="Times New Roman" pitchFamily="18" charset="0"/>
              </a:defRPr>
            </a:lvl3pPr>
            <a:lvl4pPr eaLnBrk="0" hangingPunct="0">
              <a:tabLst>
                <a:tab pos="461963" algn="l"/>
                <a:tab pos="914400" algn="l"/>
                <a:tab pos="1376363" algn="l"/>
                <a:tab pos="1828800" algn="l"/>
                <a:tab pos="2290763" algn="l"/>
                <a:tab pos="2743200" algn="l"/>
              </a:tabLst>
              <a:defRPr sz="2400">
                <a:solidFill>
                  <a:schemeClr val="tx1"/>
                </a:solidFill>
                <a:latin typeface="Times New Roman" pitchFamily="18" charset="0"/>
              </a:defRPr>
            </a:lvl4pPr>
            <a:lvl5pPr eaLnBrk="0" hangingPunct="0">
              <a:tabLst>
                <a:tab pos="461963" algn="l"/>
                <a:tab pos="914400" algn="l"/>
                <a:tab pos="1376363" algn="l"/>
                <a:tab pos="1828800" algn="l"/>
                <a:tab pos="2290763" algn="l"/>
                <a:tab pos="2743200" algn="l"/>
              </a:tabLst>
              <a:defRPr sz="2400">
                <a:solidFill>
                  <a:schemeClr val="tx1"/>
                </a:solidFill>
                <a:latin typeface="Times New Roman" pitchFamily="18" charset="0"/>
              </a:defRPr>
            </a:lvl5pPr>
            <a:lvl6pPr eaLnBrk="0" fontAlgn="base" hangingPunct="0">
              <a:spcBef>
                <a:spcPct val="0"/>
              </a:spcBef>
              <a:spcAft>
                <a:spcPct val="0"/>
              </a:spcAft>
              <a:tabLst>
                <a:tab pos="461963" algn="l"/>
                <a:tab pos="914400" algn="l"/>
                <a:tab pos="1376363" algn="l"/>
                <a:tab pos="1828800" algn="l"/>
                <a:tab pos="2290763" algn="l"/>
                <a:tab pos="2743200" algn="l"/>
              </a:tabLst>
              <a:defRPr sz="2400">
                <a:solidFill>
                  <a:schemeClr val="tx1"/>
                </a:solidFill>
                <a:latin typeface="Times New Roman" pitchFamily="18" charset="0"/>
              </a:defRPr>
            </a:lvl6pPr>
            <a:lvl7pPr eaLnBrk="0" fontAlgn="base" hangingPunct="0">
              <a:spcBef>
                <a:spcPct val="0"/>
              </a:spcBef>
              <a:spcAft>
                <a:spcPct val="0"/>
              </a:spcAft>
              <a:tabLst>
                <a:tab pos="461963" algn="l"/>
                <a:tab pos="914400" algn="l"/>
                <a:tab pos="1376363" algn="l"/>
                <a:tab pos="1828800" algn="l"/>
                <a:tab pos="2290763" algn="l"/>
                <a:tab pos="2743200" algn="l"/>
              </a:tabLst>
              <a:defRPr sz="2400">
                <a:solidFill>
                  <a:schemeClr val="tx1"/>
                </a:solidFill>
                <a:latin typeface="Times New Roman" pitchFamily="18" charset="0"/>
              </a:defRPr>
            </a:lvl7pPr>
            <a:lvl8pPr eaLnBrk="0" fontAlgn="base" hangingPunct="0">
              <a:spcBef>
                <a:spcPct val="0"/>
              </a:spcBef>
              <a:spcAft>
                <a:spcPct val="0"/>
              </a:spcAft>
              <a:tabLst>
                <a:tab pos="461963" algn="l"/>
                <a:tab pos="914400" algn="l"/>
                <a:tab pos="1376363" algn="l"/>
                <a:tab pos="1828800" algn="l"/>
                <a:tab pos="2290763" algn="l"/>
                <a:tab pos="2743200" algn="l"/>
              </a:tabLst>
              <a:defRPr sz="2400">
                <a:solidFill>
                  <a:schemeClr val="tx1"/>
                </a:solidFill>
                <a:latin typeface="Times New Roman" pitchFamily="18" charset="0"/>
              </a:defRPr>
            </a:lvl8pPr>
            <a:lvl9pPr eaLnBrk="0" fontAlgn="base" hangingPunct="0">
              <a:spcBef>
                <a:spcPct val="0"/>
              </a:spcBef>
              <a:spcAft>
                <a:spcPct val="0"/>
              </a:spcAft>
              <a:tabLst>
                <a:tab pos="461963" algn="l"/>
                <a:tab pos="914400" algn="l"/>
                <a:tab pos="1376363" algn="l"/>
                <a:tab pos="1828800" algn="l"/>
                <a:tab pos="2290763" algn="l"/>
                <a:tab pos="2743200" algn="l"/>
              </a:tabLst>
              <a:defRPr sz="2400">
                <a:solidFill>
                  <a:schemeClr val="tx1"/>
                </a:solidFill>
                <a:latin typeface="Times New Roman" pitchFamily="18" charset="0"/>
              </a:defRPr>
            </a:lvl9pPr>
          </a:lstStyle>
          <a:p>
            <a:pPr eaLnBrk="1" hangingPunct="1">
              <a:lnSpc>
                <a:spcPct val="90000"/>
              </a:lnSpc>
            </a:pPr>
            <a:r>
              <a:rPr lang="en-US" sz="2000" b="1">
                <a:solidFill>
                  <a:srgbClr val="000000"/>
                </a:solidFill>
                <a:latin typeface="Courier New" pitchFamily="49" charset="0"/>
              </a:rPr>
              <a:t>#define TRUE 1</a:t>
            </a:r>
          </a:p>
          <a:p>
            <a:pPr eaLnBrk="1" hangingPunct="1">
              <a:lnSpc>
                <a:spcPct val="90000"/>
              </a:lnSpc>
            </a:pPr>
            <a:r>
              <a:rPr lang="en-US" sz="2000" b="1">
                <a:solidFill>
                  <a:srgbClr val="000000"/>
                </a:solidFill>
                <a:latin typeface="Courier New" pitchFamily="49" charset="0"/>
              </a:rPr>
              <a:t>int blink = TRUE;</a:t>
            </a:r>
          </a:p>
          <a:p>
            <a:pPr eaLnBrk="1" hangingPunct="1">
              <a:lnSpc>
                <a:spcPct val="90000"/>
              </a:lnSpc>
            </a:pPr>
            <a:endParaRPr lang="en-US" sz="2000" b="1">
              <a:solidFill>
                <a:srgbClr val="000000"/>
              </a:solidFill>
              <a:latin typeface="Courier New" pitchFamily="49" charset="0"/>
            </a:endParaRPr>
          </a:p>
          <a:p>
            <a:pPr eaLnBrk="1" hangingPunct="1">
              <a:lnSpc>
                <a:spcPct val="90000"/>
              </a:lnSpc>
            </a:pPr>
            <a:r>
              <a:rPr lang="en-US" sz="2000" b="1">
                <a:solidFill>
                  <a:srgbClr val="000000"/>
                </a:solidFill>
                <a:latin typeface="Courier New" pitchFamily="49" charset="0"/>
              </a:rPr>
              <a:t>while (blink)</a:t>
            </a:r>
          </a:p>
          <a:p>
            <a:pPr eaLnBrk="1" hangingPunct="1">
              <a:lnSpc>
                <a:spcPct val="90000"/>
              </a:lnSpc>
            </a:pPr>
            <a:r>
              <a:rPr lang="en-US" sz="2000" b="1">
                <a:solidFill>
                  <a:srgbClr val="000000"/>
                </a:solidFill>
                <a:latin typeface="Courier New" pitchFamily="49" charset="0"/>
              </a:rPr>
              <a:t>{</a:t>
            </a:r>
          </a:p>
          <a:p>
            <a:pPr eaLnBrk="1" hangingPunct="1">
              <a:lnSpc>
                <a:spcPct val="90000"/>
              </a:lnSpc>
            </a:pPr>
            <a:r>
              <a:rPr lang="en-US" sz="2000" b="1">
                <a:solidFill>
                  <a:srgbClr val="000000"/>
                </a:solidFill>
                <a:latin typeface="Courier New" pitchFamily="49" charset="0"/>
              </a:rPr>
              <a:t>  LED_ON();</a:t>
            </a:r>
          </a:p>
          <a:p>
            <a:pPr eaLnBrk="1" hangingPunct="1">
              <a:lnSpc>
                <a:spcPct val="90000"/>
              </a:lnSpc>
            </a:pPr>
            <a:r>
              <a:rPr lang="en-US" sz="2000" b="1">
                <a:solidFill>
                  <a:srgbClr val="000000"/>
                </a:solidFill>
                <a:latin typeface="Courier New" pitchFamily="49" charset="0"/>
              </a:rPr>
              <a:t>  delay();</a:t>
            </a:r>
          </a:p>
          <a:p>
            <a:pPr eaLnBrk="1" hangingPunct="1">
              <a:lnSpc>
                <a:spcPct val="90000"/>
              </a:lnSpc>
            </a:pPr>
            <a:r>
              <a:rPr lang="en-US" sz="2000" b="1">
                <a:solidFill>
                  <a:srgbClr val="000000"/>
                </a:solidFill>
                <a:latin typeface="Courier New" pitchFamily="49" charset="0"/>
              </a:rPr>
              <a:t>  LED_OFF();</a:t>
            </a:r>
          </a:p>
          <a:p>
            <a:pPr eaLnBrk="1" hangingPunct="1">
              <a:lnSpc>
                <a:spcPct val="90000"/>
              </a:lnSpc>
            </a:pPr>
            <a:r>
              <a:rPr lang="en-US" sz="2000" b="1">
                <a:solidFill>
                  <a:srgbClr val="000000"/>
                </a:solidFill>
                <a:latin typeface="Courier New" pitchFamily="49" charset="0"/>
              </a:rPr>
              <a:t>  delay();</a:t>
            </a:r>
          </a:p>
          <a:p>
            <a:pPr eaLnBrk="1" hangingPunct="1">
              <a:lnSpc>
                <a:spcPct val="90000"/>
              </a:lnSpc>
            </a:pPr>
            <a:r>
              <a:rPr lang="en-US" sz="2000" b="1">
                <a:solidFill>
                  <a:srgbClr val="000000"/>
                </a:solidFill>
                <a:latin typeface="Courier New" pitchFamily="49" charset="0"/>
              </a:rPr>
              <a:t>}</a:t>
            </a:r>
          </a:p>
        </p:txBody>
      </p:sp>
      <p:sp>
        <p:nvSpPr>
          <p:cNvPr id="2956293" name="Text Box 5"/>
          <p:cNvSpPr txBox="1">
            <a:spLocks noChangeArrowheads="1"/>
          </p:cNvSpPr>
          <p:nvPr/>
        </p:nvSpPr>
        <p:spPr bwMode="auto">
          <a:xfrm>
            <a:off x="813728" y="2254250"/>
            <a:ext cx="439623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lang="en-US" sz="2000" b="1" dirty="0">
                <a:solidFill>
                  <a:srgbClr val="FF0000"/>
                </a:solidFill>
                <a:latin typeface="Courier New" pitchFamily="49" charset="0"/>
              </a:rPr>
              <a:t>TRUE </a:t>
            </a:r>
            <a:r>
              <a:rPr lang="en-US" sz="2000" b="1" dirty="0" smtClean="0">
                <a:solidFill>
                  <a:srgbClr val="FF0000"/>
                </a:solidFill>
                <a:latin typeface="Courier New" pitchFamily="49" charset="0"/>
              </a:rPr>
              <a:t>.</a:t>
            </a:r>
            <a:r>
              <a:rPr lang="en-US" sz="2000" b="1" dirty="0" err="1" smtClean="0">
                <a:solidFill>
                  <a:srgbClr val="FF0000"/>
                </a:solidFill>
                <a:latin typeface="Courier New" pitchFamily="49" charset="0"/>
              </a:rPr>
              <a:t>equ</a:t>
            </a:r>
            <a:r>
              <a:rPr lang="en-US" sz="2000" b="1" dirty="0" smtClean="0">
                <a:solidFill>
                  <a:srgbClr val="FF0000"/>
                </a:solidFill>
                <a:latin typeface="Courier New" pitchFamily="49" charset="0"/>
              </a:rPr>
              <a:t>   1</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bss</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blink,2       ;</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mov.w</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err="1" smtClean="0">
                <a:solidFill>
                  <a:srgbClr val="FF0000"/>
                </a:solidFill>
                <a:latin typeface="Courier New" pitchFamily="49" charset="0"/>
              </a:rPr>
              <a:t>TRUE,blink</a:t>
            </a:r>
            <a:r>
              <a:rPr lang="en-US" sz="2000" b="1" dirty="0" smtClean="0">
                <a:solidFill>
                  <a:srgbClr val="FF0000"/>
                </a:solidFill>
                <a:latin typeface="Courier New" pitchFamily="49" charset="0"/>
              </a:rPr>
              <a:t>   ;</a:t>
            </a:r>
            <a:endParaRPr lang="en-US" sz="2000" b="1" dirty="0">
              <a:solidFill>
                <a:srgbClr val="FF0000"/>
              </a:solidFill>
              <a:latin typeface="Courier New" pitchFamily="49" charset="0"/>
            </a:endParaRPr>
          </a:p>
          <a:p>
            <a:pPr>
              <a:lnSpc>
                <a:spcPct val="90000"/>
              </a:lnSpc>
            </a:pPr>
            <a:r>
              <a:rPr lang="en-US" sz="2000" b="1" dirty="0" err="1">
                <a:solidFill>
                  <a:srgbClr val="FF0000"/>
                </a:solidFill>
                <a:latin typeface="Courier New" pitchFamily="49" charset="0"/>
              </a:rPr>
              <a:t>while_loop</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cmp.w</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#0,blink      ;</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jeq</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err="1" smtClean="0">
                <a:solidFill>
                  <a:srgbClr val="FF0000"/>
                </a:solidFill>
                <a:latin typeface="Courier New" pitchFamily="49" charset="0"/>
              </a:rPr>
              <a:t>while_done</a:t>
            </a:r>
            <a:r>
              <a:rPr lang="en-US" sz="2000" b="1" dirty="0" smtClean="0">
                <a:solidFill>
                  <a:srgbClr val="FF0000"/>
                </a:solidFill>
                <a:latin typeface="Courier New" pitchFamily="49" charset="0"/>
              </a:rPr>
              <a:t>    ;</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call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#LED_ON       </a:t>
            </a:r>
            <a:r>
              <a:rPr lang="en-US" sz="2000" b="1" dirty="0" smtClean="0">
                <a:solidFill>
                  <a:srgbClr val="FF0000"/>
                </a:solidFill>
                <a:latin typeface="Courier New" pitchFamily="49" charset="0"/>
              </a:rPr>
              <a:t>;</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call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delay        </a:t>
            </a:r>
            <a:r>
              <a:rPr lang="en-US" sz="2000" b="1" dirty="0" smtClean="0">
                <a:solidFill>
                  <a:srgbClr val="FF0000"/>
                </a:solidFill>
                <a:latin typeface="Courier New" pitchFamily="49" charset="0"/>
              </a:rPr>
              <a:t>;</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call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LED_OFF      </a:t>
            </a:r>
            <a:r>
              <a:rPr lang="en-US" sz="2000" b="1" dirty="0" smtClean="0">
                <a:solidFill>
                  <a:srgbClr val="FF0000"/>
                </a:solidFill>
                <a:latin typeface="Courier New" pitchFamily="49" charset="0"/>
              </a:rPr>
              <a:t>;</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call  </a:t>
            </a:r>
            <a:r>
              <a:rPr lang="en-US" sz="2000" b="1" dirty="0" smtClean="0">
                <a:solidFill>
                  <a:srgbClr val="FF0000"/>
                </a:solidFill>
                <a:latin typeface="Courier New" pitchFamily="49" charset="0"/>
              </a:rPr>
              <a:t> #</a:t>
            </a:r>
            <a:r>
              <a:rPr lang="en-US" sz="2000" b="1" dirty="0">
                <a:solidFill>
                  <a:srgbClr val="FF0000"/>
                </a:solidFill>
                <a:latin typeface="Courier New" pitchFamily="49" charset="0"/>
              </a:rPr>
              <a:t>delay        </a:t>
            </a:r>
            <a:r>
              <a:rPr lang="en-US" sz="2000" b="1" dirty="0" smtClean="0">
                <a:solidFill>
                  <a:srgbClr val="FF0000"/>
                </a:solidFill>
                <a:latin typeface="Courier New" pitchFamily="49" charset="0"/>
              </a:rPr>
              <a:t>;</a:t>
            </a:r>
            <a:endParaRPr lang="en-US" sz="2000" b="1" dirty="0">
              <a:solidFill>
                <a:srgbClr val="FF0000"/>
              </a:solidFill>
              <a:latin typeface="Courier New" pitchFamily="49" charset="0"/>
            </a:endParaRPr>
          </a:p>
          <a:p>
            <a:pPr>
              <a:lnSpc>
                <a:spcPct val="90000"/>
              </a:lnSpc>
            </a:pPr>
            <a:r>
              <a:rPr lang="en-US" sz="2000" b="1" dirty="0">
                <a:solidFill>
                  <a:srgbClr val="FF0000"/>
                </a:solidFill>
                <a:latin typeface="Courier New" pitchFamily="49" charset="0"/>
              </a:rPr>
              <a:t>     </a:t>
            </a:r>
            <a:r>
              <a:rPr lang="en-US" sz="2000" b="1" dirty="0" err="1">
                <a:solidFill>
                  <a:srgbClr val="FF0000"/>
                </a:solidFill>
                <a:latin typeface="Courier New" pitchFamily="49" charset="0"/>
              </a:rPr>
              <a:t>jmp</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 </a:t>
            </a:r>
            <a:r>
              <a:rPr lang="en-US" sz="2000" b="1" dirty="0" err="1" smtClean="0">
                <a:solidFill>
                  <a:srgbClr val="FF0000"/>
                </a:solidFill>
                <a:latin typeface="Courier New" pitchFamily="49" charset="0"/>
              </a:rPr>
              <a:t>while_loop</a:t>
            </a:r>
            <a:r>
              <a:rPr lang="en-US" sz="2000" b="1" dirty="0" smtClean="0">
                <a:solidFill>
                  <a:srgbClr val="FF0000"/>
                </a:solidFill>
                <a:latin typeface="Courier New" pitchFamily="49" charset="0"/>
              </a:rPr>
              <a:t>    ;</a:t>
            </a:r>
            <a:endParaRPr lang="en-US" sz="2000" b="1" dirty="0">
              <a:solidFill>
                <a:srgbClr val="FF0000"/>
              </a:solidFill>
              <a:latin typeface="Courier New" pitchFamily="49" charset="0"/>
            </a:endParaRPr>
          </a:p>
          <a:p>
            <a:pPr>
              <a:lnSpc>
                <a:spcPct val="90000"/>
              </a:lnSpc>
            </a:pPr>
            <a:endParaRPr lang="en-US" sz="2000" b="1" dirty="0" smtClean="0">
              <a:solidFill>
                <a:srgbClr val="FF0000"/>
              </a:solidFill>
              <a:latin typeface="Courier New" pitchFamily="49" charset="0"/>
            </a:endParaRPr>
          </a:p>
          <a:p>
            <a:pPr>
              <a:lnSpc>
                <a:spcPct val="90000"/>
              </a:lnSpc>
            </a:pPr>
            <a:r>
              <a:rPr lang="en-US" sz="2000" b="1" dirty="0" err="1" smtClean="0">
                <a:solidFill>
                  <a:srgbClr val="FF0000"/>
                </a:solidFill>
                <a:latin typeface="Courier New" pitchFamily="49" charset="0"/>
              </a:rPr>
              <a:t>while_done</a:t>
            </a:r>
            <a:r>
              <a:rPr lang="en-US" sz="2000" b="1" dirty="0">
                <a:solidFill>
                  <a:srgbClr val="FF0000"/>
                </a:solidFill>
                <a:latin typeface="Courier New" pitchFamily="49" charset="0"/>
              </a:rPr>
              <a:t>:               </a:t>
            </a:r>
            <a:r>
              <a:rPr lang="en-US" sz="2000" b="1" dirty="0" smtClean="0">
                <a:solidFill>
                  <a:srgbClr val="FF0000"/>
                </a:solidFill>
                <a:latin typeface="Courier New" pitchFamily="49" charset="0"/>
              </a:rPr>
              <a:t>;</a:t>
            </a:r>
            <a:endParaRPr lang="en-US" sz="2000" b="1" dirty="0">
              <a:solidFill>
                <a:srgbClr val="FF0000"/>
              </a:solidFill>
              <a:latin typeface="Courier New" pitchFamily="49" charset="0"/>
            </a:endParaRPr>
          </a:p>
        </p:txBody>
      </p:sp>
      <p:sp>
        <p:nvSpPr>
          <p:cNvPr id="2956294" name="Text Box 6"/>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charset="0"/>
              </a:rPr>
              <a:t>Coding Assembler</a:t>
            </a:r>
          </a:p>
        </p:txBody>
      </p:sp>
    </p:spTree>
    <p:extLst>
      <p:ext uri="{BB962C8B-B14F-4D97-AF65-F5344CB8AC3E}">
        <p14:creationId xmlns:p14="http://schemas.microsoft.com/office/powerpoint/2010/main" val="35741045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56293"/>
                                        </p:tgtEl>
                                        <p:attrNameLst>
                                          <p:attrName>style.visibility</p:attrName>
                                        </p:attrNameLst>
                                      </p:cBhvr>
                                      <p:to>
                                        <p:strVal val="visible"/>
                                      </p:to>
                                    </p:set>
                                    <p:animEffect transition="in" filter="dissolve">
                                      <p:cBhvr>
                                        <p:cTn id="7" dur="500"/>
                                        <p:tgtEl>
                                          <p:spTgt spid="2956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629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6.5</a:t>
            </a:r>
            <a:endParaRPr lang="en-US" dirty="0"/>
          </a:p>
        </p:txBody>
      </p:sp>
      <p:sp>
        <p:nvSpPr>
          <p:cNvPr id="3" name="Content Placeholder 2"/>
          <p:cNvSpPr>
            <a:spLocks noGrp="1"/>
          </p:cNvSpPr>
          <p:nvPr>
            <p:ph idx="1"/>
          </p:nvPr>
        </p:nvSpPr>
        <p:spPr>
          <a:xfrm>
            <a:off x="431800" y="1408114"/>
            <a:ext cx="8164513" cy="808614"/>
          </a:xfrm>
        </p:spPr>
        <p:txBody>
          <a:bodyPr/>
          <a:lstStyle/>
          <a:p>
            <a:pPr marL="457200" indent="-457200">
              <a:buClr>
                <a:schemeClr val="tx1"/>
              </a:buClr>
              <a:buSzPct val="100000"/>
              <a:buFont typeface="+mj-lt"/>
              <a:buAutoNum type="arabicPeriod"/>
            </a:pPr>
            <a:r>
              <a:rPr lang="en-US" sz="2400" dirty="0" smtClean="0"/>
              <a:t>Code the following C program in assembler:</a:t>
            </a:r>
            <a:endParaRPr lang="en-US" sz="2400" dirty="0"/>
          </a:p>
        </p:txBody>
      </p:sp>
      <p:sp>
        <p:nvSpPr>
          <p:cNvPr id="4"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5"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6" name="Slide Number Placeholder 5"/>
          <p:cNvSpPr>
            <a:spLocks noGrp="1"/>
          </p:cNvSpPr>
          <p:nvPr>
            <p:ph type="sldNum" sz="quarter" idx="12"/>
          </p:nvPr>
        </p:nvSpPr>
        <p:spPr/>
        <p:txBody>
          <a:bodyPr/>
          <a:lstStyle/>
          <a:p>
            <a:fld id="{EE117CB1-F8A9-41A4-BA25-E59A6CEFEF7B}" type="slidenum">
              <a:rPr lang="en-US" smtClean="0">
                <a:solidFill>
                  <a:srgbClr val="000000"/>
                </a:solidFill>
              </a:rPr>
              <a:pPr/>
              <a:t>43</a:t>
            </a:fld>
            <a:endParaRPr lang="en-US">
              <a:solidFill>
                <a:srgbClr val="000000"/>
              </a:solidFill>
            </a:endParaRPr>
          </a:p>
        </p:txBody>
      </p:sp>
      <p:sp>
        <p:nvSpPr>
          <p:cNvPr id="9" name="TextBox 8"/>
          <p:cNvSpPr txBox="1"/>
          <p:nvPr/>
        </p:nvSpPr>
        <p:spPr>
          <a:xfrm>
            <a:off x="1034470" y="1874988"/>
            <a:ext cx="4655130" cy="4524315"/>
          </a:xfrm>
          <a:prstGeom prst="rect">
            <a:avLst/>
          </a:prstGeom>
          <a:noFill/>
        </p:spPr>
        <p:txBody>
          <a:bodyPr wrap="square" rtlCol="0">
            <a:spAutoFit/>
          </a:bodyPr>
          <a:lstStyle/>
          <a:p>
            <a:r>
              <a:rPr lang="en-US" sz="1600" b="1" dirty="0" err="1">
                <a:solidFill>
                  <a:srgbClr val="000000"/>
                </a:solidFill>
                <a:latin typeface="Courier New" pitchFamily="49" charset="0"/>
                <a:cs typeface="Courier New" pitchFamily="49" charset="0"/>
              </a:rPr>
              <a:t>int</a:t>
            </a:r>
            <a:r>
              <a:rPr lang="en-US" sz="1600" b="1" dirty="0">
                <a:solidFill>
                  <a:srgbClr val="000000"/>
                </a:solidFill>
                <a:latin typeface="Courier New" pitchFamily="49" charset="0"/>
                <a:cs typeface="Courier New" pitchFamily="49" charset="0"/>
              </a:rPr>
              <a:t> </a:t>
            </a:r>
            <a:r>
              <a:rPr lang="en-US" sz="1600" b="1" dirty="0" err="1">
                <a:solidFill>
                  <a:srgbClr val="000000"/>
                </a:solidFill>
                <a:latin typeface="Courier New" pitchFamily="49" charset="0"/>
                <a:cs typeface="Courier New" pitchFamily="49" charset="0"/>
              </a:rPr>
              <a:t>i</a:t>
            </a:r>
            <a:r>
              <a:rPr lang="en-US" sz="1600" b="1" dirty="0">
                <a:solidFill>
                  <a:srgbClr val="000000"/>
                </a:solidFill>
                <a:latin typeface="Courier New" pitchFamily="49" charset="0"/>
                <a:cs typeface="Courier New" pitchFamily="49" charset="0"/>
              </a:rPr>
              <a:t>;</a:t>
            </a:r>
          </a:p>
          <a:p>
            <a:r>
              <a:rPr lang="en-US" sz="1600" b="1" dirty="0">
                <a:solidFill>
                  <a:srgbClr val="000000"/>
                </a:solidFill>
                <a:latin typeface="Courier New" pitchFamily="49" charset="0"/>
                <a:cs typeface="Courier New" pitchFamily="49" charset="0"/>
              </a:rPr>
              <a:t>void func1(void) { ++</a:t>
            </a:r>
            <a:r>
              <a:rPr lang="en-US" sz="1600" b="1" dirty="0" err="1">
                <a:solidFill>
                  <a:srgbClr val="000000"/>
                </a:solidFill>
                <a:latin typeface="Courier New" pitchFamily="49" charset="0"/>
                <a:cs typeface="Courier New" pitchFamily="49" charset="0"/>
              </a:rPr>
              <a:t>i</a:t>
            </a:r>
            <a:r>
              <a:rPr lang="en-US" sz="1600" b="1" dirty="0">
                <a:solidFill>
                  <a:srgbClr val="000000"/>
                </a:solidFill>
                <a:latin typeface="Courier New" pitchFamily="49" charset="0"/>
                <a:cs typeface="Courier New" pitchFamily="49" charset="0"/>
              </a:rPr>
              <a:t>; return; }</a:t>
            </a:r>
          </a:p>
          <a:p>
            <a:r>
              <a:rPr lang="en-US" sz="1600" b="1" dirty="0">
                <a:solidFill>
                  <a:srgbClr val="000000"/>
                </a:solidFill>
                <a:latin typeface="Courier New" pitchFamily="49" charset="0"/>
                <a:cs typeface="Courier New" pitchFamily="49" charset="0"/>
              </a:rPr>
              <a:t>void func2(void) { </a:t>
            </a:r>
            <a:r>
              <a:rPr lang="en-US" sz="1600" b="1" dirty="0" err="1">
                <a:solidFill>
                  <a:srgbClr val="000000"/>
                </a:solidFill>
                <a:latin typeface="Courier New" pitchFamily="49" charset="0"/>
                <a:cs typeface="Courier New" pitchFamily="49" charset="0"/>
              </a:rPr>
              <a:t>i</a:t>
            </a:r>
            <a:r>
              <a:rPr lang="en-US" sz="1600" b="1" dirty="0" smtClean="0">
                <a:solidFill>
                  <a:srgbClr val="000000"/>
                </a:solidFill>
                <a:latin typeface="Courier New" pitchFamily="49" charset="0"/>
                <a:cs typeface="Courier New" pitchFamily="49" charset="0"/>
              </a:rPr>
              <a:t> += 2; </a:t>
            </a:r>
            <a:r>
              <a:rPr lang="en-US" sz="1600" b="1" dirty="0">
                <a:solidFill>
                  <a:srgbClr val="000000"/>
                </a:solidFill>
                <a:latin typeface="Courier New" pitchFamily="49" charset="0"/>
                <a:cs typeface="Courier New" pitchFamily="49" charset="0"/>
              </a:rPr>
              <a:t>return; }</a:t>
            </a:r>
          </a:p>
          <a:p>
            <a:endParaRPr lang="en-US" sz="1600" b="1" dirty="0">
              <a:solidFill>
                <a:srgbClr val="000000"/>
              </a:solidFill>
              <a:latin typeface="Courier New" pitchFamily="49" charset="0"/>
              <a:cs typeface="Courier New" pitchFamily="49" charset="0"/>
            </a:endParaRPr>
          </a:p>
          <a:p>
            <a:r>
              <a:rPr lang="en-US" sz="1600" b="1" dirty="0">
                <a:solidFill>
                  <a:srgbClr val="000000"/>
                </a:solidFill>
                <a:latin typeface="Courier New" pitchFamily="49" charset="0"/>
                <a:cs typeface="Courier New" pitchFamily="49" charset="0"/>
              </a:rPr>
              <a:t>void main(void)</a:t>
            </a:r>
          </a:p>
          <a:p>
            <a:r>
              <a:rPr lang="en-US" sz="1600" b="1" dirty="0">
                <a:solidFill>
                  <a:srgbClr val="000000"/>
                </a:solidFill>
                <a:latin typeface="Courier New" pitchFamily="49" charset="0"/>
                <a:cs typeface="Courier New" pitchFamily="49" charset="0"/>
              </a:rPr>
              <a:t>{</a:t>
            </a:r>
          </a:p>
          <a:p>
            <a:r>
              <a:rPr lang="en-US" sz="1600" b="1" dirty="0" smtClean="0">
                <a:solidFill>
                  <a:srgbClr val="000000"/>
                </a:solidFill>
                <a:latin typeface="Courier New" pitchFamily="49" charset="0"/>
                <a:cs typeface="Courier New" pitchFamily="49" charset="0"/>
              </a:rPr>
              <a:t>   for </a:t>
            </a:r>
            <a:r>
              <a:rPr lang="en-US" sz="1600" b="1" dirty="0">
                <a:solidFill>
                  <a:srgbClr val="000000"/>
                </a:solidFill>
                <a:latin typeface="Courier New" pitchFamily="49" charset="0"/>
                <a:cs typeface="Courier New" pitchFamily="49" charset="0"/>
              </a:rPr>
              <a:t>(</a:t>
            </a:r>
            <a:r>
              <a:rPr lang="en-US" sz="1600" b="1" dirty="0" err="1">
                <a:solidFill>
                  <a:srgbClr val="000000"/>
                </a:solidFill>
                <a:latin typeface="Courier New" pitchFamily="49" charset="0"/>
                <a:cs typeface="Courier New" pitchFamily="49" charset="0"/>
              </a:rPr>
              <a:t>i</a:t>
            </a:r>
            <a:r>
              <a:rPr lang="en-US" sz="1600" b="1" dirty="0">
                <a:solidFill>
                  <a:srgbClr val="000000"/>
                </a:solidFill>
                <a:latin typeface="Courier New" pitchFamily="49" charset="0"/>
                <a:cs typeface="Courier New" pitchFamily="49" charset="0"/>
              </a:rPr>
              <a:t> = 1; </a:t>
            </a:r>
            <a:r>
              <a:rPr lang="en-US" sz="1600" b="1" dirty="0" err="1">
                <a:solidFill>
                  <a:srgbClr val="000000"/>
                </a:solidFill>
                <a:latin typeface="Courier New" pitchFamily="49" charset="0"/>
                <a:cs typeface="Courier New" pitchFamily="49" charset="0"/>
              </a:rPr>
              <a:t>i</a:t>
            </a:r>
            <a:r>
              <a:rPr lang="en-US" sz="1600" b="1" dirty="0">
                <a:solidFill>
                  <a:srgbClr val="000000"/>
                </a:solidFill>
                <a:latin typeface="Courier New" pitchFamily="49" charset="0"/>
                <a:cs typeface="Courier New" pitchFamily="49" charset="0"/>
              </a:rPr>
              <a:t> &lt; 10; </a:t>
            </a:r>
            <a:r>
              <a:rPr lang="en-US" sz="1600" b="1" dirty="0" err="1">
                <a:solidFill>
                  <a:srgbClr val="000000"/>
                </a:solidFill>
                <a:latin typeface="Courier New" pitchFamily="49" charset="0"/>
                <a:cs typeface="Courier New" pitchFamily="49" charset="0"/>
              </a:rPr>
              <a:t>i</a:t>
            </a:r>
            <a:r>
              <a:rPr lang="en-US" sz="1600" b="1" dirty="0">
                <a:solidFill>
                  <a:srgbClr val="000000"/>
                </a:solidFill>
                <a:latin typeface="Courier New" pitchFamily="49" charset="0"/>
                <a:cs typeface="Courier New" pitchFamily="49" charset="0"/>
              </a:rPr>
              <a:t>++)</a:t>
            </a:r>
          </a:p>
          <a:p>
            <a:r>
              <a:rPr lang="en-US" sz="1600" b="1" dirty="0" smtClean="0">
                <a:solidFill>
                  <a:srgbClr val="000000"/>
                </a:solidFill>
                <a:latin typeface="Courier New" pitchFamily="49" charset="0"/>
                <a:cs typeface="Courier New" pitchFamily="49" charset="0"/>
              </a:rPr>
              <a:t>   {</a:t>
            </a:r>
            <a:endParaRPr lang="en-US" sz="1600" b="1" dirty="0">
              <a:solidFill>
                <a:srgbClr val="000000"/>
              </a:solidFill>
              <a:latin typeface="Courier New" pitchFamily="49" charset="0"/>
              <a:cs typeface="Courier New" pitchFamily="49" charset="0"/>
            </a:endParaRPr>
          </a:p>
          <a:p>
            <a:r>
              <a:rPr lang="en-US" sz="1600" b="1" dirty="0" smtClean="0">
                <a:solidFill>
                  <a:srgbClr val="000000"/>
                </a:solidFill>
                <a:latin typeface="Courier New" pitchFamily="49" charset="0"/>
                <a:cs typeface="Courier New" pitchFamily="49" charset="0"/>
              </a:rPr>
              <a:t>      if </a:t>
            </a:r>
            <a:r>
              <a:rPr lang="en-US" sz="1600" b="1" dirty="0">
                <a:solidFill>
                  <a:srgbClr val="000000"/>
                </a:solidFill>
                <a:latin typeface="Courier New" pitchFamily="49" charset="0"/>
                <a:cs typeface="Courier New" pitchFamily="49" charset="0"/>
              </a:rPr>
              <a:t>(</a:t>
            </a:r>
            <a:r>
              <a:rPr lang="en-US" sz="1600" b="1" dirty="0" err="1">
                <a:solidFill>
                  <a:srgbClr val="000000"/>
                </a:solidFill>
                <a:latin typeface="Courier New" pitchFamily="49" charset="0"/>
                <a:cs typeface="Courier New" pitchFamily="49" charset="0"/>
              </a:rPr>
              <a:t>i</a:t>
            </a:r>
            <a:r>
              <a:rPr lang="en-US" sz="1600" b="1" dirty="0">
                <a:solidFill>
                  <a:srgbClr val="000000"/>
                </a:solidFill>
                <a:latin typeface="Courier New" pitchFamily="49" charset="0"/>
                <a:cs typeface="Courier New" pitchFamily="49" charset="0"/>
              </a:rPr>
              <a:t> &lt; 5)</a:t>
            </a:r>
          </a:p>
          <a:p>
            <a:r>
              <a:rPr lang="en-US" sz="1600" b="1" dirty="0" smtClean="0">
                <a:solidFill>
                  <a:srgbClr val="000000"/>
                </a:solidFill>
                <a:latin typeface="Courier New" pitchFamily="49" charset="0"/>
                <a:cs typeface="Courier New" pitchFamily="49" charset="0"/>
              </a:rPr>
              <a:t>      {</a:t>
            </a:r>
            <a:endParaRPr lang="en-US" sz="1600" b="1" dirty="0">
              <a:solidFill>
                <a:srgbClr val="000000"/>
              </a:solidFill>
              <a:latin typeface="Courier New" pitchFamily="49" charset="0"/>
              <a:cs typeface="Courier New" pitchFamily="49" charset="0"/>
            </a:endParaRPr>
          </a:p>
          <a:p>
            <a:r>
              <a:rPr lang="en-US" sz="1600" b="1" dirty="0" smtClean="0">
                <a:solidFill>
                  <a:srgbClr val="000000"/>
                </a:solidFill>
                <a:latin typeface="Courier New" pitchFamily="49" charset="0"/>
                <a:cs typeface="Courier New" pitchFamily="49" charset="0"/>
              </a:rPr>
              <a:t>         func1</a:t>
            </a:r>
            <a:r>
              <a:rPr lang="en-US" sz="1600" b="1" dirty="0">
                <a:solidFill>
                  <a:srgbClr val="000000"/>
                </a:solidFill>
                <a:latin typeface="Courier New" pitchFamily="49" charset="0"/>
                <a:cs typeface="Courier New" pitchFamily="49" charset="0"/>
              </a:rPr>
              <a:t>();</a:t>
            </a:r>
          </a:p>
          <a:p>
            <a:r>
              <a:rPr lang="en-US" sz="1600" b="1" dirty="0" smtClean="0">
                <a:solidFill>
                  <a:srgbClr val="000000"/>
                </a:solidFill>
                <a:latin typeface="Courier New" pitchFamily="49" charset="0"/>
                <a:cs typeface="Courier New" pitchFamily="49" charset="0"/>
              </a:rPr>
              <a:t>      }</a:t>
            </a:r>
            <a:endParaRPr lang="en-US" sz="1600" b="1" dirty="0">
              <a:solidFill>
                <a:srgbClr val="000000"/>
              </a:solidFill>
              <a:latin typeface="Courier New" pitchFamily="49" charset="0"/>
              <a:cs typeface="Courier New" pitchFamily="49" charset="0"/>
            </a:endParaRPr>
          </a:p>
          <a:p>
            <a:r>
              <a:rPr lang="en-US" sz="1600" b="1" dirty="0" smtClean="0">
                <a:solidFill>
                  <a:srgbClr val="000000"/>
                </a:solidFill>
                <a:latin typeface="Courier New" pitchFamily="49" charset="0"/>
                <a:cs typeface="Courier New" pitchFamily="49" charset="0"/>
              </a:rPr>
              <a:t>      else</a:t>
            </a:r>
            <a:endParaRPr lang="en-US" sz="1600" b="1" dirty="0">
              <a:solidFill>
                <a:srgbClr val="000000"/>
              </a:solidFill>
              <a:latin typeface="Courier New" pitchFamily="49" charset="0"/>
              <a:cs typeface="Courier New" pitchFamily="49" charset="0"/>
            </a:endParaRPr>
          </a:p>
          <a:p>
            <a:r>
              <a:rPr lang="en-US" sz="1600" b="1" dirty="0" smtClean="0">
                <a:solidFill>
                  <a:srgbClr val="000000"/>
                </a:solidFill>
                <a:latin typeface="Courier New" pitchFamily="49" charset="0"/>
                <a:cs typeface="Courier New" pitchFamily="49" charset="0"/>
              </a:rPr>
              <a:t>      {</a:t>
            </a:r>
            <a:endParaRPr lang="en-US" sz="1600" b="1" dirty="0">
              <a:solidFill>
                <a:srgbClr val="000000"/>
              </a:solidFill>
              <a:latin typeface="Courier New" pitchFamily="49" charset="0"/>
              <a:cs typeface="Courier New" pitchFamily="49" charset="0"/>
            </a:endParaRPr>
          </a:p>
          <a:p>
            <a:r>
              <a:rPr lang="en-US" sz="1600" b="1" dirty="0" smtClean="0">
                <a:solidFill>
                  <a:srgbClr val="000000"/>
                </a:solidFill>
                <a:latin typeface="Courier New" pitchFamily="49" charset="0"/>
                <a:cs typeface="Courier New" pitchFamily="49" charset="0"/>
              </a:rPr>
              <a:t>         func2</a:t>
            </a:r>
            <a:r>
              <a:rPr lang="en-US" sz="1600" b="1" dirty="0">
                <a:solidFill>
                  <a:srgbClr val="000000"/>
                </a:solidFill>
                <a:latin typeface="Courier New" pitchFamily="49" charset="0"/>
                <a:cs typeface="Courier New" pitchFamily="49" charset="0"/>
              </a:rPr>
              <a:t>();</a:t>
            </a:r>
          </a:p>
          <a:p>
            <a:r>
              <a:rPr lang="en-US" sz="1600" b="1" dirty="0" smtClean="0">
                <a:solidFill>
                  <a:srgbClr val="000000"/>
                </a:solidFill>
                <a:latin typeface="Courier New" pitchFamily="49" charset="0"/>
                <a:cs typeface="Courier New" pitchFamily="49" charset="0"/>
              </a:rPr>
              <a:t>      }</a:t>
            </a:r>
            <a:endParaRPr lang="en-US" sz="1600" b="1" dirty="0">
              <a:solidFill>
                <a:srgbClr val="000000"/>
              </a:solidFill>
              <a:latin typeface="Courier New" pitchFamily="49" charset="0"/>
              <a:cs typeface="Courier New" pitchFamily="49" charset="0"/>
            </a:endParaRPr>
          </a:p>
          <a:p>
            <a:r>
              <a:rPr lang="en-US" sz="1600" b="1" dirty="0" smtClean="0">
                <a:solidFill>
                  <a:srgbClr val="000000"/>
                </a:solidFill>
                <a:latin typeface="Courier New" pitchFamily="49" charset="0"/>
                <a:cs typeface="Courier New" pitchFamily="49" charset="0"/>
              </a:rPr>
              <a:t>   }</a:t>
            </a:r>
            <a:endParaRPr lang="en-US" sz="1600" b="1" dirty="0">
              <a:solidFill>
                <a:srgbClr val="000000"/>
              </a:solidFill>
              <a:latin typeface="Courier New" pitchFamily="49" charset="0"/>
              <a:cs typeface="Courier New" pitchFamily="49" charset="0"/>
            </a:endParaRPr>
          </a:p>
          <a:p>
            <a:r>
              <a:rPr lang="en-US" sz="1600" b="1"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3800484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5"/>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12" name="Slide Number Placeholder 6"/>
          <p:cNvSpPr>
            <a:spLocks noGrp="1"/>
          </p:cNvSpPr>
          <p:nvPr>
            <p:ph type="sldNum" sz="quarter" idx="12"/>
          </p:nvPr>
        </p:nvSpPr>
        <p:spPr/>
        <p:txBody>
          <a:bodyPr/>
          <a:lstStyle/>
          <a:p>
            <a:fld id="{A588FD4B-37D6-4DE5-B3A7-7556990F06C9}" type="slidenum">
              <a:rPr lang="en-US">
                <a:solidFill>
                  <a:srgbClr val="000000"/>
                </a:solidFill>
              </a:rPr>
              <a:pPr/>
              <a:t>44</a:t>
            </a:fld>
            <a:endParaRPr lang="en-US">
              <a:solidFill>
                <a:srgbClr val="000000"/>
              </a:solidFill>
            </a:endParaRPr>
          </a:p>
        </p:txBody>
      </p:sp>
      <p:pic>
        <p:nvPicPr>
          <p:cNvPr id="29388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425700"/>
            <a:ext cx="1296988" cy="3937000"/>
          </a:xfrm>
          <a:prstGeom prst="rect">
            <a:avLst/>
          </a:prstGeom>
          <a:noFill/>
          <a:extLst>
            <a:ext uri="{909E8E84-426E-40DD-AFC4-6F175D3DCCD1}">
              <a14:hiddenFill xmlns:a14="http://schemas.microsoft.com/office/drawing/2010/main">
                <a:solidFill>
                  <a:srgbClr val="FFFFFF"/>
                </a:solidFill>
              </a14:hiddenFill>
            </a:ext>
          </a:extLst>
        </p:spPr>
      </p:pic>
      <p:sp>
        <p:nvSpPr>
          <p:cNvPr id="2938883" name="Rectangle 3"/>
          <p:cNvSpPr>
            <a:spLocks noGrp="1" noChangeArrowheads="1"/>
          </p:cNvSpPr>
          <p:nvPr>
            <p:ph type="title"/>
          </p:nvPr>
        </p:nvSpPr>
        <p:spPr/>
        <p:txBody>
          <a:bodyPr/>
          <a:lstStyle/>
          <a:p>
            <a:r>
              <a:rPr lang="en-US"/>
              <a:t>Systematic Decomposition</a:t>
            </a:r>
          </a:p>
        </p:txBody>
      </p:sp>
      <p:sp>
        <p:nvSpPr>
          <p:cNvPr id="2938884" name="Rectangle 4"/>
          <p:cNvSpPr>
            <a:spLocks noGrp="1" noChangeArrowheads="1"/>
          </p:cNvSpPr>
          <p:nvPr>
            <p:ph type="body" sz="half" idx="2"/>
          </p:nvPr>
        </p:nvSpPr>
        <p:spPr>
          <a:xfrm>
            <a:off x="4103688" y="2955925"/>
            <a:ext cx="4008437" cy="2917825"/>
          </a:xfrm>
        </p:spPr>
        <p:txBody>
          <a:bodyPr/>
          <a:lstStyle/>
          <a:p>
            <a:pPr>
              <a:lnSpc>
                <a:spcPct val="90000"/>
              </a:lnSpc>
            </a:pPr>
            <a:r>
              <a:rPr lang="en-US" sz="2400"/>
              <a:t>Finiteness</a:t>
            </a:r>
          </a:p>
          <a:p>
            <a:pPr lvl="1">
              <a:lnSpc>
                <a:spcPct val="90000"/>
              </a:lnSpc>
            </a:pPr>
            <a:r>
              <a:rPr lang="en-US" sz="2000"/>
              <a:t>Must terminate.</a:t>
            </a:r>
          </a:p>
          <a:p>
            <a:pPr>
              <a:lnSpc>
                <a:spcPct val="90000"/>
              </a:lnSpc>
            </a:pPr>
            <a:r>
              <a:rPr lang="en-US" sz="2400"/>
              <a:t>Definiteness</a:t>
            </a:r>
          </a:p>
          <a:p>
            <a:pPr lvl="1">
              <a:lnSpc>
                <a:spcPct val="90000"/>
              </a:lnSpc>
            </a:pPr>
            <a:r>
              <a:rPr lang="en-US" sz="2000"/>
              <a:t>Each step is precisely stated.</a:t>
            </a:r>
          </a:p>
          <a:p>
            <a:pPr>
              <a:lnSpc>
                <a:spcPct val="90000"/>
              </a:lnSpc>
            </a:pPr>
            <a:r>
              <a:rPr lang="en-US" sz="2400"/>
              <a:t>Effective Computability</a:t>
            </a:r>
          </a:p>
          <a:p>
            <a:pPr lvl="1">
              <a:lnSpc>
                <a:spcPct val="90000"/>
              </a:lnSpc>
            </a:pPr>
            <a:r>
              <a:rPr lang="en-US" sz="2000"/>
              <a:t>Each step can be carried out.</a:t>
            </a:r>
          </a:p>
        </p:txBody>
      </p:sp>
      <p:sp>
        <p:nvSpPr>
          <p:cNvPr id="2938885" name="Line 5"/>
          <p:cNvSpPr>
            <a:spLocks noChangeShapeType="1"/>
          </p:cNvSpPr>
          <p:nvPr/>
        </p:nvSpPr>
        <p:spPr bwMode="auto">
          <a:xfrm>
            <a:off x="1981200" y="1714500"/>
            <a:ext cx="2286000" cy="0"/>
          </a:xfrm>
          <a:prstGeom prst="line">
            <a:avLst/>
          </a:prstGeom>
          <a:noFill/>
          <a:ln w="28575">
            <a:solidFill>
              <a:schemeClr val="tx1"/>
            </a:solidFill>
            <a:round/>
            <a:headEnd type="none" w="lg"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srgbClr val="000000"/>
              </a:solidFill>
            </a:endParaRPr>
          </a:p>
        </p:txBody>
      </p:sp>
      <p:sp>
        <p:nvSpPr>
          <p:cNvPr id="2938886" name="Oval 6"/>
          <p:cNvSpPr>
            <a:spLocks noChangeArrowheads="1"/>
          </p:cNvSpPr>
          <p:nvPr/>
        </p:nvSpPr>
        <p:spPr bwMode="auto">
          <a:xfrm>
            <a:off x="3276600" y="2476500"/>
            <a:ext cx="5410200" cy="3581400"/>
          </a:xfrm>
          <a:prstGeom prst="ellipse">
            <a:avLst/>
          </a:prstGeom>
          <a:noFill/>
          <a:ln w="28575">
            <a:solidFill>
              <a:schemeClr val="tx1"/>
            </a:solidFill>
            <a:round/>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srgbClr val="000000"/>
              </a:solidFill>
            </a:endParaRPr>
          </a:p>
        </p:txBody>
      </p:sp>
      <p:sp>
        <p:nvSpPr>
          <p:cNvPr id="2938887" name="Text Box 7"/>
          <p:cNvSpPr txBox="1">
            <a:spLocks noChangeArrowheads="1"/>
          </p:cNvSpPr>
          <p:nvPr/>
        </p:nvSpPr>
        <p:spPr bwMode="auto">
          <a:xfrm>
            <a:off x="914400" y="1487488"/>
            <a:ext cx="906463" cy="485775"/>
          </a:xfrm>
          <a:prstGeom prst="rect">
            <a:avLst/>
          </a:prstGeom>
          <a:noFill/>
          <a:ln w="28575">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i="1">
                <a:solidFill>
                  <a:srgbClr val="000000"/>
                </a:solidFill>
                <a:latin typeface="Times New Roman" pitchFamily="18" charset="0"/>
              </a:rPr>
              <a:t>IDEA</a:t>
            </a:r>
          </a:p>
        </p:txBody>
      </p:sp>
      <p:sp>
        <p:nvSpPr>
          <p:cNvPr id="2938888" name="Text Box 8"/>
          <p:cNvSpPr txBox="1">
            <a:spLocks noChangeArrowheads="1"/>
          </p:cNvSpPr>
          <p:nvPr/>
        </p:nvSpPr>
        <p:spPr bwMode="auto">
          <a:xfrm>
            <a:off x="4416425" y="1562100"/>
            <a:ext cx="3062288" cy="485775"/>
          </a:xfrm>
          <a:prstGeom prst="rect">
            <a:avLst/>
          </a:prstGeom>
          <a:noFill/>
          <a:ln w="28575">
            <a:solidFill>
              <a:schemeClr val="tx1"/>
            </a:solidFill>
            <a:miter lim="800000"/>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i="1">
                <a:solidFill>
                  <a:srgbClr val="000000"/>
                </a:solidFill>
                <a:latin typeface="Times New Roman" pitchFamily="18" charset="0"/>
              </a:rPr>
              <a:t>Step by Step Procedure</a:t>
            </a:r>
          </a:p>
        </p:txBody>
      </p:sp>
      <p:sp>
        <p:nvSpPr>
          <p:cNvPr id="2938889" name="Text Box 9"/>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solidFill>
                  <a:srgbClr val="000000"/>
                </a:solidFill>
                <a:latin typeface="Arial" charset="0"/>
              </a:rPr>
              <a:t>Systematic Decomposition</a:t>
            </a:r>
          </a:p>
        </p:txBody>
      </p:sp>
      <p:sp>
        <p:nvSpPr>
          <p:cNvPr id="2" name="Date Placeholder 1"/>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Tree>
    <p:extLst>
      <p:ext uri="{BB962C8B-B14F-4D97-AF65-F5344CB8AC3E}">
        <p14:creationId xmlns:p14="http://schemas.microsoft.com/office/powerpoint/2010/main" val="37867642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7" name="Slide Number Placeholder 5"/>
          <p:cNvSpPr>
            <a:spLocks noGrp="1"/>
          </p:cNvSpPr>
          <p:nvPr>
            <p:ph type="sldNum" sz="quarter" idx="12"/>
          </p:nvPr>
        </p:nvSpPr>
        <p:spPr/>
        <p:txBody>
          <a:bodyPr/>
          <a:lstStyle/>
          <a:p>
            <a:fld id="{E3655520-A758-4E90-9D2C-229FC623940B}" type="slidenum">
              <a:rPr lang="en-US">
                <a:solidFill>
                  <a:srgbClr val="000000"/>
                </a:solidFill>
              </a:rPr>
              <a:pPr/>
              <a:t>45</a:t>
            </a:fld>
            <a:endParaRPr lang="en-US">
              <a:solidFill>
                <a:srgbClr val="000000"/>
              </a:solidFill>
            </a:endParaRPr>
          </a:p>
        </p:txBody>
      </p:sp>
      <p:sp>
        <p:nvSpPr>
          <p:cNvPr id="2939906" name="Rectangle 2"/>
          <p:cNvSpPr>
            <a:spLocks noGrp="1" noChangeArrowheads="1"/>
          </p:cNvSpPr>
          <p:nvPr>
            <p:ph type="title"/>
          </p:nvPr>
        </p:nvSpPr>
        <p:spPr/>
        <p:txBody>
          <a:bodyPr/>
          <a:lstStyle/>
          <a:p>
            <a:r>
              <a:rPr lang="en-US"/>
              <a:t>Stepwise Refinement</a:t>
            </a:r>
          </a:p>
        </p:txBody>
      </p:sp>
      <p:sp>
        <p:nvSpPr>
          <p:cNvPr id="2939907" name="Rectangle 3"/>
          <p:cNvSpPr>
            <a:spLocks noGrp="1" noChangeArrowheads="1"/>
          </p:cNvSpPr>
          <p:nvPr>
            <p:ph type="body" idx="1"/>
          </p:nvPr>
        </p:nvSpPr>
        <p:spPr>
          <a:xfrm>
            <a:off x="431800" y="1408113"/>
            <a:ext cx="8164513" cy="4916487"/>
          </a:xfrm>
        </p:spPr>
        <p:txBody>
          <a:bodyPr/>
          <a:lstStyle/>
          <a:p>
            <a:r>
              <a:rPr lang="en-US" sz="2800" dirty="0"/>
              <a:t>Also known as </a:t>
            </a:r>
            <a:r>
              <a:rPr lang="en-US" sz="2800" u="sng" dirty="0"/>
              <a:t>systematic decomposition</a:t>
            </a:r>
            <a:r>
              <a:rPr lang="en-US" sz="2800" dirty="0"/>
              <a:t>.</a:t>
            </a:r>
          </a:p>
          <a:p>
            <a:r>
              <a:rPr lang="en-US" sz="2800" dirty="0"/>
              <a:t>Start with problem statement:</a:t>
            </a:r>
          </a:p>
          <a:p>
            <a:pPr lvl="1">
              <a:buNone/>
            </a:pPr>
            <a:r>
              <a:rPr lang="en-US" sz="2400" dirty="0">
                <a:solidFill>
                  <a:schemeClr val="hlink"/>
                </a:solidFill>
              </a:rPr>
              <a:t>    </a:t>
            </a:r>
            <a:r>
              <a:rPr lang="en-US" sz="2400" dirty="0" smtClean="0">
                <a:solidFill>
                  <a:schemeClr val="hlink"/>
                </a:solidFill>
              </a:rPr>
              <a:t>“Write </a:t>
            </a:r>
            <a:r>
              <a:rPr lang="en-US" sz="2400" dirty="0">
                <a:solidFill>
                  <a:schemeClr val="hlink"/>
                </a:solidFill>
              </a:rPr>
              <a:t>an assembler program </a:t>
            </a:r>
            <a:r>
              <a:rPr lang="en-US" sz="2400" dirty="0" smtClean="0">
                <a:solidFill>
                  <a:schemeClr val="hlink"/>
                </a:solidFill>
              </a:rPr>
              <a:t>to play the game of Simon using the LEDs and push button switches.”</a:t>
            </a:r>
            <a:endParaRPr lang="en-US" sz="2400" dirty="0">
              <a:solidFill>
                <a:schemeClr val="hlink"/>
              </a:solidFill>
            </a:endParaRPr>
          </a:p>
          <a:p>
            <a:r>
              <a:rPr lang="en-US" sz="2800" dirty="0" smtClean="0"/>
              <a:t>Decompose </a:t>
            </a:r>
            <a:r>
              <a:rPr lang="en-US" sz="2800" dirty="0"/>
              <a:t>task into a few simpler subtasks.</a:t>
            </a:r>
          </a:p>
          <a:p>
            <a:r>
              <a:rPr lang="en-US" sz="2800" dirty="0"/>
              <a:t>Decompose each subtask into smaller subtasks,</a:t>
            </a:r>
            <a:br>
              <a:rPr lang="en-US" sz="2800" dirty="0"/>
            </a:br>
            <a:r>
              <a:rPr lang="en-US" sz="2800" dirty="0"/>
              <a:t>and these into even smaller subtasks, etc....</a:t>
            </a:r>
            <a:br>
              <a:rPr lang="en-US" sz="2800" dirty="0"/>
            </a:br>
            <a:r>
              <a:rPr lang="en-US" sz="2800" dirty="0"/>
              <a:t>until you get to the machine instruction level</a:t>
            </a:r>
            <a:r>
              <a:rPr lang="en-US" sz="2800" dirty="0" smtClean="0"/>
              <a:t>.</a:t>
            </a:r>
          </a:p>
          <a:p>
            <a:r>
              <a:rPr lang="en-US" sz="2800" dirty="0" smtClean="0"/>
              <a:t>Incrementally develop program and test, test, test…</a:t>
            </a:r>
            <a:endParaRPr lang="en-US" sz="2800" dirty="0"/>
          </a:p>
        </p:txBody>
      </p:sp>
      <p:sp>
        <p:nvSpPr>
          <p:cNvPr id="2939908"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solidFill>
                  <a:srgbClr val="000000"/>
                </a:solidFill>
                <a:latin typeface="Arial" charset="0"/>
              </a:rPr>
              <a:t>Systematic Decomposition</a:t>
            </a:r>
          </a:p>
        </p:txBody>
      </p:sp>
      <p:sp>
        <p:nvSpPr>
          <p:cNvPr id="2" name="Date Placeholder 1"/>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Tree>
    <p:extLst>
      <p:ext uri="{BB962C8B-B14F-4D97-AF65-F5344CB8AC3E}">
        <p14:creationId xmlns:p14="http://schemas.microsoft.com/office/powerpoint/2010/main" val="17470147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7" name="Slide Number Placeholder 5"/>
          <p:cNvSpPr>
            <a:spLocks noGrp="1"/>
          </p:cNvSpPr>
          <p:nvPr>
            <p:ph type="sldNum" sz="quarter" idx="12"/>
          </p:nvPr>
        </p:nvSpPr>
        <p:spPr/>
        <p:txBody>
          <a:bodyPr/>
          <a:lstStyle/>
          <a:p>
            <a:fld id="{8C971927-AED6-404D-BDC2-BB5919BDC47B}" type="slidenum">
              <a:rPr lang="en-US">
                <a:solidFill>
                  <a:srgbClr val="000000"/>
                </a:solidFill>
              </a:rPr>
              <a:pPr/>
              <a:t>46</a:t>
            </a:fld>
            <a:endParaRPr lang="en-US">
              <a:solidFill>
                <a:srgbClr val="000000"/>
              </a:solidFill>
            </a:endParaRPr>
          </a:p>
        </p:txBody>
      </p:sp>
      <p:sp>
        <p:nvSpPr>
          <p:cNvPr id="2940930" name="Rectangle 2"/>
          <p:cNvSpPr>
            <a:spLocks noGrp="1" noChangeArrowheads="1"/>
          </p:cNvSpPr>
          <p:nvPr>
            <p:ph type="title"/>
          </p:nvPr>
        </p:nvSpPr>
        <p:spPr/>
        <p:txBody>
          <a:bodyPr/>
          <a:lstStyle/>
          <a:p>
            <a:r>
              <a:rPr lang="en-US"/>
              <a:t>Problem Statement</a:t>
            </a:r>
          </a:p>
        </p:txBody>
      </p:sp>
      <p:sp>
        <p:nvSpPr>
          <p:cNvPr id="2940931" name="Rectangle 3"/>
          <p:cNvSpPr>
            <a:spLocks noGrp="1" noChangeArrowheads="1"/>
          </p:cNvSpPr>
          <p:nvPr>
            <p:ph type="body" idx="1"/>
          </p:nvPr>
        </p:nvSpPr>
        <p:spPr>
          <a:xfrm>
            <a:off x="431800" y="1408113"/>
            <a:ext cx="8456613" cy="4932362"/>
          </a:xfrm>
        </p:spPr>
        <p:txBody>
          <a:bodyPr/>
          <a:lstStyle/>
          <a:p>
            <a:r>
              <a:rPr lang="en-US" sz="2800" dirty="0"/>
              <a:t>Because problem statements are written in English, they are sometimes ambiguous and/or incomplete.</a:t>
            </a:r>
          </a:p>
          <a:p>
            <a:pPr lvl="1"/>
            <a:r>
              <a:rPr lang="en-US" sz="2400" dirty="0" smtClean="0"/>
              <a:t>How is the game played?  How many LEDs start the game?  Which switches and which LEDs?  How long is an LED on or off?  What happens when an error is made?  What happens when a sequence is successfully reproduced?  How is a new sequence started? …</a:t>
            </a:r>
            <a:endParaRPr lang="en-US" sz="2400" dirty="0"/>
          </a:p>
          <a:p>
            <a:r>
              <a:rPr lang="en-US" sz="2800" dirty="0"/>
              <a:t>How do you resolve these issues?</a:t>
            </a:r>
          </a:p>
          <a:p>
            <a:pPr lvl="1"/>
            <a:r>
              <a:rPr lang="en-US" sz="2400" dirty="0"/>
              <a:t>Ask the person who wants the problem solved, or</a:t>
            </a:r>
          </a:p>
          <a:p>
            <a:pPr lvl="1">
              <a:spcBef>
                <a:spcPct val="0"/>
              </a:spcBef>
            </a:pPr>
            <a:r>
              <a:rPr lang="en-US" sz="2400" dirty="0"/>
              <a:t>Make a decision and document it.</a:t>
            </a:r>
          </a:p>
        </p:txBody>
      </p:sp>
      <p:sp>
        <p:nvSpPr>
          <p:cNvPr id="2" name="Date Placeholder 1"/>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8"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solidFill>
                  <a:srgbClr val="000000"/>
                </a:solidFill>
                <a:latin typeface="Arial" charset="0"/>
              </a:rPr>
              <a:t>Systematic Decomposition</a:t>
            </a:r>
          </a:p>
        </p:txBody>
      </p:sp>
    </p:spTree>
    <p:extLst>
      <p:ext uri="{BB962C8B-B14F-4D97-AF65-F5344CB8AC3E}">
        <p14:creationId xmlns:p14="http://schemas.microsoft.com/office/powerpoint/2010/main" val="17894973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1"/>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11" name="Footer Placeholder 2"/>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12" name="Slide Number Placeholder 3"/>
          <p:cNvSpPr>
            <a:spLocks noGrp="1"/>
          </p:cNvSpPr>
          <p:nvPr>
            <p:ph type="sldNum" sz="quarter" idx="12"/>
          </p:nvPr>
        </p:nvSpPr>
        <p:spPr/>
        <p:txBody>
          <a:bodyPr/>
          <a:lstStyle/>
          <a:p>
            <a:fld id="{467C8D04-80ED-4801-A055-0370C275E5F5}" type="slidenum">
              <a:rPr lang="en-US">
                <a:solidFill>
                  <a:srgbClr val="000000"/>
                </a:solidFill>
              </a:rPr>
              <a:pPr/>
              <a:t>47</a:t>
            </a:fld>
            <a:endParaRPr lang="en-US">
              <a:solidFill>
                <a:srgbClr val="000000"/>
              </a:solidFill>
            </a:endParaRPr>
          </a:p>
        </p:txBody>
      </p:sp>
      <p:sp>
        <p:nvSpPr>
          <p:cNvPr id="3047426" name="Rectangle 2"/>
          <p:cNvSpPr>
            <a:spLocks noGrp="1" noChangeArrowheads="1"/>
          </p:cNvSpPr>
          <p:nvPr>
            <p:ph type="title" idx="4294967295"/>
          </p:nvPr>
        </p:nvSpPr>
        <p:spPr/>
        <p:txBody>
          <a:bodyPr/>
          <a:lstStyle/>
          <a:p>
            <a:r>
              <a:rPr lang="pt-PT"/>
              <a:t>Simon Example</a:t>
            </a:r>
          </a:p>
        </p:txBody>
      </p:sp>
      <p:sp>
        <p:nvSpPr>
          <p:cNvPr id="3047428"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buClr>
                <a:srgbClr val="3333CC"/>
              </a:buClr>
              <a:buSzPct val="60000"/>
              <a:buFont typeface="Wingdings" pitchFamily="2" charset="2"/>
              <a:buNone/>
            </a:pPr>
            <a:r>
              <a:rPr lang="en-US" sz="1800" b="1">
                <a:solidFill>
                  <a:srgbClr val="000000"/>
                </a:solidFill>
                <a:latin typeface="Arial" charset="0"/>
              </a:rPr>
              <a:t>Systematic Decomposition</a:t>
            </a:r>
          </a:p>
        </p:txBody>
      </p:sp>
      <p:grpSp>
        <p:nvGrpSpPr>
          <p:cNvPr id="4" name="Group 3"/>
          <p:cNvGrpSpPr/>
          <p:nvPr/>
        </p:nvGrpSpPr>
        <p:grpSpPr>
          <a:xfrm>
            <a:off x="222046" y="1810837"/>
            <a:ext cx="1343229" cy="3503504"/>
            <a:chOff x="222046" y="1810837"/>
            <a:chExt cx="1343229" cy="3503504"/>
          </a:xfrm>
        </p:grpSpPr>
        <p:sp>
          <p:nvSpPr>
            <p:cNvPr id="24" name="Text Box 3"/>
            <p:cNvSpPr txBox="1">
              <a:spLocks noChangeArrowheads="1"/>
            </p:cNvSpPr>
            <p:nvPr/>
          </p:nvSpPr>
          <p:spPr bwMode="auto">
            <a:xfrm>
              <a:off x="222250" y="3252238"/>
              <a:ext cx="1343025"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b="1" dirty="0" smtClean="0">
                  <a:solidFill>
                    <a:srgbClr val="000000"/>
                  </a:solidFill>
                  <a:latin typeface="Arial" charset="0"/>
                </a:rPr>
                <a:t>“Play </a:t>
              </a:r>
              <a:r>
                <a:rPr lang="en-US" sz="1600" b="1" dirty="0">
                  <a:solidFill>
                    <a:srgbClr val="000000"/>
                  </a:solidFill>
                  <a:latin typeface="Arial" charset="0"/>
                </a:rPr>
                <a:t>the game of Simon using the LEDs and push button switches.”</a:t>
              </a:r>
            </a:p>
          </p:txBody>
        </p:sp>
        <p:sp>
          <p:nvSpPr>
            <p:cNvPr id="19" name="Text Box 12"/>
            <p:cNvSpPr txBox="1">
              <a:spLocks noChangeArrowheads="1"/>
            </p:cNvSpPr>
            <p:nvPr/>
          </p:nvSpPr>
          <p:spPr bwMode="auto">
            <a:xfrm>
              <a:off x="222046" y="1810837"/>
              <a:ext cx="1246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dirty="0">
                  <a:solidFill>
                    <a:srgbClr val="000000"/>
                  </a:solidFill>
                  <a:latin typeface="Arial" charset="0"/>
                </a:rPr>
                <a:t>Problem</a:t>
              </a:r>
            </a:p>
          </p:txBody>
        </p:sp>
      </p:grpSp>
      <p:grpSp>
        <p:nvGrpSpPr>
          <p:cNvPr id="5" name="Group 4"/>
          <p:cNvGrpSpPr/>
          <p:nvPr/>
        </p:nvGrpSpPr>
        <p:grpSpPr>
          <a:xfrm>
            <a:off x="1465967" y="1612399"/>
            <a:ext cx="2004157" cy="4259591"/>
            <a:chOff x="1465967" y="1612399"/>
            <a:chExt cx="2004157" cy="4259591"/>
          </a:xfrm>
        </p:grpSpPr>
        <p:grpSp>
          <p:nvGrpSpPr>
            <p:cNvPr id="2" name="Group 1"/>
            <p:cNvGrpSpPr/>
            <p:nvPr/>
          </p:nvGrpSpPr>
          <p:grpSpPr>
            <a:xfrm>
              <a:off x="1465967" y="2222500"/>
              <a:ext cx="2004157" cy="3649490"/>
              <a:chOff x="1421899" y="2222500"/>
              <a:chExt cx="2004157" cy="3649490"/>
            </a:xfrm>
          </p:grpSpPr>
          <p:sp>
            <p:nvSpPr>
              <p:cNvPr id="25" name="Text Box 4"/>
              <p:cNvSpPr txBox="1">
                <a:spLocks noChangeArrowheads="1"/>
              </p:cNvSpPr>
              <p:nvPr/>
            </p:nvSpPr>
            <p:spPr bwMode="auto">
              <a:xfrm>
                <a:off x="1421899" y="2676525"/>
                <a:ext cx="2004157" cy="397181"/>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en-US" sz="1600" b="1" dirty="0" smtClean="0">
                    <a:solidFill>
                      <a:srgbClr val="000000"/>
                    </a:solidFill>
                    <a:latin typeface="Arial" charset="0"/>
                  </a:rPr>
                  <a:t>Setup new game.</a:t>
                </a:r>
                <a:endParaRPr lang="en-US" sz="1600" b="1" dirty="0">
                  <a:solidFill>
                    <a:srgbClr val="000000"/>
                  </a:solidFill>
                  <a:latin typeface="Arial" charset="0"/>
                </a:endParaRPr>
              </a:p>
            </p:txBody>
          </p:sp>
          <p:sp>
            <p:nvSpPr>
              <p:cNvPr id="26" name="Text Box 5"/>
              <p:cNvSpPr txBox="1">
                <a:spLocks noChangeArrowheads="1"/>
              </p:cNvSpPr>
              <p:nvPr/>
            </p:nvSpPr>
            <p:spPr bwMode="auto">
              <a:xfrm>
                <a:off x="1421899" y="3126398"/>
                <a:ext cx="2004157" cy="819356"/>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sz="1600" b="1" dirty="0" smtClean="0">
                    <a:solidFill>
                      <a:srgbClr val="000000"/>
                    </a:solidFill>
                    <a:latin typeface="Arial" charset="0"/>
                  </a:rPr>
                  <a:t>Output random sequence of tones and LEDs.</a:t>
                </a:r>
                <a:endParaRPr lang="en-US" sz="1600" b="1" dirty="0">
                  <a:solidFill>
                    <a:srgbClr val="000000"/>
                  </a:solidFill>
                  <a:latin typeface="Arial" charset="0"/>
                </a:endParaRPr>
              </a:p>
            </p:txBody>
          </p:sp>
          <p:sp>
            <p:nvSpPr>
              <p:cNvPr id="27" name="Text Box 6"/>
              <p:cNvSpPr txBox="1">
                <a:spLocks noChangeArrowheads="1"/>
              </p:cNvSpPr>
              <p:nvPr/>
            </p:nvSpPr>
            <p:spPr bwMode="auto">
              <a:xfrm>
                <a:off x="1421899" y="4005467"/>
                <a:ext cx="2004157" cy="87500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sz="1600" b="1" dirty="0" smtClean="0">
                    <a:solidFill>
                      <a:srgbClr val="000000"/>
                    </a:solidFill>
                    <a:latin typeface="Arial" charset="0"/>
                  </a:rPr>
                  <a:t>Reset sequence.</a:t>
                </a:r>
              </a:p>
              <a:p>
                <a:r>
                  <a:rPr lang="en-US" sz="1600" b="1" dirty="0" smtClean="0">
                    <a:solidFill>
                      <a:srgbClr val="000000"/>
                    </a:solidFill>
                    <a:latin typeface="Arial" charset="0"/>
                  </a:rPr>
                  <a:t>Get and compare player’s response.</a:t>
                </a:r>
                <a:endParaRPr lang="en-US" sz="1600" b="1" dirty="0">
                  <a:solidFill>
                    <a:srgbClr val="000000"/>
                  </a:solidFill>
                  <a:latin typeface="Arial" charset="0"/>
                </a:endParaRPr>
              </a:p>
            </p:txBody>
          </p:sp>
          <p:sp>
            <p:nvSpPr>
              <p:cNvPr id="28" name="Text Box 7"/>
              <p:cNvSpPr txBox="1">
                <a:spLocks noChangeArrowheads="1"/>
              </p:cNvSpPr>
              <p:nvPr/>
            </p:nvSpPr>
            <p:spPr bwMode="auto">
              <a:xfrm>
                <a:off x="1421899" y="4960258"/>
                <a:ext cx="2004157" cy="911732"/>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en-US" sz="1600" b="1" dirty="0" smtClean="0">
                    <a:solidFill>
                      <a:srgbClr val="000000"/>
                    </a:solidFill>
                    <a:latin typeface="Arial" charset="0"/>
                  </a:rPr>
                  <a:t>Output results and restart game w/new sequence.</a:t>
                </a:r>
                <a:endParaRPr lang="en-US" sz="1600" b="1" dirty="0">
                  <a:solidFill>
                    <a:srgbClr val="000000"/>
                  </a:solidFill>
                  <a:latin typeface="Arial" charset="0"/>
                </a:endParaRPr>
              </a:p>
            </p:txBody>
          </p:sp>
          <p:sp>
            <p:nvSpPr>
              <p:cNvPr id="29" name="Text Box 9"/>
              <p:cNvSpPr txBox="1">
                <a:spLocks noChangeArrowheads="1"/>
              </p:cNvSpPr>
              <p:nvPr/>
            </p:nvSpPr>
            <p:spPr bwMode="auto">
              <a:xfrm>
                <a:off x="1421899" y="2222500"/>
                <a:ext cx="2004157" cy="331788"/>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en-US" sz="1600" b="1" dirty="0" err="1">
                    <a:solidFill>
                      <a:srgbClr val="000000"/>
                    </a:solidFill>
                    <a:latin typeface="Arial" charset="0"/>
                  </a:rPr>
                  <a:t>Init</a:t>
                </a:r>
                <a:r>
                  <a:rPr lang="en-US" sz="1600" b="1" dirty="0">
                    <a:solidFill>
                      <a:srgbClr val="000000"/>
                    </a:solidFill>
                    <a:latin typeface="Arial" charset="0"/>
                  </a:rPr>
                  <a:t> </a:t>
                </a:r>
                <a:r>
                  <a:rPr lang="en-US" sz="1600" b="1" dirty="0" smtClean="0">
                    <a:solidFill>
                      <a:srgbClr val="000000"/>
                    </a:solidFill>
                    <a:latin typeface="Arial" charset="0"/>
                  </a:rPr>
                  <a:t>Simon board.</a:t>
                </a:r>
                <a:endParaRPr lang="en-US" sz="1600" b="1" dirty="0">
                  <a:solidFill>
                    <a:srgbClr val="000000"/>
                  </a:solidFill>
                  <a:latin typeface="Arial" charset="0"/>
                </a:endParaRPr>
              </a:p>
            </p:txBody>
          </p:sp>
        </p:grpSp>
        <p:sp>
          <p:nvSpPr>
            <p:cNvPr id="20" name="Text Box 13"/>
            <p:cNvSpPr txBox="1">
              <a:spLocks noChangeArrowheads="1"/>
            </p:cNvSpPr>
            <p:nvPr/>
          </p:nvSpPr>
          <p:spPr bwMode="auto">
            <a:xfrm>
              <a:off x="1660321" y="1612399"/>
              <a:ext cx="16144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dirty="0">
                  <a:solidFill>
                    <a:srgbClr val="000000"/>
                  </a:solidFill>
                  <a:latin typeface="Arial" charset="0"/>
                </a:rPr>
                <a:t>Algorithm</a:t>
              </a:r>
            </a:p>
          </p:txBody>
        </p:sp>
      </p:grpSp>
      <p:grpSp>
        <p:nvGrpSpPr>
          <p:cNvPr id="7" name="Group 6"/>
          <p:cNvGrpSpPr/>
          <p:nvPr/>
        </p:nvGrpSpPr>
        <p:grpSpPr>
          <a:xfrm>
            <a:off x="5697334" y="1213937"/>
            <a:ext cx="3360738" cy="5015190"/>
            <a:chOff x="5697334" y="1213937"/>
            <a:chExt cx="3360738" cy="5015190"/>
          </a:xfrm>
        </p:grpSpPr>
        <p:sp>
          <p:nvSpPr>
            <p:cNvPr id="3047433" name="Rectangle 9"/>
            <p:cNvSpPr>
              <a:spLocks noChangeArrowheads="1"/>
            </p:cNvSpPr>
            <p:nvPr/>
          </p:nvSpPr>
          <p:spPr bwMode="auto">
            <a:xfrm>
              <a:off x="6170614" y="1714430"/>
              <a:ext cx="2604110" cy="451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start:</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call	</a:t>
              </a:r>
              <a:r>
                <a:rPr lang="en-US" sz="1100" b="1" dirty="0" smtClean="0">
                  <a:solidFill>
                    <a:srgbClr val="000000"/>
                  </a:solidFill>
                  <a:latin typeface="Courier New" pitchFamily="49" charset="0"/>
                </a:rPr>
                <a:t>#</a:t>
              </a:r>
              <a:r>
                <a:rPr lang="en-US" sz="1100" b="1" dirty="0" err="1">
                  <a:solidFill>
                    <a:srgbClr val="000000"/>
                  </a:solidFill>
                  <a:latin typeface="Courier New" pitchFamily="49" charset="0"/>
                </a:rPr>
                <a:t>init_board</a:t>
              </a: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err="1">
                  <a:solidFill>
                    <a:srgbClr val="000000"/>
                  </a:solidFill>
                  <a:latin typeface="Courier New" pitchFamily="49" charset="0"/>
                </a:rPr>
                <a:t>newGame</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call	</a:t>
              </a:r>
              <a:r>
                <a:rPr lang="en-US" sz="1100" b="1" dirty="0" smtClean="0">
                  <a:solidFill>
                    <a:srgbClr val="000000"/>
                  </a:solidFill>
                  <a:latin typeface="Courier New" pitchFamily="49" charset="0"/>
                </a:rPr>
                <a:t>#</a:t>
              </a:r>
              <a:r>
                <a:rPr lang="en-US" sz="1100" b="1" dirty="0" err="1">
                  <a:solidFill>
                    <a:srgbClr val="000000"/>
                  </a:solidFill>
                  <a:latin typeface="Courier New" pitchFamily="49" charset="0"/>
                </a:rPr>
                <a:t>new_game</a:t>
              </a: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call	</a:t>
              </a:r>
              <a:r>
                <a:rPr lang="en-US" sz="1100" b="1" dirty="0" smtClean="0">
                  <a:solidFill>
                    <a:srgbClr val="000000"/>
                  </a:solidFill>
                  <a:latin typeface="Courier New" pitchFamily="49" charset="0"/>
                </a:rPr>
                <a:t>#</a:t>
              </a:r>
              <a:r>
                <a:rPr lang="en-US" sz="1100" b="1" dirty="0" err="1">
                  <a:solidFill>
                    <a:srgbClr val="000000"/>
                  </a:solidFill>
                  <a:latin typeface="Courier New" pitchFamily="49" charset="0"/>
                </a:rPr>
                <a:t>saveRandSeed</a:t>
              </a: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r>
                <a:rPr lang="en-US" sz="1100" b="1" dirty="0" err="1">
                  <a:solidFill>
                    <a:srgbClr val="000000"/>
                  </a:solidFill>
                  <a:latin typeface="Courier New" pitchFamily="49" charset="0"/>
                </a:rPr>
                <a:t>mov.b</a:t>
              </a:r>
              <a:r>
                <a:rPr lang="en-US" sz="1100" b="1" dirty="0">
                  <a:solidFill>
                    <a:srgbClr val="000000"/>
                  </a:solidFill>
                  <a:latin typeface="Courier New" pitchFamily="49" charset="0"/>
                </a:rPr>
                <a:t>	#0xff,&amp;success</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r>
                <a:rPr lang="en-US" sz="1100" b="1" dirty="0" err="1">
                  <a:solidFill>
                    <a:srgbClr val="000000"/>
                  </a:solidFill>
                  <a:latin typeface="Courier New" pitchFamily="49" charset="0"/>
                </a:rPr>
                <a:t>mov.w</a:t>
              </a:r>
              <a:r>
                <a:rPr lang="en-US" sz="1100" b="1" dirty="0">
                  <a:solidFill>
                    <a:srgbClr val="000000"/>
                  </a:solidFill>
                  <a:latin typeface="Courier New" pitchFamily="49" charset="0"/>
                </a:rPr>
                <a:t>	#TRYS-1,&amp;trys</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err="1">
                  <a:solidFill>
                    <a:srgbClr val="000000"/>
                  </a:solidFill>
                  <a:latin typeface="Courier New" pitchFamily="49" charset="0"/>
                </a:rPr>
                <a:t>tryLoop</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r>
                <a:rPr lang="en-US" sz="1100" b="1" dirty="0" err="1">
                  <a:solidFill>
                    <a:srgbClr val="000000"/>
                  </a:solidFill>
                  <a:latin typeface="Courier New" pitchFamily="49" charset="0"/>
                </a:rPr>
                <a:t>tst.b</a:t>
              </a:r>
              <a:r>
                <a:rPr lang="en-US" sz="1100" b="1" dirty="0">
                  <a:solidFill>
                    <a:srgbClr val="000000"/>
                  </a:solidFill>
                  <a:latin typeface="Courier New" pitchFamily="49" charset="0"/>
                </a:rPr>
                <a:t>	&amp;success</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r>
                <a:rPr lang="en-US" sz="1100" b="1" dirty="0" err="1">
                  <a:solidFill>
                    <a:srgbClr val="000000"/>
                  </a:solidFill>
                  <a:latin typeface="Courier New" pitchFamily="49" charset="0"/>
                </a:rPr>
                <a:t>jeq</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newGame</a:t>
              </a: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r>
                <a:rPr lang="en-US" sz="1100" b="1" dirty="0" err="1">
                  <a:solidFill>
                    <a:srgbClr val="000000"/>
                  </a:solidFill>
                  <a:latin typeface="Courier New" pitchFamily="49" charset="0"/>
                </a:rPr>
                <a:t>inc.w</a:t>
              </a:r>
              <a:r>
                <a:rPr lang="en-US" sz="1100" b="1" dirty="0">
                  <a:solidFill>
                    <a:srgbClr val="000000"/>
                  </a:solidFill>
                  <a:latin typeface="Courier New" pitchFamily="49" charset="0"/>
                </a:rPr>
                <a:t>	&amp;</a:t>
              </a:r>
              <a:r>
                <a:rPr lang="en-US" sz="1100" b="1" dirty="0" err="1">
                  <a:solidFill>
                    <a:srgbClr val="000000"/>
                  </a:solidFill>
                  <a:latin typeface="Courier New" pitchFamily="49" charset="0"/>
                </a:rPr>
                <a:t>trys</a:t>
              </a: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test:</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r>
                <a:rPr lang="en-US" sz="1100" b="1" dirty="0" err="1">
                  <a:solidFill>
                    <a:srgbClr val="000000"/>
                  </a:solidFill>
                  <a:latin typeface="Courier New" pitchFamily="49" charset="0"/>
                </a:rPr>
                <a:t>mov.w</a:t>
              </a:r>
              <a:r>
                <a:rPr lang="en-US" sz="1100" b="1" dirty="0">
                  <a:solidFill>
                    <a:srgbClr val="000000"/>
                  </a:solidFill>
                  <a:latin typeface="Courier New" pitchFamily="49" charset="0"/>
                </a:rPr>
                <a:t>	#0,r15</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err="1">
                  <a:solidFill>
                    <a:srgbClr val="000000"/>
                  </a:solidFill>
                  <a:latin typeface="Courier New" pitchFamily="49" charset="0"/>
                </a:rPr>
                <a:t>testLoop</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r>
                <a:rPr lang="en-US" sz="1100" b="1" dirty="0" err="1">
                  <a:solidFill>
                    <a:srgbClr val="000000"/>
                  </a:solidFill>
                  <a:latin typeface="Courier New" pitchFamily="49" charset="0"/>
                </a:rPr>
                <a:t>cmp.w</a:t>
              </a:r>
              <a:r>
                <a:rPr lang="en-US" sz="1100" b="1" dirty="0">
                  <a:solidFill>
                    <a:srgbClr val="000000"/>
                  </a:solidFill>
                  <a:latin typeface="Courier New" pitchFamily="49" charset="0"/>
                </a:rPr>
                <a:t>	r15,&amp;trys</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r>
                <a:rPr lang="en-US" sz="1100" b="1" dirty="0" err="1">
                  <a:solidFill>
                    <a:srgbClr val="000000"/>
                  </a:solidFill>
                  <a:latin typeface="Courier New" pitchFamily="49" charset="0"/>
                </a:rPr>
                <a:t>jge</a:t>
              </a:r>
              <a:r>
                <a:rPr lang="en-US" sz="1100" b="1" dirty="0">
                  <a:solidFill>
                    <a:srgbClr val="000000"/>
                  </a:solidFill>
                  <a:latin typeface="Courier New" pitchFamily="49" charset="0"/>
                </a:rPr>
                <a:t>	player</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call	</a:t>
              </a:r>
              <a:r>
                <a:rPr lang="en-US" sz="1100" b="1" dirty="0" smtClean="0">
                  <a:solidFill>
                    <a:srgbClr val="000000"/>
                  </a:solidFill>
                  <a:latin typeface="Courier New" pitchFamily="49" charset="0"/>
                </a:rPr>
                <a:t>#</a:t>
              </a:r>
              <a:r>
                <a:rPr lang="en-US" sz="1100" b="1" dirty="0" err="1">
                  <a:solidFill>
                    <a:srgbClr val="000000"/>
                  </a:solidFill>
                  <a:latin typeface="Courier New" pitchFamily="49" charset="0"/>
                </a:rPr>
                <a:t>getRand</a:t>
              </a: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r>
                <a:rPr lang="en-US" sz="1100" b="1" dirty="0" err="1">
                  <a:solidFill>
                    <a:srgbClr val="000000"/>
                  </a:solidFill>
                  <a:latin typeface="Courier New" pitchFamily="49" charset="0"/>
                </a:rPr>
                <a:t>and.w</a:t>
              </a:r>
              <a:r>
                <a:rPr lang="en-US" sz="1100" b="1" dirty="0">
                  <a:solidFill>
                    <a:srgbClr val="000000"/>
                  </a:solidFill>
                  <a:latin typeface="Courier New" pitchFamily="49" charset="0"/>
                </a:rPr>
                <a:t>	#0x0003,r12</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call	</a:t>
              </a:r>
              <a:r>
                <a:rPr lang="en-US" sz="1100" b="1" dirty="0" smtClean="0">
                  <a:solidFill>
                    <a:srgbClr val="000000"/>
                  </a:solidFill>
                  <a:latin typeface="Courier New" pitchFamily="49" charset="0"/>
                </a:rPr>
                <a:t>#</a:t>
              </a:r>
              <a:r>
                <a:rPr lang="en-US" sz="1100" b="1" dirty="0" err="1">
                  <a:solidFill>
                    <a:srgbClr val="000000"/>
                  </a:solidFill>
                  <a:latin typeface="Courier New" pitchFamily="49" charset="0"/>
                </a:rPr>
                <a:t>doLEDsTone</a:t>
              </a: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r>
                <a:rPr lang="en-US" sz="1100" b="1" dirty="0" err="1">
                  <a:solidFill>
                    <a:srgbClr val="000000"/>
                  </a:solidFill>
                  <a:latin typeface="Courier New" pitchFamily="49" charset="0"/>
                </a:rPr>
                <a:t>inc.w</a:t>
              </a:r>
              <a:r>
                <a:rPr lang="en-US" sz="1100" b="1" dirty="0">
                  <a:solidFill>
                    <a:srgbClr val="000000"/>
                  </a:solidFill>
                  <a:latin typeface="Courier New" pitchFamily="49" charset="0"/>
                </a:rPr>
                <a:t>	r15</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r>
                <a:rPr lang="en-US" sz="1100" b="1" dirty="0" err="1">
                  <a:solidFill>
                    <a:srgbClr val="000000"/>
                  </a:solidFill>
                  <a:latin typeface="Courier New" pitchFamily="49" charset="0"/>
                </a:rPr>
                <a:t>jmp</a:t>
              </a:r>
              <a:r>
                <a:rPr lang="en-US" sz="1100" b="1" dirty="0">
                  <a:solidFill>
                    <a:srgbClr val="000000"/>
                  </a:solidFill>
                  <a:latin typeface="Courier New" pitchFamily="49" charset="0"/>
                </a:rPr>
                <a:t>	</a:t>
              </a:r>
              <a:r>
                <a:rPr lang="en-US" sz="1100" b="1" dirty="0" err="1" smtClean="0">
                  <a:solidFill>
                    <a:srgbClr val="000000"/>
                  </a:solidFill>
                  <a:latin typeface="Courier New" pitchFamily="49" charset="0"/>
                </a:rPr>
                <a:t>testLoop</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player:</a:t>
              </a: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call	</a:t>
              </a:r>
              <a:r>
                <a:rPr lang="en-US" sz="1100" b="1" dirty="0" smtClean="0">
                  <a:solidFill>
                    <a:srgbClr val="000000"/>
                  </a:solidFill>
                  <a:latin typeface="Courier New" pitchFamily="49" charset="0"/>
                </a:rPr>
                <a:t>#</a:t>
              </a:r>
              <a:r>
                <a:rPr lang="en-US" sz="1100" b="1" dirty="0" err="1">
                  <a:solidFill>
                    <a:srgbClr val="000000"/>
                  </a:solidFill>
                  <a:latin typeface="Courier New" pitchFamily="49" charset="0"/>
                </a:rPr>
                <a:t>restoreRandSeed</a:t>
              </a: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233363" algn="l"/>
                  <a:tab pos="914400" algn="l"/>
                  <a:tab pos="1147763" algn="l"/>
                  <a:tab pos="1371600" algn="l"/>
                  <a:tab pos="1604963" algn="l"/>
                  <a:tab pos="1828800" algn="l"/>
                  <a:tab pos="2062163" algn="l"/>
                  <a:tab pos="2232025" algn="l"/>
                </a:tabLst>
              </a:pPr>
              <a:r>
                <a:rPr lang="en-US" sz="1100" b="1" dirty="0">
                  <a:solidFill>
                    <a:srgbClr val="000000"/>
                  </a:solidFill>
                  <a:latin typeface="Courier New" pitchFamily="49" charset="0"/>
                </a:rPr>
                <a:t>	...</a:t>
              </a:r>
            </a:p>
          </p:txBody>
        </p:sp>
        <p:sp>
          <p:nvSpPr>
            <p:cNvPr id="21" name="Text Box 14"/>
            <p:cNvSpPr txBox="1">
              <a:spLocks noChangeArrowheads="1"/>
            </p:cNvSpPr>
            <p:nvPr/>
          </p:nvSpPr>
          <p:spPr bwMode="auto">
            <a:xfrm>
              <a:off x="5697334" y="1213937"/>
              <a:ext cx="3360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dirty="0">
                  <a:solidFill>
                    <a:srgbClr val="000000"/>
                  </a:solidFill>
                  <a:latin typeface="Arial" charset="0"/>
                </a:rPr>
                <a:t>Incremental Development</a:t>
              </a:r>
            </a:p>
          </p:txBody>
        </p:sp>
      </p:grpSp>
      <p:sp>
        <p:nvSpPr>
          <p:cNvPr id="22" name="Line 15"/>
          <p:cNvSpPr>
            <a:spLocks noChangeShapeType="1"/>
          </p:cNvSpPr>
          <p:nvPr/>
        </p:nvSpPr>
        <p:spPr bwMode="auto">
          <a:xfrm flipV="1">
            <a:off x="318884" y="844049"/>
            <a:ext cx="8162926" cy="869950"/>
          </a:xfrm>
          <a:prstGeom prst="line">
            <a:avLst/>
          </a:prstGeom>
          <a:noFill/>
          <a:ln w="571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000000"/>
              </a:solidFill>
            </a:endParaRPr>
          </a:p>
        </p:txBody>
      </p:sp>
      <p:grpSp>
        <p:nvGrpSpPr>
          <p:cNvPr id="6" name="Group 5"/>
          <p:cNvGrpSpPr/>
          <p:nvPr/>
        </p:nvGrpSpPr>
        <p:grpSpPr>
          <a:xfrm>
            <a:off x="3519861" y="1378631"/>
            <a:ext cx="3211444" cy="5346556"/>
            <a:chOff x="3635327" y="1378631"/>
            <a:chExt cx="2718428" cy="5346556"/>
          </a:xfrm>
        </p:grpSpPr>
        <p:sp>
          <p:nvSpPr>
            <p:cNvPr id="3047430" name="Rectangle 6"/>
            <p:cNvSpPr>
              <a:spLocks noChangeArrowheads="1"/>
            </p:cNvSpPr>
            <p:nvPr/>
          </p:nvSpPr>
          <p:spPr bwMode="auto">
            <a:xfrm>
              <a:off x="3635327" y="1757673"/>
              <a:ext cx="2718428" cy="496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a:latin typeface="Courier New" pitchFamily="49" charset="0"/>
                </a:rPr>
                <a:t>w</a:t>
              </a:r>
              <a:r>
                <a:rPr lang="en-US" sz="1100" b="1" dirty="0" smtClean="0">
                  <a:latin typeface="Courier New" pitchFamily="49" charset="0"/>
                </a:rPr>
                <a:t>hile (1)</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latin typeface="Courier New" pitchFamily="49" charset="0"/>
                </a:rPr>
                <a:t>{	</a:t>
              </a:r>
              <a:r>
                <a:rPr lang="en-US" sz="1100" b="1" dirty="0" err="1" smtClean="0">
                  <a:solidFill>
                    <a:srgbClr val="FF0000"/>
                  </a:solidFill>
                  <a:latin typeface="Courier New" pitchFamily="49" charset="0"/>
                </a:rPr>
                <a:t>new_game</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saveRandSeed</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success = TRUE;</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trys</a:t>
              </a:r>
              <a:r>
                <a:rPr lang="en-US" sz="1100" b="1" dirty="0">
                  <a:solidFill>
                    <a:srgbClr val="000000"/>
                  </a:solidFill>
                  <a:latin typeface="Courier New" pitchFamily="49" charset="0"/>
                </a:rPr>
                <a:t> = TRYS-1;</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while(success)</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	</a:t>
              </a:r>
              <a:r>
                <a:rPr lang="en-US" sz="1100" b="1" dirty="0" err="1" smtClean="0">
                  <a:solidFill>
                    <a:srgbClr val="FF0000"/>
                  </a:solidFill>
                  <a:latin typeface="Courier New" pitchFamily="49" charset="0"/>
                </a:rPr>
                <a:t>doSequence</a:t>
              </a:r>
              <a:r>
                <a:rPr lang="en-US" sz="1100" b="1" dirty="0" smtClean="0">
                  <a:solidFill>
                    <a:srgbClr val="000000"/>
                  </a:solidFill>
                  <a:latin typeface="Courier New" pitchFamily="49" charset="0"/>
                </a:rPr>
                <a:t>:</a:t>
              </a: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err="1" smtClean="0">
                  <a:solidFill>
                    <a:srgbClr val="000000"/>
                  </a:solidFill>
                  <a:latin typeface="Courier New" pitchFamily="49" charset="0"/>
                </a:rPr>
                <a:t>restoreRandSeed</a:t>
              </a:r>
              <a:r>
                <a:rPr lang="en-US" sz="1100" b="1" dirty="0" smtClean="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err="1" smtClean="0">
                  <a:solidFill>
                    <a:srgbClr val="000000"/>
                  </a:solidFill>
                  <a:latin typeface="Courier New" pitchFamily="49" charset="0"/>
                </a:rPr>
                <a:t>trys</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smtClean="0">
                  <a:solidFill>
                    <a:srgbClr val="000000"/>
                  </a:solidFill>
                  <a:latin typeface="Courier New" pitchFamily="49" charset="0"/>
                </a:rPr>
                <a:t>	for </a:t>
              </a:r>
              <a:r>
                <a:rPr lang="en-US" sz="1100" b="1" dirty="0">
                  <a:solidFill>
                    <a:srgbClr val="000000"/>
                  </a:solidFill>
                  <a:latin typeface="Courier New" pitchFamily="49" charset="0"/>
                </a:rPr>
                <a:t>(</a:t>
              </a:r>
              <a:r>
                <a:rPr lang="en-US" sz="1100" b="1" dirty="0" err="1">
                  <a:solidFill>
                    <a:srgbClr val="000000"/>
                  </a:solidFill>
                  <a:latin typeface="Courier New" pitchFamily="49" charset="0"/>
                </a:rPr>
                <a:t>i</a:t>
              </a:r>
              <a:r>
                <a:rPr lang="en-US" sz="1100" b="1" dirty="0">
                  <a:solidFill>
                    <a:srgbClr val="000000"/>
                  </a:solidFill>
                  <a:latin typeface="Courier New" pitchFamily="49" charset="0"/>
                </a:rPr>
                <a:t>=0; </a:t>
              </a:r>
              <a:r>
                <a:rPr lang="en-US" sz="1100" b="1" dirty="0" err="1">
                  <a:solidFill>
                    <a:srgbClr val="000000"/>
                  </a:solidFill>
                  <a:latin typeface="Courier New" pitchFamily="49" charset="0"/>
                </a:rPr>
                <a:t>i</a:t>
              </a:r>
              <a:r>
                <a:rPr lang="en-US" sz="1100" b="1" dirty="0">
                  <a:solidFill>
                    <a:srgbClr val="000000"/>
                  </a:solidFill>
                  <a:latin typeface="Courier New" pitchFamily="49" charset="0"/>
                </a:rPr>
                <a:t>&lt;</a:t>
              </a:r>
              <a:r>
                <a:rPr lang="en-US" sz="1100" b="1" dirty="0" err="1">
                  <a:solidFill>
                    <a:srgbClr val="000000"/>
                  </a:solidFill>
                  <a:latin typeface="Courier New" pitchFamily="49" charset="0"/>
                </a:rPr>
                <a:t>trys</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i</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getRand</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doLEDsTone</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smtClean="0">
                  <a:solidFill>
                    <a:srgbClr val="000000"/>
                  </a:solidFill>
                  <a:latin typeface="Courier New" pitchFamily="49" charset="0"/>
                </a:rPr>
                <a:t>	}</a:t>
              </a: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endParaRPr lang="en-US" sz="1100" b="1" dirty="0">
                <a:solidFill>
                  <a:srgbClr val="000000"/>
                </a:solidFill>
                <a:latin typeface="Courier New" pitchFamily="49" charset="0"/>
              </a:endParaRP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FF0000"/>
                  </a:solidFill>
                  <a:latin typeface="Courier New" pitchFamily="49" charset="0"/>
                </a:rPr>
                <a:t>		</a:t>
              </a:r>
              <a:r>
                <a:rPr lang="en-US" sz="1100" b="1" dirty="0" err="1" smtClean="0">
                  <a:solidFill>
                    <a:srgbClr val="FF0000"/>
                  </a:solidFill>
                  <a:latin typeface="Courier New" pitchFamily="49" charset="0"/>
                </a:rPr>
                <a:t>doPlayer</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restoreRandSeed</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for (</a:t>
              </a:r>
              <a:r>
                <a:rPr lang="en-US" sz="1100" b="1" dirty="0" err="1">
                  <a:solidFill>
                    <a:srgbClr val="000000"/>
                  </a:solidFill>
                  <a:latin typeface="Courier New" pitchFamily="49" charset="0"/>
                </a:rPr>
                <a:t>i</a:t>
              </a:r>
              <a:r>
                <a:rPr lang="en-US" sz="1100" b="1" dirty="0">
                  <a:solidFill>
                    <a:srgbClr val="000000"/>
                  </a:solidFill>
                  <a:latin typeface="Courier New" pitchFamily="49" charset="0"/>
                </a:rPr>
                <a:t>=0; </a:t>
              </a:r>
              <a:r>
                <a:rPr lang="en-US" sz="1100" b="1" dirty="0" err="1">
                  <a:solidFill>
                    <a:srgbClr val="000000"/>
                  </a:solidFill>
                  <a:latin typeface="Courier New" pitchFamily="49" charset="0"/>
                </a:rPr>
                <a:t>i</a:t>
              </a:r>
              <a:r>
                <a:rPr lang="en-US" sz="1100" b="1" dirty="0">
                  <a:solidFill>
                    <a:srgbClr val="000000"/>
                  </a:solidFill>
                  <a:latin typeface="Courier New" pitchFamily="49" charset="0"/>
                </a:rPr>
                <a:t>&lt;</a:t>
              </a:r>
              <a:r>
                <a:rPr lang="en-US" sz="1100" b="1" dirty="0" err="1">
                  <a:solidFill>
                    <a:srgbClr val="000000"/>
                  </a:solidFill>
                  <a:latin typeface="Courier New" pitchFamily="49" charset="0"/>
                </a:rPr>
                <a:t>trys</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i</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	</a:t>
              </a:r>
              <a:r>
                <a:rPr lang="en-US" sz="1100" b="1" dirty="0" err="1">
                  <a:solidFill>
                    <a:srgbClr val="000000"/>
                  </a:solidFill>
                  <a:latin typeface="Courier New" pitchFamily="49" charset="0"/>
                </a:rPr>
                <a:t>getSwitch</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doLEDsTone</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smtClean="0">
                  <a:solidFill>
                    <a:srgbClr val="000000"/>
                  </a:solidFill>
                  <a:latin typeface="Courier New" pitchFamily="49" charset="0"/>
                </a:rPr>
                <a:t>	if </a:t>
              </a:r>
              <a:r>
                <a:rPr lang="en-US" sz="1100" b="1" dirty="0">
                  <a:solidFill>
                    <a:srgbClr val="000000"/>
                  </a:solidFill>
                  <a:latin typeface="Courier New" pitchFamily="49" charset="0"/>
                </a:rPr>
                <a:t>(</a:t>
              </a:r>
              <a:r>
                <a:rPr lang="en-US" sz="1100" b="1" dirty="0" err="1">
                  <a:solidFill>
                    <a:srgbClr val="000000"/>
                  </a:solidFill>
                  <a:latin typeface="Courier New" pitchFamily="49" charset="0"/>
                </a:rPr>
                <a:t>getRand</a:t>
              </a:r>
              <a:r>
                <a:rPr lang="en-US" sz="1100" b="1" dirty="0">
                  <a:solidFill>
                    <a:srgbClr val="000000"/>
                  </a:solidFill>
                  <a:latin typeface="Courier New" pitchFamily="49" charset="0"/>
                </a:rPr>
                <a:t> </a:t>
              </a:r>
              <a:r>
                <a:rPr lang="en-US" sz="1100" b="1" dirty="0">
                  <a:solidFill>
                    <a:srgbClr val="000000"/>
                  </a:solidFill>
                  <a:latin typeface="Courier New" pitchFamily="49" charset="0"/>
                  <a:sym typeface="Symbol" pitchFamily="18" charset="2"/>
                </a:rPr>
                <a:t> switch)</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sym typeface="Symbol" pitchFamily="18" charset="2"/>
                </a:rPr>
                <a:t>	</a:t>
              </a:r>
              <a:r>
                <a:rPr lang="en-US" sz="1100" b="1" dirty="0">
                  <a:solidFill>
                    <a:srgbClr val="000000"/>
                  </a:solidFill>
                  <a:latin typeface="Courier New" pitchFamily="49" charset="0"/>
                  <a:sym typeface="Symbol" pitchFamily="18" charset="2"/>
                </a:rPr>
                <a:t>	</a:t>
              </a:r>
              <a:r>
                <a:rPr lang="en-US" sz="1100" b="1" dirty="0" smtClean="0">
                  <a:solidFill>
                    <a:srgbClr val="000000"/>
                  </a:solidFill>
                  <a:latin typeface="Courier New" pitchFamily="49" charset="0"/>
                  <a:sym typeface="Symbol" pitchFamily="18" charset="2"/>
                </a:rPr>
                <a:t>	</a:t>
              </a:r>
              <a:r>
                <a:rPr lang="en-US" sz="1100" b="1" dirty="0">
                  <a:solidFill>
                    <a:srgbClr val="000000"/>
                  </a:solidFill>
                  <a:latin typeface="Courier New" pitchFamily="49" charset="0"/>
                  <a:sym typeface="Symbol" pitchFamily="18" charset="2"/>
                </a:rPr>
                <a:t>	{	success = FALSE;</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sym typeface="Symbol" pitchFamily="18" charset="2"/>
                </a:rPr>
                <a:t>	</a:t>
              </a:r>
              <a:r>
                <a:rPr lang="en-US" sz="1100" b="1" dirty="0">
                  <a:solidFill>
                    <a:srgbClr val="000000"/>
                  </a:solidFill>
                  <a:latin typeface="Courier New" pitchFamily="49" charset="0"/>
                  <a:sym typeface="Symbol" pitchFamily="18" charset="2"/>
                </a:rPr>
                <a:t>		</a:t>
              </a:r>
              <a:r>
                <a:rPr lang="en-US" sz="1100" b="1" dirty="0" smtClean="0">
                  <a:solidFill>
                    <a:srgbClr val="000000"/>
                  </a:solidFill>
                  <a:latin typeface="Courier New" pitchFamily="49" charset="0"/>
                  <a:sym typeface="Symbol" pitchFamily="18" charset="2"/>
                </a:rPr>
                <a:t>	</a:t>
              </a:r>
              <a:r>
                <a:rPr lang="en-US" sz="1100" b="1" dirty="0">
                  <a:solidFill>
                    <a:srgbClr val="000000"/>
                  </a:solidFill>
                  <a:latin typeface="Courier New" pitchFamily="49" charset="0"/>
                  <a:sym typeface="Symbol" pitchFamily="18" charset="2"/>
                </a:rPr>
                <a:t>	break;</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sym typeface="Symbol" pitchFamily="18" charset="2"/>
                </a:rPr>
                <a:t>	</a:t>
              </a:r>
              <a:r>
                <a:rPr lang="en-US" sz="1100" b="1" dirty="0">
                  <a:solidFill>
                    <a:srgbClr val="000000"/>
                  </a:solidFill>
                  <a:latin typeface="Courier New" pitchFamily="49" charset="0"/>
                  <a:sym typeface="Symbol" pitchFamily="18" charset="2"/>
                </a:rPr>
                <a:t>	</a:t>
              </a:r>
              <a:r>
                <a:rPr lang="en-US" sz="1100" b="1" dirty="0" smtClean="0">
                  <a:solidFill>
                    <a:srgbClr val="000000"/>
                  </a:solidFill>
                  <a:latin typeface="Courier New" pitchFamily="49" charset="0"/>
                  <a:sym typeface="Symbol" pitchFamily="18" charset="2"/>
                </a:rPr>
                <a:t>	</a:t>
              </a:r>
              <a:r>
                <a:rPr lang="en-US" sz="1100" b="1" dirty="0">
                  <a:solidFill>
                    <a:srgbClr val="000000"/>
                  </a:solidFill>
                  <a:latin typeface="Courier New" pitchFamily="49" charset="0"/>
                  <a:sym typeface="Symbol" pitchFamily="18" charset="2"/>
                </a:rPr>
                <a:t>	}</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sym typeface="Symbol" pitchFamily="18" charset="2"/>
                </a:rPr>
                <a:t>	</a:t>
              </a:r>
              <a:r>
                <a:rPr lang="en-US" sz="1100" b="1" dirty="0">
                  <a:solidFill>
                    <a:srgbClr val="000000"/>
                  </a:solidFill>
                  <a:latin typeface="Courier New" pitchFamily="49" charset="0"/>
                  <a:sym typeface="Symbol" pitchFamily="18" charset="2"/>
                </a:rPr>
                <a:t>	</a:t>
              </a:r>
              <a:r>
                <a:rPr lang="en-US" sz="1100" b="1" dirty="0" smtClean="0">
                  <a:solidFill>
                    <a:srgbClr val="000000"/>
                  </a:solidFill>
                  <a:latin typeface="Courier New" pitchFamily="49" charset="0"/>
                  <a:sym typeface="Symbol" pitchFamily="18" charset="2"/>
                </a:rPr>
                <a:t>	}</a:t>
              </a:r>
              <a:endParaRPr lang="en-US" sz="1100" b="1" dirty="0">
                <a:solidFill>
                  <a:srgbClr val="000000"/>
                </a:solidFill>
                <a:latin typeface="Courier New" pitchFamily="49" charset="0"/>
                <a:sym typeface="Symbol" pitchFamily="18" charset="2"/>
              </a:endParaRP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sym typeface="Symbol" pitchFamily="18" charset="2"/>
                </a:rPr>
                <a:t>		}</a:t>
              </a:r>
              <a:endParaRPr lang="en-US" sz="1100" b="1" dirty="0">
                <a:solidFill>
                  <a:srgbClr val="000000"/>
                </a:solidFill>
                <a:latin typeface="Courier New" pitchFamily="49" charset="0"/>
                <a:sym typeface="Symbol" pitchFamily="18" charset="2"/>
              </a:endParaRP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FF0000"/>
                  </a:solidFill>
                  <a:latin typeface="Courier New" pitchFamily="49" charset="0"/>
                  <a:sym typeface="Symbol" pitchFamily="18" charset="2"/>
                </a:rPr>
                <a:t>		</a:t>
              </a:r>
              <a:r>
                <a:rPr lang="en-US" sz="1100" b="1" dirty="0" err="1" smtClean="0">
                  <a:solidFill>
                    <a:srgbClr val="FF0000"/>
                  </a:solidFill>
                  <a:latin typeface="Courier New" pitchFamily="49" charset="0"/>
                  <a:sym typeface="Symbol" pitchFamily="18" charset="2"/>
                </a:rPr>
                <a:t>doResults</a:t>
              </a:r>
              <a:r>
                <a:rPr lang="en-US" sz="1100" b="1" dirty="0">
                  <a:solidFill>
                    <a:srgbClr val="000000"/>
                  </a:solidFill>
                  <a:latin typeface="Courier New" pitchFamily="49" charset="0"/>
                  <a:sym typeface="Symbol" pitchFamily="18" charset="2"/>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sym typeface="Symbol" pitchFamily="18" charset="2"/>
                </a:rPr>
                <a:t>		{</a:t>
              </a:r>
              <a:r>
                <a:rPr lang="en-US" sz="1100" b="1" dirty="0">
                  <a:solidFill>
                    <a:srgbClr val="000000"/>
                  </a:solidFill>
                  <a:latin typeface="Courier New" pitchFamily="49" charset="0"/>
                  <a:sym typeface="Symbol" pitchFamily="18" charset="2"/>
                </a:rPr>
                <a:t>	if (</a:t>
              </a:r>
              <a:r>
                <a:rPr lang="en-US" sz="1100" b="1" dirty="0" smtClean="0">
                  <a:solidFill>
                    <a:srgbClr val="000000"/>
                  </a:solidFill>
                  <a:latin typeface="Courier New" pitchFamily="49" charset="0"/>
                  <a:sym typeface="Symbol" pitchFamily="18" charset="2"/>
                </a:rPr>
                <a:t>success) </a:t>
              </a:r>
              <a:r>
                <a:rPr lang="en-US" sz="1100" b="1" dirty="0" err="1" smtClean="0">
                  <a:solidFill>
                    <a:srgbClr val="000000"/>
                  </a:solidFill>
                  <a:latin typeface="Courier New" pitchFamily="49" charset="0"/>
                  <a:sym typeface="Symbol" pitchFamily="18" charset="2"/>
                </a:rPr>
                <a:t>outSuccess</a:t>
              </a:r>
              <a:r>
                <a:rPr lang="en-US" sz="1100" b="1" dirty="0" smtClean="0">
                  <a:solidFill>
                    <a:srgbClr val="000000"/>
                  </a:solidFill>
                  <a:latin typeface="Courier New" pitchFamily="49" charset="0"/>
                  <a:sym typeface="Symbol" pitchFamily="18" charset="2"/>
                </a:rPr>
                <a:t>;</a:t>
              </a:r>
              <a:endParaRPr lang="en-US" sz="1100" b="1" dirty="0">
                <a:solidFill>
                  <a:srgbClr val="000000"/>
                </a:solidFill>
                <a:latin typeface="Courier New" pitchFamily="49" charset="0"/>
                <a:sym typeface="Symbol" pitchFamily="18" charset="2"/>
              </a:endParaRP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r>
                <a:rPr lang="en-US" sz="1100" b="1" dirty="0">
                  <a:solidFill>
                    <a:srgbClr val="000000"/>
                  </a:solidFill>
                  <a:latin typeface="Courier New" pitchFamily="49" charset="0"/>
                </a:rPr>
                <a:t>	</a:t>
              </a:r>
              <a:r>
                <a:rPr lang="en-US" sz="1100" b="1" dirty="0" smtClean="0">
                  <a:solidFill>
                    <a:srgbClr val="000000"/>
                  </a:solidFill>
                  <a:latin typeface="Courier New" pitchFamily="49" charset="0"/>
                </a:rPr>
                <a:t>	else </a:t>
              </a:r>
              <a:r>
                <a:rPr lang="en-US" sz="1100" b="1" dirty="0" err="1">
                  <a:solidFill>
                    <a:srgbClr val="000000"/>
                  </a:solidFill>
                  <a:latin typeface="Courier New" pitchFamily="49" charset="0"/>
                </a:rPr>
                <a:t>outRaspberry</a:t>
              </a:r>
              <a:r>
                <a:rPr lang="en-US" sz="1100" b="1" dirty="0">
                  <a:solidFill>
                    <a:srgbClr val="000000"/>
                  </a:solidFill>
                  <a:latin typeface="Courier New" pitchFamily="49" charset="0"/>
                </a:rPr>
                <a:t>;</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smtClean="0">
                  <a:solidFill>
                    <a:srgbClr val="000000"/>
                  </a:solidFill>
                  <a:latin typeface="Courier New" pitchFamily="49" charset="0"/>
                </a:rPr>
                <a:t>	}</a:t>
              </a:r>
            </a:p>
            <a:p>
              <a:pPr>
                <a:lnSpc>
                  <a:spcPct val="90000"/>
                </a:lnSpc>
                <a:spcBef>
                  <a:spcPts val="0"/>
                </a:spcBef>
                <a:buClr>
                  <a:srgbClr val="3333CC"/>
                </a:buClr>
                <a:buSzPct val="60000"/>
                <a:buFont typeface="Wingdings" pitchFamily="2" charset="2"/>
                <a:buNone/>
                <a:tabLst>
                  <a:tab pos="176213" algn="l"/>
                  <a:tab pos="396875" algn="l"/>
                  <a:tab pos="628650" algn="l"/>
                  <a:tab pos="804863" algn="l"/>
                  <a:tab pos="1023938" algn="l"/>
                  <a:tab pos="1255713" algn="l"/>
                  <a:tab pos="1371600" algn="l"/>
                  <a:tab pos="1604963" algn="l"/>
                  <a:tab pos="1828800" algn="l"/>
                  <a:tab pos="2062163" algn="l"/>
                  <a:tab pos="2232025" algn="l"/>
                </a:tabLst>
              </a:pPr>
              <a:r>
                <a:rPr lang="en-US" sz="1100" b="1" dirty="0">
                  <a:solidFill>
                    <a:srgbClr val="000000"/>
                  </a:solidFill>
                  <a:latin typeface="Courier New" pitchFamily="49" charset="0"/>
                </a:rPr>
                <a:t>}</a:t>
              </a:r>
            </a:p>
          </p:txBody>
        </p:sp>
        <p:sp>
          <p:nvSpPr>
            <p:cNvPr id="23" name="Text Box 13"/>
            <p:cNvSpPr txBox="1">
              <a:spLocks noChangeArrowheads="1"/>
            </p:cNvSpPr>
            <p:nvPr/>
          </p:nvSpPr>
          <p:spPr bwMode="auto">
            <a:xfrm>
              <a:off x="3725306" y="1378631"/>
              <a:ext cx="18250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000" b="1" dirty="0" smtClean="0">
                  <a:solidFill>
                    <a:srgbClr val="000000"/>
                  </a:solidFill>
                  <a:latin typeface="Arial" charset="0"/>
                </a:rPr>
                <a:t>Pseudo-code</a:t>
              </a:r>
              <a:endParaRPr lang="en-US" sz="2000" b="1" dirty="0">
                <a:solidFill>
                  <a:srgbClr val="000000"/>
                </a:solidFill>
                <a:latin typeface="Arial" charset="0"/>
              </a:endParaRPr>
            </a:p>
          </p:txBody>
        </p:sp>
      </p:grpSp>
    </p:spTree>
    <p:extLst>
      <p:ext uri="{BB962C8B-B14F-4D97-AF65-F5344CB8AC3E}">
        <p14:creationId xmlns:p14="http://schemas.microsoft.com/office/powerpoint/2010/main" val="232124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651" y="3505106"/>
            <a:ext cx="7037880" cy="2779667"/>
          </a:xfrm>
          <a:prstGeom prst="rect">
            <a:avLst/>
          </a:prstGeom>
        </p:spPr>
      </p:pic>
    </p:spTree>
    <p:extLst>
      <p:ext uri="{BB962C8B-B14F-4D97-AF65-F5344CB8AC3E}">
        <p14:creationId xmlns:p14="http://schemas.microsoft.com/office/powerpoint/2010/main" val="42336102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292" name="Rectangle 4"/>
          <p:cNvSpPr>
            <a:spLocks noGrp="1" noChangeArrowheads="1"/>
          </p:cNvSpPr>
          <p:nvPr>
            <p:ph type="ctrTitle"/>
          </p:nvPr>
        </p:nvSpPr>
        <p:spPr/>
        <p:txBody>
          <a:bodyPr/>
          <a:lstStyle/>
          <a:p>
            <a:r>
              <a:rPr lang="en-US" dirty="0" smtClean="0"/>
              <a:t>Energy Consumption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799" y="3428999"/>
            <a:ext cx="4643325" cy="3023172"/>
          </a:xfrm>
          <a:prstGeom prst="rect">
            <a:avLst/>
          </a:prstGeom>
        </p:spPr>
      </p:pic>
    </p:spTree>
    <p:extLst>
      <p:ext uri="{BB962C8B-B14F-4D97-AF65-F5344CB8AC3E}">
        <p14:creationId xmlns:p14="http://schemas.microsoft.com/office/powerpoint/2010/main" val="2665888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smtClean="0"/>
              <a:t>Assembler / Linker</a:t>
            </a:r>
            <a:endParaRPr lang="en-US"/>
          </a:p>
        </p:txBody>
      </p:sp>
      <p:sp>
        <p:nvSpPr>
          <p:cNvPr id="7" name="Slide Number Placeholder 3"/>
          <p:cNvSpPr>
            <a:spLocks noGrp="1"/>
          </p:cNvSpPr>
          <p:nvPr>
            <p:ph type="sldNum" sz="quarter" idx="12"/>
          </p:nvPr>
        </p:nvSpPr>
        <p:spPr/>
        <p:txBody>
          <a:bodyPr/>
          <a:lstStyle/>
          <a:p>
            <a:fld id="{6B08B5F2-3F4E-4642-AE6B-3103C434837C}" type="slidenum">
              <a:rPr lang="en-US"/>
              <a:pPr/>
              <a:t>5</a:t>
            </a:fld>
            <a:endParaRPr lang="en-US"/>
          </a:p>
        </p:txBody>
      </p:sp>
      <p:sp>
        <p:nvSpPr>
          <p:cNvPr id="2638853" name="Rectangle 2"/>
          <p:cNvSpPr>
            <a:spLocks noGrp="1" noChangeArrowheads="1"/>
          </p:cNvSpPr>
          <p:nvPr>
            <p:ph type="title" idx="4294967295"/>
          </p:nvPr>
        </p:nvSpPr>
        <p:spPr>
          <a:xfrm>
            <a:off x="1179513" y="152400"/>
            <a:ext cx="7720012" cy="914400"/>
          </a:xfrm>
        </p:spPr>
        <p:txBody>
          <a:bodyPr lIns="92075" tIns="46038" rIns="92075" bIns="46038"/>
          <a:lstStyle/>
          <a:p>
            <a:r>
              <a:rPr lang="en-US"/>
              <a:t>High Level vs. Assembly</a:t>
            </a:r>
          </a:p>
        </p:txBody>
      </p:sp>
      <p:sp>
        <p:nvSpPr>
          <p:cNvPr id="841731" name="Rectangle 3"/>
          <p:cNvSpPr>
            <a:spLocks noGrp="1" noChangeArrowheads="1"/>
          </p:cNvSpPr>
          <p:nvPr>
            <p:ph type="body" idx="4294967295"/>
          </p:nvPr>
        </p:nvSpPr>
        <p:spPr>
          <a:xfrm>
            <a:off x="434975" y="1419225"/>
            <a:ext cx="8356600" cy="5186363"/>
          </a:xfrm>
        </p:spPr>
        <p:txBody>
          <a:bodyPr lIns="92075" tIns="46038" rIns="92075" bIns="46038"/>
          <a:lstStyle/>
          <a:p>
            <a:pPr>
              <a:lnSpc>
                <a:spcPct val="90000"/>
              </a:lnSpc>
            </a:pPr>
            <a:r>
              <a:rPr lang="en-US" sz="2800"/>
              <a:t>High Level Languages</a:t>
            </a:r>
          </a:p>
          <a:p>
            <a:pPr lvl="1">
              <a:lnSpc>
                <a:spcPct val="90000"/>
              </a:lnSpc>
            </a:pPr>
            <a:r>
              <a:rPr lang="en-US" sz="2400"/>
              <a:t>More programmer friendly</a:t>
            </a:r>
          </a:p>
          <a:p>
            <a:pPr lvl="1">
              <a:lnSpc>
                <a:spcPct val="90000"/>
              </a:lnSpc>
            </a:pPr>
            <a:r>
              <a:rPr lang="en-US" sz="2400"/>
              <a:t>More ISA independent</a:t>
            </a:r>
          </a:p>
          <a:p>
            <a:pPr lvl="1">
              <a:lnSpc>
                <a:spcPct val="90000"/>
              </a:lnSpc>
            </a:pPr>
            <a:r>
              <a:rPr lang="en-US" sz="2400"/>
              <a:t>Each high-level statement translates to several instructions in the ISA of the computer</a:t>
            </a:r>
          </a:p>
          <a:p>
            <a:pPr>
              <a:lnSpc>
                <a:spcPct val="90000"/>
              </a:lnSpc>
            </a:pPr>
            <a:r>
              <a:rPr lang="en-US" sz="2800"/>
              <a:t>Assembly Languages</a:t>
            </a:r>
          </a:p>
          <a:p>
            <a:pPr lvl="1">
              <a:lnSpc>
                <a:spcPct val="90000"/>
              </a:lnSpc>
            </a:pPr>
            <a:r>
              <a:rPr lang="en-US" sz="2400"/>
              <a:t>Lower level, closer to ISA</a:t>
            </a:r>
          </a:p>
          <a:p>
            <a:pPr lvl="1">
              <a:lnSpc>
                <a:spcPct val="90000"/>
              </a:lnSpc>
            </a:pPr>
            <a:r>
              <a:rPr lang="en-US" sz="2400"/>
              <a:t>Very ISA-dependent</a:t>
            </a:r>
          </a:p>
          <a:p>
            <a:pPr lvl="1">
              <a:lnSpc>
                <a:spcPct val="90000"/>
              </a:lnSpc>
            </a:pPr>
            <a:r>
              <a:rPr lang="en-US" sz="2400"/>
              <a:t>Each instruction specifies a single ISA instruction</a:t>
            </a:r>
          </a:p>
          <a:p>
            <a:pPr lvl="1">
              <a:lnSpc>
                <a:spcPct val="90000"/>
              </a:lnSpc>
            </a:pPr>
            <a:r>
              <a:rPr lang="en-US" sz="2400"/>
              <a:t>Makes low level programming more user friendly</a:t>
            </a:r>
          </a:p>
          <a:p>
            <a:pPr lvl="1">
              <a:lnSpc>
                <a:spcPct val="90000"/>
              </a:lnSpc>
            </a:pPr>
            <a:r>
              <a:rPr lang="en-US" sz="2400"/>
              <a:t>More efficient code</a:t>
            </a:r>
          </a:p>
        </p:txBody>
      </p:sp>
      <p:sp>
        <p:nvSpPr>
          <p:cNvPr id="2638855" name="Text Box 7"/>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charset="0"/>
              </a:rPr>
              <a:t>High Level vs. Assembly</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1914783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1731">
                                            <p:txEl>
                                              <p:pRg st="0" end="0"/>
                                            </p:txEl>
                                          </p:spTgt>
                                        </p:tgtEl>
                                        <p:attrNameLst>
                                          <p:attrName>style.visibility</p:attrName>
                                        </p:attrNameLst>
                                      </p:cBhvr>
                                      <p:to>
                                        <p:strVal val="visible"/>
                                      </p:to>
                                    </p:set>
                                    <p:animEffect transition="in" filter="wipe(left)">
                                      <p:cBhvr>
                                        <p:cTn id="7" dur="500"/>
                                        <p:tgtEl>
                                          <p:spTgt spid="84173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41731">
                                            <p:txEl>
                                              <p:pRg st="1" end="1"/>
                                            </p:txEl>
                                          </p:spTgt>
                                        </p:tgtEl>
                                        <p:attrNameLst>
                                          <p:attrName>style.visibility</p:attrName>
                                        </p:attrNameLst>
                                      </p:cBhvr>
                                      <p:to>
                                        <p:strVal val="visible"/>
                                      </p:to>
                                    </p:set>
                                    <p:animEffect transition="in" filter="wipe(left)">
                                      <p:cBhvr>
                                        <p:cTn id="10" dur="500"/>
                                        <p:tgtEl>
                                          <p:spTgt spid="84173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41731">
                                            <p:txEl>
                                              <p:pRg st="2" end="2"/>
                                            </p:txEl>
                                          </p:spTgt>
                                        </p:tgtEl>
                                        <p:attrNameLst>
                                          <p:attrName>style.visibility</p:attrName>
                                        </p:attrNameLst>
                                      </p:cBhvr>
                                      <p:to>
                                        <p:strVal val="visible"/>
                                      </p:to>
                                    </p:set>
                                    <p:animEffect transition="in" filter="wipe(left)">
                                      <p:cBhvr>
                                        <p:cTn id="13" dur="500"/>
                                        <p:tgtEl>
                                          <p:spTgt spid="841731">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41731">
                                            <p:txEl>
                                              <p:pRg st="3" end="3"/>
                                            </p:txEl>
                                          </p:spTgt>
                                        </p:tgtEl>
                                        <p:attrNameLst>
                                          <p:attrName>style.visibility</p:attrName>
                                        </p:attrNameLst>
                                      </p:cBhvr>
                                      <p:to>
                                        <p:strVal val="visible"/>
                                      </p:to>
                                    </p:set>
                                    <p:animEffect transition="in" filter="wipe(left)">
                                      <p:cBhvr>
                                        <p:cTn id="16" dur="500"/>
                                        <p:tgtEl>
                                          <p:spTgt spid="84173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41731">
                                            <p:txEl>
                                              <p:pRg st="4" end="4"/>
                                            </p:txEl>
                                          </p:spTgt>
                                        </p:tgtEl>
                                        <p:attrNameLst>
                                          <p:attrName>style.visibility</p:attrName>
                                        </p:attrNameLst>
                                      </p:cBhvr>
                                      <p:to>
                                        <p:strVal val="visible"/>
                                      </p:to>
                                    </p:set>
                                    <p:animEffect transition="in" filter="wipe(left)">
                                      <p:cBhvr>
                                        <p:cTn id="21" dur="500"/>
                                        <p:tgtEl>
                                          <p:spTgt spid="841731">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41731">
                                            <p:txEl>
                                              <p:pRg st="5" end="5"/>
                                            </p:txEl>
                                          </p:spTgt>
                                        </p:tgtEl>
                                        <p:attrNameLst>
                                          <p:attrName>style.visibility</p:attrName>
                                        </p:attrNameLst>
                                      </p:cBhvr>
                                      <p:to>
                                        <p:strVal val="visible"/>
                                      </p:to>
                                    </p:set>
                                    <p:animEffect transition="in" filter="wipe(left)">
                                      <p:cBhvr>
                                        <p:cTn id="24" dur="500"/>
                                        <p:tgtEl>
                                          <p:spTgt spid="841731">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41731">
                                            <p:txEl>
                                              <p:pRg st="6" end="6"/>
                                            </p:txEl>
                                          </p:spTgt>
                                        </p:tgtEl>
                                        <p:attrNameLst>
                                          <p:attrName>style.visibility</p:attrName>
                                        </p:attrNameLst>
                                      </p:cBhvr>
                                      <p:to>
                                        <p:strVal val="visible"/>
                                      </p:to>
                                    </p:set>
                                    <p:animEffect transition="in" filter="wipe(left)">
                                      <p:cBhvr>
                                        <p:cTn id="27" dur="500"/>
                                        <p:tgtEl>
                                          <p:spTgt spid="841731">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41731">
                                            <p:txEl>
                                              <p:pRg st="7" end="7"/>
                                            </p:txEl>
                                          </p:spTgt>
                                        </p:tgtEl>
                                        <p:attrNameLst>
                                          <p:attrName>style.visibility</p:attrName>
                                        </p:attrNameLst>
                                      </p:cBhvr>
                                      <p:to>
                                        <p:strVal val="visible"/>
                                      </p:to>
                                    </p:set>
                                    <p:animEffect transition="in" filter="wipe(left)">
                                      <p:cBhvr>
                                        <p:cTn id="30" dur="500"/>
                                        <p:tgtEl>
                                          <p:spTgt spid="841731">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41731">
                                            <p:txEl>
                                              <p:pRg st="8" end="8"/>
                                            </p:txEl>
                                          </p:spTgt>
                                        </p:tgtEl>
                                        <p:attrNameLst>
                                          <p:attrName>style.visibility</p:attrName>
                                        </p:attrNameLst>
                                      </p:cBhvr>
                                      <p:to>
                                        <p:strVal val="visible"/>
                                      </p:to>
                                    </p:set>
                                    <p:animEffect transition="in" filter="wipe(left)">
                                      <p:cBhvr>
                                        <p:cTn id="33" dur="500"/>
                                        <p:tgtEl>
                                          <p:spTgt spid="841731">
                                            <p:txEl>
                                              <p:pRg st="8" end="8"/>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41731">
                                            <p:txEl>
                                              <p:pRg st="9" end="9"/>
                                            </p:txEl>
                                          </p:spTgt>
                                        </p:tgtEl>
                                        <p:attrNameLst>
                                          <p:attrName>style.visibility</p:attrName>
                                        </p:attrNameLst>
                                      </p:cBhvr>
                                      <p:to>
                                        <p:strVal val="visible"/>
                                      </p:to>
                                    </p:set>
                                    <p:animEffect transition="in" filter="wipe(left)">
                                      <p:cBhvr>
                                        <p:cTn id="36" dur="500"/>
                                        <p:tgtEl>
                                          <p:spTgt spid="8417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31"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Energy Consumption</a:t>
            </a:r>
          </a:p>
        </p:txBody>
      </p:sp>
      <p:sp>
        <p:nvSpPr>
          <p:cNvPr id="3" name="Content Placeholder 2"/>
          <p:cNvSpPr>
            <a:spLocks noGrp="1"/>
          </p:cNvSpPr>
          <p:nvPr>
            <p:ph idx="1"/>
          </p:nvPr>
        </p:nvSpPr>
        <p:spPr>
          <a:xfrm>
            <a:off x="431800" y="1408114"/>
            <a:ext cx="8164513" cy="5056482"/>
          </a:xfrm>
        </p:spPr>
        <p:txBody>
          <a:bodyPr/>
          <a:lstStyle/>
          <a:p>
            <a:r>
              <a:rPr lang="en-US" dirty="0"/>
              <a:t>The United States is the 2nd largest energy consumer </a:t>
            </a:r>
            <a:r>
              <a:rPr lang="en-US" dirty="0" smtClean="0"/>
              <a:t>in terms </a:t>
            </a:r>
            <a:r>
              <a:rPr lang="en-US" dirty="0"/>
              <a:t>of total use in </a:t>
            </a:r>
            <a:r>
              <a:rPr lang="en-US" dirty="0" smtClean="0"/>
              <a:t>2010</a:t>
            </a:r>
            <a:r>
              <a:rPr lang="en-US" baseline="30000" dirty="0" smtClean="0"/>
              <a:t>1</a:t>
            </a:r>
            <a:r>
              <a:rPr lang="en-US" dirty="0" smtClean="0"/>
              <a:t> </a:t>
            </a:r>
            <a:r>
              <a:rPr lang="en-US" dirty="0"/>
              <a:t>in the </a:t>
            </a:r>
            <a:r>
              <a:rPr lang="en-US" dirty="0" smtClean="0"/>
              <a:t>world.</a:t>
            </a:r>
          </a:p>
          <a:p>
            <a:r>
              <a:rPr lang="en-US" dirty="0" smtClean="0"/>
              <a:t>Not getting better – everyone must do their part.</a:t>
            </a:r>
          </a:p>
          <a:p>
            <a:r>
              <a:rPr lang="en-US" dirty="0" smtClean="0"/>
              <a:t>How could I lower home energy consumption?</a:t>
            </a:r>
          </a:p>
          <a:p>
            <a:pPr lvl="1"/>
            <a:r>
              <a:rPr lang="en-US" dirty="0" smtClean="0"/>
              <a:t>Turn off lights</a:t>
            </a:r>
          </a:p>
          <a:p>
            <a:pPr lvl="1">
              <a:spcBef>
                <a:spcPts val="0"/>
              </a:spcBef>
            </a:pPr>
            <a:r>
              <a:rPr lang="en-US" dirty="0" smtClean="0"/>
              <a:t>Turn down thermostat</a:t>
            </a:r>
          </a:p>
          <a:p>
            <a:pPr lvl="1">
              <a:spcBef>
                <a:spcPts val="0"/>
              </a:spcBef>
            </a:pPr>
            <a:r>
              <a:rPr lang="en-US" dirty="0" smtClean="0"/>
              <a:t>Unplug appliances not in use</a:t>
            </a:r>
          </a:p>
          <a:p>
            <a:pPr lvl="1">
              <a:spcBef>
                <a:spcPts val="0"/>
              </a:spcBef>
            </a:pPr>
            <a:r>
              <a:rPr lang="en-US" dirty="0" smtClean="0"/>
              <a:t>Use slower motor speeds</a:t>
            </a:r>
          </a:p>
          <a:p>
            <a:pPr lvl="1">
              <a:spcBef>
                <a:spcPts val="0"/>
              </a:spcBef>
            </a:pPr>
            <a:r>
              <a:rPr lang="en-US" dirty="0" smtClean="0"/>
              <a:t>Heat/cool at a slower rate</a:t>
            </a:r>
          </a:p>
          <a:p>
            <a:pPr lvl="1">
              <a:spcBef>
                <a:spcPts val="0"/>
              </a:spcBef>
            </a:pPr>
            <a:r>
              <a:rPr lang="en-US" dirty="0" smtClean="0"/>
              <a:t>Improve insulation</a:t>
            </a:r>
          </a:p>
          <a:p>
            <a:pPr lvl="1">
              <a:spcBef>
                <a:spcPts val="0"/>
              </a:spcBef>
            </a:pPr>
            <a:r>
              <a:rPr lang="en-US" dirty="0" smtClean="0"/>
              <a:t>Purchase energy efficient appliances</a:t>
            </a:r>
          </a:p>
          <a:p>
            <a:pPr lvl="1">
              <a:spcBef>
                <a:spcPts val="0"/>
              </a:spcBef>
            </a:pPr>
            <a:r>
              <a:rPr lang="en-US" dirty="0" smtClean="0"/>
              <a:t>Eliminate unnecessary living space</a:t>
            </a:r>
          </a:p>
          <a:p>
            <a:r>
              <a:rPr lang="en-US" dirty="0" smtClean="0"/>
              <a:t>How could I make computers more energy efficient?</a:t>
            </a:r>
            <a:endParaRPr lang="en-US" dirty="0"/>
          </a:p>
        </p:txBody>
      </p:sp>
      <p:sp>
        <p:nvSpPr>
          <p:cNvPr id="4" name="Date Placeholder 3"/>
          <p:cNvSpPr>
            <a:spLocks noGrp="1"/>
          </p:cNvSpPr>
          <p:nvPr>
            <p:ph type="dt" sz="half" idx="10"/>
          </p:nvPr>
        </p:nvSpPr>
        <p:spPr/>
        <p:txBody>
          <a:bodyPr/>
          <a:lstStyle/>
          <a:p>
            <a:r>
              <a:rPr lang="en-US" smtClean="0">
                <a:solidFill>
                  <a:srgbClr val="000000"/>
                </a:solidFill>
              </a:rPr>
              <a:t>BYU CS 224</a:t>
            </a:r>
            <a:endParaRPr lang="en-US" dirty="0">
              <a:solidFill>
                <a:srgbClr val="000000"/>
              </a:solidFill>
            </a:endParaRPr>
          </a:p>
        </p:txBody>
      </p:sp>
      <p:sp>
        <p:nvSpPr>
          <p:cNvPr id="5" name="Footer Placeholder 4"/>
          <p:cNvSpPr>
            <a:spLocks noGrp="1"/>
          </p:cNvSpPr>
          <p:nvPr>
            <p:ph type="ftr" sz="quarter" idx="11"/>
          </p:nvPr>
        </p:nvSpPr>
        <p:spPr/>
        <p:txBody>
          <a:bodyPr/>
          <a:lstStyle/>
          <a:p>
            <a:r>
              <a:rPr lang="en-US" smtClean="0">
                <a:solidFill>
                  <a:srgbClr val="000000"/>
                </a:solidFill>
              </a:rPr>
              <a:t>Assembler / Linker</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96982783-70DA-46D4-8F2A-D3056032EFF8}" type="slidenum">
              <a:rPr lang="en-US" smtClean="0">
                <a:solidFill>
                  <a:srgbClr val="000000"/>
                </a:solidFill>
              </a:rPr>
              <a:pPr/>
              <a:t>50</a:t>
            </a:fld>
            <a:endParaRPr lang="en-US">
              <a:solidFill>
                <a:srgbClr val="000000"/>
              </a:solidFill>
            </a:endParaRPr>
          </a:p>
        </p:txBody>
      </p:sp>
      <p:sp>
        <p:nvSpPr>
          <p:cNvPr id="7" name="Rectangle 6"/>
          <p:cNvSpPr/>
          <p:nvPr/>
        </p:nvSpPr>
        <p:spPr>
          <a:xfrm>
            <a:off x="783526" y="6247678"/>
            <a:ext cx="6092452" cy="230832"/>
          </a:xfrm>
          <a:prstGeom prst="rect">
            <a:avLst/>
          </a:prstGeom>
        </p:spPr>
        <p:txBody>
          <a:bodyPr wrap="square">
            <a:spAutoFit/>
          </a:bodyPr>
          <a:lstStyle/>
          <a:p>
            <a:pPr>
              <a:spcBef>
                <a:spcPct val="50000"/>
              </a:spcBef>
            </a:pPr>
            <a:r>
              <a:rPr lang="en-US" sz="900" b="1" dirty="0" smtClean="0">
                <a:solidFill>
                  <a:srgbClr val="000000"/>
                </a:solidFill>
                <a:latin typeface="Arial" pitchFamily="34" charset="0"/>
              </a:rPr>
              <a:t>1. Barr</a:t>
            </a:r>
            <a:r>
              <a:rPr lang="en-US" sz="900" b="1" dirty="0">
                <a:solidFill>
                  <a:srgbClr val="000000"/>
                </a:solidFill>
                <a:latin typeface="Arial" pitchFamily="34" charset="0"/>
              </a:rPr>
              <a:t>, Robert. </a:t>
            </a:r>
            <a:r>
              <a:rPr lang="en-US" sz="900" b="1" dirty="0">
                <a:solidFill>
                  <a:srgbClr val="000000"/>
                </a:solidFill>
                <a:latin typeface="Arial" pitchFamily="34" charset="0"/>
                <a:hlinkClick r:id="rId3"/>
              </a:rPr>
              <a:t>"China surpasses US as top energy consumer"</a:t>
            </a:r>
            <a:r>
              <a:rPr lang="en-US" sz="900" b="1" dirty="0">
                <a:solidFill>
                  <a:srgbClr val="000000"/>
                </a:solidFill>
                <a:latin typeface="Arial" pitchFamily="34" charset="0"/>
              </a:rPr>
              <a:t>. Associated Press. </a:t>
            </a:r>
            <a:r>
              <a:rPr lang="en-US" sz="900" b="1" dirty="0" smtClean="0">
                <a:solidFill>
                  <a:srgbClr val="000000"/>
                </a:solidFill>
                <a:latin typeface="Arial" pitchFamily="34" charset="0"/>
              </a:rPr>
              <a:t> Retrieved </a:t>
            </a:r>
            <a:r>
              <a:rPr lang="en-US" sz="900" b="1" dirty="0">
                <a:solidFill>
                  <a:srgbClr val="000000"/>
                </a:solidFill>
                <a:latin typeface="Arial" pitchFamily="34" charset="0"/>
              </a:rPr>
              <a:t>16 June 2012.</a:t>
            </a:r>
          </a:p>
        </p:txBody>
      </p:sp>
      <p:sp>
        <p:nvSpPr>
          <p:cNvPr id="8" name="Text Box 5"/>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smtClean="0">
                <a:solidFill>
                  <a:srgbClr val="000000"/>
                </a:solidFill>
                <a:latin typeface="Arial" pitchFamily="34" charset="0"/>
              </a:rPr>
              <a:t>Energy Consumption</a:t>
            </a:r>
            <a:endParaRPr lang="en-US" sz="1800" b="1" dirty="0">
              <a:solidFill>
                <a:srgbClr val="000000"/>
              </a:solidFill>
              <a:latin typeface="Arial" pitchFamily="34" charset="0"/>
            </a:endParaRPr>
          </a:p>
        </p:txBody>
      </p:sp>
    </p:spTree>
    <p:extLst>
      <p:ext uri="{BB962C8B-B14F-4D97-AF65-F5344CB8AC3E}">
        <p14:creationId xmlns:p14="http://schemas.microsoft.com/office/powerpoint/2010/main" val="172463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Energy Consumption</a:t>
            </a:r>
            <a:endParaRPr lang="en-US" dirty="0"/>
          </a:p>
        </p:txBody>
      </p:sp>
      <p:sp>
        <p:nvSpPr>
          <p:cNvPr id="3" name="Content Placeholder 2"/>
          <p:cNvSpPr>
            <a:spLocks noGrp="1"/>
          </p:cNvSpPr>
          <p:nvPr>
            <p:ph idx="1"/>
          </p:nvPr>
        </p:nvSpPr>
        <p:spPr>
          <a:xfrm>
            <a:off x="431800" y="1408113"/>
            <a:ext cx="8376022" cy="5292725"/>
          </a:xfrm>
        </p:spPr>
        <p:txBody>
          <a:bodyPr/>
          <a:lstStyle/>
          <a:p>
            <a:r>
              <a:rPr lang="en-US" dirty="0" smtClean="0"/>
              <a:t>Computers occupy a small but growing percentage of annual U.S. electricity consumption.</a:t>
            </a:r>
          </a:p>
          <a:p>
            <a:pPr lvl="1"/>
            <a:r>
              <a:rPr lang="en-US" dirty="0" smtClean="0"/>
              <a:t>Estimates vary for 3% to 13% of entire U.S. supply.</a:t>
            </a:r>
          </a:p>
          <a:p>
            <a:pPr lvl="1"/>
            <a:r>
              <a:rPr lang="en-US" dirty="0" smtClean="0"/>
              <a:t>Hidden costs – every 100 watts consumed by computers requires 50 watts of cooling.</a:t>
            </a:r>
          </a:p>
          <a:p>
            <a:pPr lvl="1"/>
            <a:r>
              <a:rPr lang="en-US" dirty="0" smtClean="0"/>
              <a:t>Computers are ubiquitous – found in every energy sector.</a:t>
            </a:r>
          </a:p>
          <a:p>
            <a:r>
              <a:rPr lang="en-US" dirty="0"/>
              <a:t>Battery capacity doubles every 10 years while processing power doubles every 2 </a:t>
            </a:r>
            <a:r>
              <a:rPr lang="en-US" dirty="0" smtClean="0"/>
              <a:t>years.</a:t>
            </a:r>
          </a:p>
          <a:p>
            <a:r>
              <a:rPr lang="en-US" dirty="0" smtClean="0"/>
              <a:t>Server farms, supercomputers, web hosting, scientific simulations, 3D rendering, search engines,…</a:t>
            </a:r>
          </a:p>
          <a:p>
            <a:pPr lvl="1"/>
            <a:r>
              <a:rPr lang="en-US" dirty="0"/>
              <a:t>Google uses enough energy to continuously power 200,000 </a:t>
            </a:r>
            <a:r>
              <a:rPr lang="en-US" dirty="0" smtClean="0"/>
              <a:t>homes (260 million watts – ¼ output of a nuclear power plant).</a:t>
            </a:r>
          </a:p>
          <a:p>
            <a:pPr lvl="1">
              <a:spcBef>
                <a:spcPts val="0"/>
              </a:spcBef>
            </a:pPr>
            <a:r>
              <a:rPr lang="en-US" dirty="0"/>
              <a:t>One Google search is equal to turning on a 60W light bulb for 17 </a:t>
            </a:r>
            <a:r>
              <a:rPr lang="en-US" dirty="0" smtClean="0"/>
              <a:t>seconds.</a:t>
            </a:r>
            <a:endParaRPr lang="en-US" dirty="0"/>
          </a:p>
        </p:txBody>
      </p:sp>
      <p:sp>
        <p:nvSpPr>
          <p:cNvPr id="4" name="Date Placeholder 3"/>
          <p:cNvSpPr>
            <a:spLocks noGrp="1"/>
          </p:cNvSpPr>
          <p:nvPr>
            <p:ph type="dt" sz="half" idx="10"/>
          </p:nvPr>
        </p:nvSpPr>
        <p:spPr/>
        <p:txBody>
          <a:bodyPr/>
          <a:lstStyle/>
          <a:p>
            <a:r>
              <a:rPr lang="en-US" smtClean="0">
                <a:solidFill>
                  <a:srgbClr val="000000"/>
                </a:solidFill>
              </a:rPr>
              <a:t>BYU CS 224</a:t>
            </a:r>
            <a:endParaRPr lang="en-US" dirty="0">
              <a:solidFill>
                <a:srgbClr val="000000"/>
              </a:solidFill>
            </a:endParaRPr>
          </a:p>
        </p:txBody>
      </p:sp>
      <p:sp>
        <p:nvSpPr>
          <p:cNvPr id="5" name="Footer Placeholder 4"/>
          <p:cNvSpPr>
            <a:spLocks noGrp="1"/>
          </p:cNvSpPr>
          <p:nvPr>
            <p:ph type="ftr" sz="quarter" idx="11"/>
          </p:nvPr>
        </p:nvSpPr>
        <p:spPr/>
        <p:txBody>
          <a:bodyPr/>
          <a:lstStyle/>
          <a:p>
            <a:r>
              <a:rPr lang="en-US" smtClean="0">
                <a:solidFill>
                  <a:srgbClr val="000000"/>
                </a:solidFill>
              </a:rPr>
              <a:t>Assembler / Linker</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96982783-70DA-46D4-8F2A-D3056032EFF8}" type="slidenum">
              <a:rPr lang="en-US" smtClean="0">
                <a:solidFill>
                  <a:srgbClr val="000000"/>
                </a:solidFill>
              </a:rPr>
              <a:pPr/>
              <a:t>51</a:t>
            </a:fld>
            <a:endParaRPr lang="en-US">
              <a:solidFill>
                <a:srgbClr val="000000"/>
              </a:solidFill>
            </a:endParaRPr>
          </a:p>
        </p:txBody>
      </p:sp>
      <p:sp>
        <p:nvSpPr>
          <p:cNvPr id="8" name="Text Box 5"/>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smtClean="0">
                <a:solidFill>
                  <a:srgbClr val="000000"/>
                </a:solidFill>
                <a:latin typeface="Arial" pitchFamily="34" charset="0"/>
              </a:rPr>
              <a:t>Energy Consumption</a:t>
            </a:r>
            <a:endParaRPr lang="en-US" sz="1800" b="1" dirty="0">
              <a:solidFill>
                <a:srgbClr val="000000"/>
              </a:solidFill>
              <a:latin typeface="Arial" pitchFamily="34" charset="0"/>
            </a:endParaRPr>
          </a:p>
        </p:txBody>
      </p:sp>
      <p:sp>
        <p:nvSpPr>
          <p:cNvPr id="7" name="Rectangle 6"/>
          <p:cNvSpPr/>
          <p:nvPr/>
        </p:nvSpPr>
        <p:spPr>
          <a:xfrm>
            <a:off x="3361763" y="6340894"/>
            <a:ext cx="5446059" cy="215444"/>
          </a:xfrm>
          <a:prstGeom prst="rect">
            <a:avLst/>
          </a:prstGeom>
        </p:spPr>
        <p:txBody>
          <a:bodyPr wrap="square">
            <a:spAutoFit/>
          </a:bodyPr>
          <a:lstStyle/>
          <a:p>
            <a:pPr lvl="1">
              <a:spcBef>
                <a:spcPct val="50000"/>
              </a:spcBef>
            </a:pPr>
            <a:r>
              <a:rPr lang="en-US" sz="800" b="1" dirty="0">
                <a:solidFill>
                  <a:srgbClr val="000000"/>
                </a:solidFill>
                <a:latin typeface="Arial" pitchFamily="34" charset="0"/>
              </a:rPr>
              <a:t>http://techland.time.com/2011/09/09/6-things-youd-never-guess-about-googles-energy-use/</a:t>
            </a:r>
          </a:p>
        </p:txBody>
      </p:sp>
    </p:spTree>
    <p:extLst>
      <p:ext uri="{BB962C8B-B14F-4D97-AF65-F5344CB8AC3E}">
        <p14:creationId xmlns:p14="http://schemas.microsoft.com/office/powerpoint/2010/main" val="52671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292" name="Rectangle 4"/>
          <p:cNvSpPr>
            <a:spLocks noGrp="1" noChangeArrowheads="1"/>
          </p:cNvSpPr>
          <p:nvPr>
            <p:ph type="ctrTitle"/>
          </p:nvPr>
        </p:nvSpPr>
        <p:spPr/>
        <p:txBody>
          <a:bodyPr/>
          <a:lstStyle/>
          <a:p>
            <a:r>
              <a:rPr lang="en-US"/>
              <a:t>Clocks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436" y="3459822"/>
            <a:ext cx="2530494" cy="2530494"/>
          </a:xfrm>
          <a:prstGeom prst="rect">
            <a:avLst/>
          </a:prstGeom>
        </p:spPr>
      </p:pic>
    </p:spTree>
    <p:extLst>
      <p:ext uri="{BB962C8B-B14F-4D97-AF65-F5344CB8AC3E}">
        <p14:creationId xmlns:p14="http://schemas.microsoft.com/office/powerpoint/2010/main" val="6315649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3650" name="Rectangle 2"/>
          <p:cNvSpPr>
            <a:spLocks noGrp="1" noChangeArrowheads="1"/>
          </p:cNvSpPr>
          <p:nvPr>
            <p:ph type="title"/>
          </p:nvPr>
        </p:nvSpPr>
        <p:spPr/>
        <p:txBody>
          <a:bodyPr/>
          <a:lstStyle/>
          <a:p>
            <a:r>
              <a:rPr lang="en-US"/>
              <a:t>Processor Clock Speeds</a:t>
            </a:r>
          </a:p>
        </p:txBody>
      </p:sp>
      <p:sp>
        <p:nvSpPr>
          <p:cNvPr id="2843651" name="Rectangle 3"/>
          <p:cNvSpPr>
            <a:spLocks noGrp="1" noChangeArrowheads="1"/>
          </p:cNvSpPr>
          <p:nvPr>
            <p:ph idx="1"/>
          </p:nvPr>
        </p:nvSpPr>
        <p:spPr>
          <a:xfrm>
            <a:off x="415925" y="1409700"/>
            <a:ext cx="8610600" cy="1673469"/>
          </a:xfrm>
        </p:spPr>
        <p:txBody>
          <a:bodyPr/>
          <a:lstStyle/>
          <a:p>
            <a:r>
              <a:rPr lang="en-US" dirty="0"/>
              <a:t>Often, the most important factor for reducing power consumption is slowing the clock </a:t>
            </a:r>
            <a:r>
              <a:rPr lang="en-US" dirty="0" smtClean="0"/>
              <a:t>down.</a:t>
            </a:r>
            <a:endParaRPr lang="en-US" dirty="0"/>
          </a:p>
          <a:p>
            <a:pPr lvl="1"/>
            <a:r>
              <a:rPr lang="en-US" dirty="0"/>
              <a:t>Faster clock = Higher performance, more </a:t>
            </a:r>
            <a:r>
              <a:rPr lang="en-US" dirty="0" smtClean="0"/>
              <a:t>power required</a:t>
            </a:r>
            <a:endParaRPr lang="en-US" dirty="0"/>
          </a:p>
          <a:p>
            <a:pPr lvl="1">
              <a:spcBef>
                <a:spcPct val="0"/>
              </a:spcBef>
            </a:pPr>
            <a:r>
              <a:rPr lang="en-US" dirty="0"/>
              <a:t>Slower clock = Lower performance, less </a:t>
            </a:r>
            <a:r>
              <a:rPr lang="en-US" dirty="0" smtClean="0"/>
              <a:t>power required</a:t>
            </a:r>
            <a:endParaRPr lang="en-US" dirty="0"/>
          </a:p>
          <a:p>
            <a:pPr marL="0" indent="0">
              <a:buNone/>
            </a:pPr>
            <a:endParaRPr lang="en-US" dirty="0"/>
          </a:p>
        </p:txBody>
      </p:sp>
      <p:sp>
        <p:nvSpPr>
          <p:cNvPr id="7"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8"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9" name="Slide Number Placeholder 5"/>
          <p:cNvSpPr>
            <a:spLocks noGrp="1"/>
          </p:cNvSpPr>
          <p:nvPr>
            <p:ph type="sldNum" sz="quarter" idx="12"/>
          </p:nvPr>
        </p:nvSpPr>
        <p:spPr/>
        <p:txBody>
          <a:bodyPr/>
          <a:lstStyle/>
          <a:p>
            <a:fld id="{BBB5B43E-9323-4F03-9E73-6109D1BF307C}" type="slidenum">
              <a:rPr lang="en-US">
                <a:solidFill>
                  <a:srgbClr val="000000"/>
                </a:solidFill>
              </a:rPr>
              <a:pPr/>
              <a:t>53</a:t>
            </a:fld>
            <a:endParaRPr lang="en-US" dirty="0">
              <a:solidFill>
                <a:srgbClr val="000000"/>
              </a:solidFill>
            </a:endParaRPr>
          </a:p>
        </p:txBody>
      </p:sp>
      <p:sp>
        <p:nvSpPr>
          <p:cNvPr id="2843652" name="Text Box 4"/>
          <p:cNvSpPr txBox="1">
            <a:spLocks noChangeArrowheads="1"/>
          </p:cNvSpPr>
          <p:nvPr/>
        </p:nvSpPr>
        <p:spPr bwMode="auto">
          <a:xfrm>
            <a:off x="6469063" y="76200"/>
            <a:ext cx="26273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pitchFamily="34" charset="0"/>
              </a:rPr>
              <a:t>Processor Clocks</a:t>
            </a:r>
          </a:p>
        </p:txBody>
      </p:sp>
      <p:pic>
        <p:nvPicPr>
          <p:cNvPr id="10" name="Picture 4" descr="Clocks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01" y="3200400"/>
            <a:ext cx="4991249" cy="28495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p:cNvSpPr>
            <a:spLocks noChangeArrowheads="1"/>
          </p:cNvSpPr>
          <p:nvPr/>
        </p:nvSpPr>
        <p:spPr bwMode="auto">
          <a:xfrm>
            <a:off x="266540" y="2849866"/>
            <a:ext cx="3079726" cy="649238"/>
          </a:xfrm>
          <a:prstGeom prst="wedgeRoundRectCallout">
            <a:avLst>
              <a:gd name="adj1" fmla="val 29650"/>
              <a:gd name="adj2" fmla="val 110629"/>
              <a:gd name="adj3" fmla="val 16667"/>
            </a:avLst>
          </a:prstGeom>
          <a:solidFill>
            <a:srgbClr val="FFFF00">
              <a:alpha val="90000"/>
            </a:srgbClr>
          </a:solidFill>
          <a:ln w="9525">
            <a:solidFill>
              <a:schemeClr val="tx1"/>
            </a:solidFill>
            <a:miter lim="800000"/>
            <a:headEnd/>
            <a:tailEnd/>
          </a:ln>
          <a:effectLst/>
          <a:extLst/>
        </p:spPr>
        <p:txBody>
          <a:bodyPr/>
          <a:lstStyle/>
          <a:p>
            <a:r>
              <a:rPr lang="en-US" sz="1400" b="1" dirty="0" smtClean="0">
                <a:solidFill>
                  <a:srgbClr val="000000"/>
                </a:solidFill>
                <a:ea typeface="Tahoma" pitchFamily="34" charset="0"/>
                <a:cs typeface="Tahoma" pitchFamily="34" charset="0"/>
              </a:rPr>
              <a:t>; Set ACLK to </a:t>
            </a:r>
            <a:r>
              <a:rPr lang="en-US" sz="1400" b="1" dirty="0" smtClean="0">
                <a:solidFill>
                  <a:srgbClr val="000000"/>
                </a:solidFill>
                <a:ea typeface="Tahoma" pitchFamily="34" charset="0"/>
                <a:cs typeface="Tahoma" pitchFamily="34" charset="0"/>
                <a:sym typeface="Symbol"/>
              </a:rPr>
              <a:t>12kHz</a:t>
            </a:r>
          </a:p>
          <a:p>
            <a:r>
              <a:rPr lang="en-US" sz="1400" b="1" dirty="0" err="1" smtClean="0">
                <a:solidFill>
                  <a:srgbClr val="000000"/>
                </a:solidFill>
                <a:ea typeface="Tahoma" pitchFamily="34" charset="0"/>
                <a:cs typeface="Tahoma" pitchFamily="34" charset="0"/>
              </a:rPr>
              <a:t>mov.w</a:t>
            </a:r>
            <a:r>
              <a:rPr lang="en-US" sz="1400" b="1" dirty="0" smtClean="0">
                <a:solidFill>
                  <a:srgbClr val="000000"/>
                </a:solidFill>
                <a:ea typeface="Tahoma" pitchFamily="34" charset="0"/>
                <a:cs typeface="Tahoma" pitchFamily="34" charset="0"/>
              </a:rPr>
              <a:t> </a:t>
            </a:r>
            <a:r>
              <a:rPr lang="en-US" sz="1400" b="1" dirty="0">
                <a:solidFill>
                  <a:srgbClr val="000000"/>
                </a:solidFill>
                <a:ea typeface="Tahoma" pitchFamily="34" charset="0"/>
                <a:cs typeface="Tahoma" pitchFamily="34" charset="0"/>
              </a:rPr>
              <a:t>#LFXT1S_2,&amp;</a:t>
            </a:r>
            <a:r>
              <a:rPr lang="en-US" sz="1400" b="1" dirty="0" smtClean="0">
                <a:solidFill>
                  <a:srgbClr val="000000"/>
                </a:solidFill>
                <a:ea typeface="Tahoma" pitchFamily="34" charset="0"/>
                <a:cs typeface="Tahoma" pitchFamily="34" charset="0"/>
              </a:rPr>
              <a:t>BCSCTL3</a:t>
            </a:r>
            <a:endParaRPr lang="en-US" sz="1400" b="1" dirty="0">
              <a:solidFill>
                <a:srgbClr val="000000"/>
              </a:solidFill>
              <a:ea typeface="Tahoma" pitchFamily="34" charset="0"/>
              <a:cs typeface="Tahoma" pitchFamily="34" charset="0"/>
            </a:endParaRPr>
          </a:p>
        </p:txBody>
      </p:sp>
      <p:sp>
        <p:nvSpPr>
          <p:cNvPr id="12" name="AutoShape 8"/>
          <p:cNvSpPr>
            <a:spLocks noChangeArrowheads="1"/>
          </p:cNvSpPr>
          <p:nvPr/>
        </p:nvSpPr>
        <p:spPr bwMode="auto">
          <a:xfrm>
            <a:off x="5063646" y="2870139"/>
            <a:ext cx="3762375" cy="833932"/>
          </a:xfrm>
          <a:prstGeom prst="wedgeRoundRectCallout">
            <a:avLst>
              <a:gd name="adj1" fmla="val -126249"/>
              <a:gd name="adj2" fmla="val 264203"/>
              <a:gd name="adj3" fmla="val 16667"/>
            </a:avLst>
          </a:prstGeom>
          <a:solidFill>
            <a:srgbClr val="FFFF00">
              <a:alpha val="90000"/>
            </a:srgbClr>
          </a:solidFill>
          <a:ln w="9525">
            <a:solidFill>
              <a:schemeClr val="tx1"/>
            </a:solidFill>
            <a:miter lim="800000"/>
            <a:headEnd/>
            <a:tailEnd/>
          </a:ln>
          <a:effectLst/>
          <a:extLst/>
        </p:spPr>
        <p:txBody>
          <a:bodyPr/>
          <a:lstStyle/>
          <a:p>
            <a:pPr>
              <a:spcBef>
                <a:spcPts val="0"/>
              </a:spcBef>
            </a:pPr>
            <a:r>
              <a:rPr lang="en-US" sz="1400" b="1" dirty="0">
                <a:solidFill>
                  <a:srgbClr val="000000"/>
                </a:solidFill>
              </a:rPr>
              <a:t>;   </a:t>
            </a:r>
            <a:r>
              <a:rPr lang="en-US" sz="1400" b="1" dirty="0" smtClean="0">
                <a:solidFill>
                  <a:srgbClr val="000000"/>
                </a:solidFill>
              </a:rPr>
              <a:t>Set </a:t>
            </a:r>
            <a:r>
              <a:rPr lang="en-US" sz="1400" b="1" dirty="0">
                <a:solidFill>
                  <a:srgbClr val="000000"/>
                </a:solidFill>
              </a:rPr>
              <a:t>DCO to 8 MHz:</a:t>
            </a:r>
          </a:p>
          <a:p>
            <a:pPr>
              <a:spcBef>
                <a:spcPts val="0"/>
              </a:spcBef>
            </a:pPr>
            <a:r>
              <a:rPr lang="en-US" sz="1400" b="1" dirty="0">
                <a:solidFill>
                  <a:srgbClr val="000000"/>
                </a:solidFill>
              </a:rPr>
              <a:t>   </a:t>
            </a:r>
            <a:r>
              <a:rPr lang="en-US" sz="1400" b="1" dirty="0" err="1">
                <a:solidFill>
                  <a:srgbClr val="000000"/>
                </a:solidFill>
              </a:rPr>
              <a:t>mov.b</a:t>
            </a:r>
            <a:r>
              <a:rPr lang="en-US" sz="1400" b="1" dirty="0">
                <a:solidFill>
                  <a:srgbClr val="000000"/>
                </a:solidFill>
              </a:rPr>
              <a:t>   #CALBC1_8MHZ,&amp;</a:t>
            </a:r>
            <a:r>
              <a:rPr lang="en-US" sz="1400" b="1" dirty="0" smtClean="0">
                <a:solidFill>
                  <a:srgbClr val="000000"/>
                </a:solidFill>
              </a:rPr>
              <a:t>BCSCTL1</a:t>
            </a:r>
            <a:endParaRPr lang="en-US" sz="1400" b="1" dirty="0">
              <a:solidFill>
                <a:srgbClr val="000000"/>
              </a:solidFill>
            </a:endParaRPr>
          </a:p>
          <a:p>
            <a:pPr>
              <a:spcBef>
                <a:spcPts val="0"/>
              </a:spcBef>
            </a:pPr>
            <a:r>
              <a:rPr lang="en-US" sz="1400" b="1" dirty="0">
                <a:solidFill>
                  <a:srgbClr val="000000"/>
                </a:solidFill>
              </a:rPr>
              <a:t>   </a:t>
            </a:r>
            <a:r>
              <a:rPr lang="en-US" sz="1400" b="1" dirty="0" err="1">
                <a:solidFill>
                  <a:srgbClr val="000000"/>
                </a:solidFill>
              </a:rPr>
              <a:t>mov.b</a:t>
            </a:r>
            <a:r>
              <a:rPr lang="en-US" sz="1400" b="1" dirty="0">
                <a:solidFill>
                  <a:srgbClr val="000000"/>
                </a:solidFill>
              </a:rPr>
              <a:t>   #CALDCO_8MHZ,&amp;</a:t>
            </a:r>
            <a:r>
              <a:rPr lang="en-US" sz="1400" b="1" dirty="0" smtClean="0">
                <a:solidFill>
                  <a:srgbClr val="000000"/>
                </a:solidFill>
              </a:rPr>
              <a:t>DCOCTL</a:t>
            </a:r>
            <a:endParaRPr lang="en-US" sz="1400" b="1" dirty="0">
              <a:solidFill>
                <a:srgbClr val="000000"/>
              </a:solidFill>
            </a:endParaRPr>
          </a:p>
        </p:txBody>
      </p:sp>
      <p:graphicFrame>
        <p:nvGraphicFramePr>
          <p:cNvPr id="17" name="Chart 16"/>
          <p:cNvGraphicFramePr>
            <a:graphicFrameLocks/>
          </p:cNvGraphicFramePr>
          <p:nvPr>
            <p:extLst>
              <p:ext uri="{D42A27DB-BD31-4B8C-83A1-F6EECF244321}">
                <p14:modId xmlns:p14="http://schemas.microsoft.com/office/powerpoint/2010/main" val="1376645924"/>
              </p:ext>
            </p:extLst>
          </p:nvPr>
        </p:nvGraphicFramePr>
        <p:xfrm>
          <a:off x="5647661" y="3807144"/>
          <a:ext cx="3276600" cy="2133600"/>
        </p:xfrm>
        <a:graphic>
          <a:graphicData uri="http://schemas.openxmlformats.org/drawingml/2006/chart">
            <c:chart xmlns:c="http://schemas.openxmlformats.org/drawingml/2006/chart" xmlns:r="http://schemas.openxmlformats.org/officeDocument/2006/relationships" r:id="rId3"/>
          </a:graphicData>
        </a:graphic>
      </p:graphicFrame>
      <p:sp>
        <p:nvSpPr>
          <p:cNvPr id="13" name="AutoShape 8"/>
          <p:cNvSpPr>
            <a:spLocks noChangeArrowheads="1"/>
          </p:cNvSpPr>
          <p:nvPr/>
        </p:nvSpPr>
        <p:spPr bwMode="auto">
          <a:xfrm>
            <a:off x="3455581" y="6049926"/>
            <a:ext cx="2050969" cy="347296"/>
          </a:xfrm>
          <a:prstGeom prst="wedgeRoundRectCallout">
            <a:avLst>
              <a:gd name="adj1" fmla="val 93364"/>
              <a:gd name="adj2" fmla="val -227184"/>
              <a:gd name="adj3" fmla="val 16667"/>
            </a:avLst>
          </a:prstGeom>
          <a:solidFill>
            <a:srgbClr val="FFFF00">
              <a:alpha val="90000"/>
            </a:srgbClr>
          </a:solidFill>
          <a:ln w="9525">
            <a:solidFill>
              <a:schemeClr val="tx1"/>
            </a:solidFill>
            <a:miter lim="800000"/>
            <a:headEnd/>
            <a:tailEnd/>
          </a:ln>
          <a:effectLst/>
          <a:extLst/>
        </p:spPr>
        <p:txBody>
          <a:bodyPr/>
          <a:lstStyle/>
          <a:p>
            <a:r>
              <a:rPr lang="en-US" sz="1400" b="1" dirty="0" smtClean="0">
                <a:solidFill>
                  <a:srgbClr val="000000"/>
                </a:solidFill>
                <a:ea typeface="Tahoma" pitchFamily="34" charset="0"/>
                <a:cs typeface="Tahoma" pitchFamily="34" charset="0"/>
              </a:rPr>
              <a:t>10% loss of power</a:t>
            </a:r>
            <a:endParaRPr lang="en-US" sz="1400" b="1" dirty="0">
              <a:solidFill>
                <a:srgbClr val="000000"/>
              </a:solidFill>
              <a:ea typeface="Tahoma" pitchFamily="34" charset="0"/>
              <a:cs typeface="Tahoma" pitchFamily="34" charset="0"/>
            </a:endParaRPr>
          </a:p>
        </p:txBody>
      </p:sp>
      <p:sp>
        <p:nvSpPr>
          <p:cNvPr id="15" name="AutoShape 8"/>
          <p:cNvSpPr>
            <a:spLocks noChangeArrowheads="1"/>
          </p:cNvSpPr>
          <p:nvPr/>
        </p:nvSpPr>
        <p:spPr bwMode="auto">
          <a:xfrm>
            <a:off x="5855550" y="6049926"/>
            <a:ext cx="2050969" cy="347296"/>
          </a:xfrm>
          <a:prstGeom prst="wedgeRoundRectCallout">
            <a:avLst>
              <a:gd name="adj1" fmla="val 41522"/>
              <a:gd name="adj2" fmla="val -236369"/>
              <a:gd name="adj3" fmla="val 16667"/>
            </a:avLst>
          </a:prstGeom>
          <a:solidFill>
            <a:srgbClr val="FFFF00">
              <a:alpha val="90000"/>
            </a:srgbClr>
          </a:solidFill>
          <a:ln w="9525">
            <a:solidFill>
              <a:schemeClr val="tx1"/>
            </a:solidFill>
            <a:miter lim="800000"/>
            <a:headEnd/>
            <a:tailEnd/>
          </a:ln>
          <a:effectLst/>
          <a:extLst/>
        </p:spPr>
        <p:txBody>
          <a:bodyPr/>
          <a:lstStyle/>
          <a:p>
            <a:r>
              <a:rPr lang="en-US" sz="1400" b="1" dirty="0">
                <a:solidFill>
                  <a:srgbClr val="000000"/>
                </a:solidFill>
                <a:ea typeface="Tahoma" pitchFamily="34" charset="0"/>
                <a:cs typeface="Tahoma" pitchFamily="34" charset="0"/>
              </a:rPr>
              <a:t>6</a:t>
            </a:r>
            <a:r>
              <a:rPr lang="en-US" sz="1400" b="1" dirty="0" smtClean="0">
                <a:solidFill>
                  <a:srgbClr val="000000"/>
                </a:solidFill>
                <a:ea typeface="Tahoma" pitchFamily="34" charset="0"/>
                <a:cs typeface="Tahoma" pitchFamily="34" charset="0"/>
              </a:rPr>
              <a:t>0% loss of power</a:t>
            </a:r>
            <a:endParaRPr lang="en-US" sz="1400" b="1" dirty="0">
              <a:solidFill>
                <a:srgbClr val="000000"/>
              </a:solidFill>
              <a:ea typeface="Tahoma" pitchFamily="34" charset="0"/>
              <a:cs typeface="Tahoma" pitchFamily="34" charset="0"/>
            </a:endParaRPr>
          </a:p>
        </p:txBody>
      </p:sp>
    </p:spTree>
    <p:extLst>
      <p:ext uri="{BB962C8B-B14F-4D97-AF65-F5344CB8AC3E}">
        <p14:creationId xmlns:p14="http://schemas.microsoft.com/office/powerpoint/2010/main" val="287605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22" name="Rectangle 2"/>
          <p:cNvSpPr>
            <a:spLocks noGrp="1" noChangeArrowheads="1"/>
          </p:cNvSpPr>
          <p:nvPr>
            <p:ph type="title"/>
          </p:nvPr>
        </p:nvSpPr>
        <p:spPr/>
        <p:txBody>
          <a:bodyPr/>
          <a:lstStyle/>
          <a:p>
            <a:r>
              <a:rPr lang="en-US" dirty="0"/>
              <a:t>Example </a:t>
            </a:r>
            <a:r>
              <a:rPr lang="en-US" dirty="0" smtClean="0"/>
              <a:t>6.1 – Clock Speed</a:t>
            </a:r>
            <a:endParaRPr lang="en-US" dirty="0"/>
          </a:p>
        </p:txBody>
      </p:sp>
      <p:sp>
        <p:nvSpPr>
          <p:cNvPr id="11"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12" name="Footer Placeholder 4"/>
          <p:cNvSpPr>
            <a:spLocks noGrp="1"/>
          </p:cNvSpPr>
          <p:nvPr>
            <p:ph type="ftr" sz="quarter" idx="11"/>
          </p:nvPr>
        </p:nvSpPr>
        <p:spPr/>
        <p:txBody>
          <a:bodyPr/>
          <a:lstStyle/>
          <a:p>
            <a:r>
              <a:rPr lang="en-US" smtClean="0">
                <a:solidFill>
                  <a:srgbClr val="000000"/>
                </a:solidFill>
              </a:rPr>
              <a:t>Assembler / Linker</a:t>
            </a:r>
            <a:endParaRPr lang="en-US" dirty="0">
              <a:solidFill>
                <a:srgbClr val="000000"/>
              </a:solidFill>
            </a:endParaRPr>
          </a:p>
        </p:txBody>
      </p:sp>
      <p:sp>
        <p:nvSpPr>
          <p:cNvPr id="13" name="Slide Number Placeholder 5"/>
          <p:cNvSpPr>
            <a:spLocks noGrp="1"/>
          </p:cNvSpPr>
          <p:nvPr>
            <p:ph type="sldNum" sz="quarter" idx="12"/>
          </p:nvPr>
        </p:nvSpPr>
        <p:spPr/>
        <p:txBody>
          <a:bodyPr/>
          <a:lstStyle/>
          <a:p>
            <a:fld id="{4F51E277-229F-44E2-BB14-8C5BF6846B8A}" type="slidenum">
              <a:rPr lang="en-US">
                <a:solidFill>
                  <a:srgbClr val="000000"/>
                </a:solidFill>
              </a:rPr>
              <a:pPr/>
              <a:t>54</a:t>
            </a:fld>
            <a:endParaRPr lang="en-US">
              <a:solidFill>
                <a:srgbClr val="000000"/>
              </a:solidFill>
            </a:endParaRPr>
          </a:p>
        </p:txBody>
      </p:sp>
      <p:sp>
        <p:nvSpPr>
          <p:cNvPr id="3051523" name="Text Box 3"/>
          <p:cNvSpPr txBox="1">
            <a:spLocks noChangeArrowheads="1"/>
          </p:cNvSpPr>
          <p:nvPr/>
        </p:nvSpPr>
        <p:spPr bwMode="auto">
          <a:xfrm>
            <a:off x="1022350" y="1294484"/>
            <a:ext cx="7913688" cy="5249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0"/>
              </a:spcBef>
              <a:tabLst>
                <a:tab pos="852488" algn="l"/>
                <a:tab pos="1828800" algn="l"/>
                <a:tab pos="5029200" algn="l"/>
              </a:tabLst>
              <a:defRPr sz="2400">
                <a:solidFill>
                  <a:schemeClr val="tx1"/>
                </a:solidFill>
                <a:latin typeface="Times New Roman" pitchFamily="18" charset="0"/>
              </a:defRPr>
            </a:lvl1pPr>
            <a:lvl2pPr eaLnBrk="0" hangingPunct="0">
              <a:spcBef>
                <a:spcPct val="0"/>
              </a:spcBef>
              <a:tabLst>
                <a:tab pos="852488" algn="l"/>
                <a:tab pos="1828800" algn="l"/>
                <a:tab pos="5029200" algn="l"/>
              </a:tabLst>
              <a:defRPr sz="2400">
                <a:solidFill>
                  <a:schemeClr val="tx1"/>
                </a:solidFill>
                <a:latin typeface="Times New Roman" pitchFamily="18" charset="0"/>
              </a:defRPr>
            </a:lvl2pPr>
            <a:lvl3pPr eaLnBrk="0" hangingPunct="0">
              <a:spcBef>
                <a:spcPct val="0"/>
              </a:spcBef>
              <a:tabLst>
                <a:tab pos="852488" algn="l"/>
                <a:tab pos="1828800" algn="l"/>
                <a:tab pos="5029200" algn="l"/>
              </a:tabLst>
              <a:defRPr sz="2400">
                <a:solidFill>
                  <a:schemeClr val="tx1"/>
                </a:solidFill>
                <a:latin typeface="Times New Roman" pitchFamily="18" charset="0"/>
              </a:defRPr>
            </a:lvl3pPr>
            <a:lvl4pPr eaLnBrk="0" hangingPunct="0">
              <a:spcBef>
                <a:spcPct val="0"/>
              </a:spcBef>
              <a:tabLst>
                <a:tab pos="852488" algn="l"/>
                <a:tab pos="1828800" algn="l"/>
                <a:tab pos="5029200" algn="l"/>
              </a:tabLst>
              <a:defRPr sz="2400">
                <a:solidFill>
                  <a:schemeClr val="tx1"/>
                </a:solidFill>
                <a:latin typeface="Times New Roman" pitchFamily="18" charset="0"/>
              </a:defRPr>
            </a:lvl4pPr>
            <a:lvl5pPr eaLnBrk="0" hangingPunct="0">
              <a:spcBef>
                <a:spcPct val="0"/>
              </a:spcBef>
              <a:tabLst>
                <a:tab pos="852488" algn="l"/>
                <a:tab pos="1828800" algn="l"/>
                <a:tab pos="5029200" algn="l"/>
              </a:tabLst>
              <a:defRPr sz="2400">
                <a:solidFill>
                  <a:schemeClr val="tx1"/>
                </a:solidFill>
                <a:latin typeface="Times New Roman" pitchFamily="18" charset="0"/>
              </a:defRPr>
            </a:lvl5pPr>
            <a:lvl6pPr eaLnBrk="0" fontAlgn="base" hangingPunct="0">
              <a:spcBef>
                <a:spcPct val="0"/>
              </a:spcBef>
              <a:spcAft>
                <a:spcPct val="0"/>
              </a:spcAft>
              <a:tabLst>
                <a:tab pos="852488" algn="l"/>
                <a:tab pos="1828800" algn="l"/>
                <a:tab pos="5029200" algn="l"/>
              </a:tabLst>
              <a:defRPr sz="2400">
                <a:solidFill>
                  <a:schemeClr val="tx1"/>
                </a:solidFill>
                <a:latin typeface="Times New Roman" pitchFamily="18" charset="0"/>
              </a:defRPr>
            </a:lvl6pPr>
            <a:lvl7pPr eaLnBrk="0" fontAlgn="base" hangingPunct="0">
              <a:spcBef>
                <a:spcPct val="0"/>
              </a:spcBef>
              <a:spcAft>
                <a:spcPct val="0"/>
              </a:spcAft>
              <a:tabLst>
                <a:tab pos="852488" algn="l"/>
                <a:tab pos="1828800" algn="l"/>
                <a:tab pos="5029200" algn="l"/>
              </a:tabLst>
              <a:defRPr sz="2400">
                <a:solidFill>
                  <a:schemeClr val="tx1"/>
                </a:solidFill>
                <a:latin typeface="Times New Roman" pitchFamily="18" charset="0"/>
              </a:defRPr>
            </a:lvl7pPr>
            <a:lvl8pPr eaLnBrk="0" fontAlgn="base" hangingPunct="0">
              <a:spcBef>
                <a:spcPct val="0"/>
              </a:spcBef>
              <a:spcAft>
                <a:spcPct val="0"/>
              </a:spcAft>
              <a:tabLst>
                <a:tab pos="852488" algn="l"/>
                <a:tab pos="1828800" algn="l"/>
                <a:tab pos="5029200" algn="l"/>
              </a:tabLst>
              <a:defRPr sz="2400">
                <a:solidFill>
                  <a:schemeClr val="tx1"/>
                </a:solidFill>
                <a:latin typeface="Times New Roman" pitchFamily="18" charset="0"/>
              </a:defRPr>
            </a:lvl8pPr>
            <a:lvl9pPr eaLnBrk="0" fontAlgn="base" hangingPunct="0">
              <a:spcBef>
                <a:spcPct val="0"/>
              </a:spcBef>
              <a:spcAft>
                <a:spcPct val="0"/>
              </a:spcAft>
              <a:tabLst>
                <a:tab pos="852488" algn="l"/>
                <a:tab pos="1828800" algn="l"/>
                <a:tab pos="5029200" algn="l"/>
              </a:tabLst>
              <a:defRPr sz="2400">
                <a:solidFill>
                  <a:schemeClr val="tx1"/>
                </a:solidFill>
                <a:latin typeface="Times New Roman" pitchFamily="18" charset="0"/>
              </a:defRPr>
            </a:lvl9pPr>
          </a:lstStyle>
          <a:p>
            <a:pPr eaLnBrk="1" hangingPunct="1">
              <a:lnSpc>
                <a:spcPct val="90000"/>
              </a:lnSpc>
            </a:pPr>
            <a:r>
              <a:rPr lang="en-US" sz="1200" b="1" dirty="0" smtClean="0">
                <a:solidFill>
                  <a:srgbClr val="000000"/>
                </a:solidFill>
                <a:latin typeface="Courier New" pitchFamily="49" charset="0"/>
              </a:rPr>
              <a:t>            </a:t>
            </a:r>
            <a:r>
              <a:rPr lang="en-US" sz="1200" b="1" dirty="0">
                <a:solidFill>
                  <a:srgbClr val="000000"/>
                </a:solidFill>
                <a:latin typeface="Courier New" pitchFamily="49" charset="0"/>
              </a:rPr>
              <a:t>.</a:t>
            </a:r>
            <a:r>
              <a:rPr lang="en-US" sz="1200" b="1" dirty="0" err="1">
                <a:solidFill>
                  <a:srgbClr val="000000"/>
                </a:solidFill>
                <a:latin typeface="Courier New" pitchFamily="49" charset="0"/>
              </a:rPr>
              <a:t>cdecls</a:t>
            </a:r>
            <a:r>
              <a:rPr lang="en-US" sz="1200" b="1" dirty="0">
                <a:solidFill>
                  <a:srgbClr val="000000"/>
                </a:solidFill>
                <a:latin typeface="Courier New" pitchFamily="49" charset="0"/>
              </a:rPr>
              <a:t> C,"msp430.h"</a:t>
            </a:r>
          </a:p>
          <a:p>
            <a:pPr eaLnBrk="1" hangingPunct="1">
              <a:lnSpc>
                <a:spcPct val="90000"/>
              </a:lnSpc>
            </a:pPr>
            <a:r>
              <a:rPr lang="en-US" sz="1200" b="1" dirty="0">
                <a:solidFill>
                  <a:srgbClr val="000000"/>
                </a:solidFill>
                <a:latin typeface="Courier New" pitchFamily="49" charset="0"/>
              </a:rPr>
              <a:t>SMCLK       </a:t>
            </a:r>
            <a:r>
              <a:rPr lang="en-US" sz="1200" b="1" dirty="0" smtClean="0">
                <a:solidFill>
                  <a:srgbClr val="000000"/>
                </a:solidFill>
                <a:latin typeface="Courier New" pitchFamily="49" charset="0"/>
              </a:rPr>
              <a:t>.</a:t>
            </a:r>
            <a:r>
              <a:rPr lang="en-US" sz="1200" b="1" dirty="0" err="1" smtClean="0">
                <a:solidFill>
                  <a:srgbClr val="000000"/>
                </a:solidFill>
                <a:latin typeface="Courier New" pitchFamily="49" charset="0"/>
              </a:rPr>
              <a:t>equ</a:t>
            </a:r>
            <a:r>
              <a:rPr lang="en-US" sz="1200" b="1" dirty="0" smtClean="0">
                <a:solidFill>
                  <a:srgbClr val="000000"/>
                </a:solidFill>
                <a:latin typeface="Courier New" pitchFamily="49" charset="0"/>
              </a:rPr>
              <a:t>    </a:t>
            </a:r>
            <a:r>
              <a:rPr lang="en-US" sz="1200" b="1" dirty="0">
                <a:solidFill>
                  <a:srgbClr val="000000"/>
                </a:solidFill>
                <a:latin typeface="Courier New" pitchFamily="49" charset="0"/>
              </a:rPr>
              <a:t>1200000                 ; 1.2 </a:t>
            </a:r>
            <a:r>
              <a:rPr lang="en-US" sz="1200" b="1" dirty="0" err="1">
                <a:solidFill>
                  <a:srgbClr val="000000"/>
                </a:solidFill>
                <a:latin typeface="Courier New" pitchFamily="49" charset="0"/>
              </a:rPr>
              <a:t>Mhz</a:t>
            </a:r>
            <a:r>
              <a:rPr lang="en-US" sz="1200" b="1" dirty="0">
                <a:solidFill>
                  <a:srgbClr val="000000"/>
                </a:solidFill>
                <a:latin typeface="Courier New" pitchFamily="49" charset="0"/>
              </a:rPr>
              <a:t> clock</a:t>
            </a:r>
          </a:p>
          <a:p>
            <a:pPr eaLnBrk="1" hangingPunct="1">
              <a:lnSpc>
                <a:spcPct val="90000"/>
              </a:lnSpc>
            </a:pPr>
            <a:r>
              <a:rPr lang="en-US" sz="1200" b="1" dirty="0" smtClean="0">
                <a:solidFill>
                  <a:srgbClr val="000000"/>
                </a:solidFill>
                <a:latin typeface="Courier New" pitchFamily="49" charset="0"/>
              </a:rPr>
              <a:t>WDT_CPS     .</a:t>
            </a:r>
            <a:r>
              <a:rPr lang="en-US" sz="1200" b="1" dirty="0" err="1" smtClean="0">
                <a:solidFill>
                  <a:srgbClr val="000000"/>
                </a:solidFill>
                <a:latin typeface="Courier New" pitchFamily="49" charset="0"/>
              </a:rPr>
              <a:t>equ</a:t>
            </a:r>
            <a:r>
              <a:rPr lang="en-US" sz="1200" b="1" dirty="0" smtClean="0">
                <a:solidFill>
                  <a:srgbClr val="000000"/>
                </a:solidFill>
                <a:latin typeface="Courier New" pitchFamily="49" charset="0"/>
              </a:rPr>
              <a:t>    </a:t>
            </a:r>
            <a:r>
              <a:rPr lang="en-US" sz="1200" b="1" dirty="0">
                <a:solidFill>
                  <a:srgbClr val="000000"/>
                </a:solidFill>
                <a:latin typeface="Courier New" pitchFamily="49" charset="0"/>
              </a:rPr>
              <a:t>SMCLK/8000              ; WDT clocks / second count</a:t>
            </a:r>
          </a:p>
          <a:p>
            <a:pPr eaLnBrk="1" hangingPunct="1">
              <a:lnSpc>
                <a:spcPct val="90000"/>
              </a:lnSpc>
            </a:pPr>
            <a:r>
              <a:rPr lang="en-US" sz="1200" b="1" dirty="0">
                <a:solidFill>
                  <a:srgbClr val="000000"/>
                </a:solidFill>
                <a:latin typeface="Courier New" pitchFamily="49" charset="0"/>
              </a:rPr>
              <a:t>MHz8        .set    1                       ; 8 MHz flag</a:t>
            </a:r>
          </a:p>
          <a:p>
            <a:pPr eaLnBrk="1" hangingPunct="1">
              <a:lnSpc>
                <a:spcPct val="90000"/>
              </a:lnSpc>
            </a:pPr>
            <a:endParaRPr lang="en-US" sz="1200" b="1" dirty="0">
              <a:solidFill>
                <a:srgbClr val="000000"/>
              </a:solidFill>
              <a:latin typeface="Courier New" pitchFamily="49" charset="0"/>
            </a:endParaRPr>
          </a:p>
          <a:p>
            <a:pPr eaLnBrk="1" hangingPunct="1">
              <a:lnSpc>
                <a:spcPct val="90000"/>
              </a:lnSpc>
            </a:pPr>
            <a:r>
              <a:rPr lang="en-US" sz="1200" b="1" dirty="0">
                <a:solidFill>
                  <a:srgbClr val="000000"/>
                </a:solidFill>
                <a:latin typeface="Courier New" pitchFamily="49" charset="0"/>
              </a:rPr>
              <a:t>; Code Section ------------------------------------------------------------</a:t>
            </a:r>
          </a:p>
          <a:p>
            <a:pPr eaLnBrk="1" hangingPunct="1">
              <a:lnSpc>
                <a:spcPct val="90000"/>
              </a:lnSpc>
            </a:pPr>
            <a:r>
              <a:rPr lang="en-US" sz="1200" b="1" dirty="0">
                <a:solidFill>
                  <a:srgbClr val="000000"/>
                </a:solidFill>
                <a:latin typeface="Courier New" pitchFamily="49" charset="0"/>
              </a:rPr>
              <a:t>            .text</a:t>
            </a:r>
          </a:p>
          <a:p>
            <a:pPr eaLnBrk="1" hangingPunct="1">
              <a:lnSpc>
                <a:spcPct val="90000"/>
              </a:lnSpc>
            </a:pPr>
            <a:r>
              <a:rPr lang="en-US" sz="1200" b="1" dirty="0" smtClean="0">
                <a:solidFill>
                  <a:srgbClr val="000000"/>
                </a:solidFill>
                <a:latin typeface="Courier New" pitchFamily="49" charset="0"/>
              </a:rPr>
              <a:t>start:      </a:t>
            </a:r>
            <a:r>
              <a:rPr lang="en-US" sz="1200" b="1" dirty="0" err="1">
                <a:solidFill>
                  <a:srgbClr val="000000"/>
                </a:solidFill>
                <a:latin typeface="Courier New" pitchFamily="49" charset="0"/>
              </a:rPr>
              <a:t>mov.w</a:t>
            </a:r>
            <a:r>
              <a:rPr lang="en-US" sz="1200" b="1" dirty="0">
                <a:solidFill>
                  <a:srgbClr val="000000"/>
                </a:solidFill>
                <a:latin typeface="Courier New" pitchFamily="49" charset="0"/>
              </a:rPr>
              <a:t>   #0x0400,SP              ; </a:t>
            </a:r>
            <a:r>
              <a:rPr lang="en-US" sz="1200" b="1" dirty="0" err="1">
                <a:solidFill>
                  <a:srgbClr val="000000"/>
                </a:solidFill>
                <a:latin typeface="Courier New" pitchFamily="49" charset="0"/>
              </a:rPr>
              <a:t>init</a:t>
            </a:r>
            <a:r>
              <a:rPr lang="en-US" sz="1200" b="1" dirty="0">
                <a:solidFill>
                  <a:srgbClr val="000000"/>
                </a:solidFill>
                <a:latin typeface="Courier New" pitchFamily="49" charset="0"/>
              </a:rPr>
              <a:t> stack pointer</a:t>
            </a:r>
          </a:p>
          <a:p>
            <a:pPr eaLnBrk="1" hangingPunct="1">
              <a:lnSpc>
                <a:spcPct val="90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mov.w</a:t>
            </a:r>
            <a:r>
              <a:rPr lang="en-US" sz="1200" b="1" dirty="0">
                <a:solidFill>
                  <a:srgbClr val="000000"/>
                </a:solidFill>
                <a:latin typeface="Courier New" pitchFamily="49" charset="0"/>
              </a:rPr>
              <a:t>   </a:t>
            </a:r>
            <a:r>
              <a:rPr lang="en-US" sz="1200" b="1" dirty="0" smtClean="0">
                <a:solidFill>
                  <a:srgbClr val="000000"/>
                </a:solidFill>
                <a:latin typeface="Courier New" pitchFamily="49" charset="0"/>
              </a:rPr>
              <a:t>#WDT_MDLY_8</a:t>
            </a:r>
            <a:r>
              <a:rPr lang="en-US" sz="1200" b="1" dirty="0">
                <a:solidFill>
                  <a:srgbClr val="000000"/>
                </a:solidFill>
                <a:latin typeface="Courier New" pitchFamily="49" charset="0"/>
              </a:rPr>
              <a:t>,&amp;WDTCTL </a:t>
            </a:r>
            <a:r>
              <a:rPr lang="en-US" sz="1200" b="1" dirty="0" smtClean="0">
                <a:solidFill>
                  <a:srgbClr val="000000"/>
                </a:solidFill>
                <a:latin typeface="Courier New" pitchFamily="49" charset="0"/>
              </a:rPr>
              <a:t>    </a:t>
            </a:r>
            <a:r>
              <a:rPr lang="en-US" sz="1200" b="1" dirty="0">
                <a:solidFill>
                  <a:srgbClr val="000000"/>
                </a:solidFill>
                <a:latin typeface="Courier New" pitchFamily="49" charset="0"/>
              </a:rPr>
              <a:t>; stop WDT</a:t>
            </a:r>
          </a:p>
          <a:p>
            <a:pPr eaLnBrk="1" hangingPunct="1">
              <a:lnSpc>
                <a:spcPct val="90000"/>
              </a:lnSpc>
            </a:pPr>
            <a:r>
              <a:rPr lang="en-US" sz="1200" b="1" dirty="0">
                <a:solidFill>
                  <a:srgbClr val="000000"/>
                </a:solidFill>
                <a:latin typeface="Courier New" pitchFamily="49" charset="0"/>
              </a:rPr>
              <a:t>            .if     MHz8                    ; set DCO to 8 MHz</a:t>
            </a:r>
          </a:p>
          <a:p>
            <a:pPr eaLnBrk="1" hangingPunct="1">
              <a:lnSpc>
                <a:spcPct val="90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mov.b</a:t>
            </a:r>
            <a:r>
              <a:rPr lang="en-US" sz="1200" b="1" dirty="0">
                <a:solidFill>
                  <a:srgbClr val="000000"/>
                </a:solidFill>
                <a:latin typeface="Courier New" pitchFamily="49" charset="0"/>
              </a:rPr>
              <a:t>   #CALBC1_8MHZ,&amp;BCSCTL1   ; set range</a:t>
            </a:r>
          </a:p>
          <a:p>
            <a:pPr eaLnBrk="1" hangingPunct="1">
              <a:lnSpc>
                <a:spcPct val="90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mov.b</a:t>
            </a:r>
            <a:r>
              <a:rPr lang="en-US" sz="1200" b="1" dirty="0">
                <a:solidFill>
                  <a:srgbClr val="000000"/>
                </a:solidFill>
                <a:latin typeface="Courier New" pitchFamily="49" charset="0"/>
              </a:rPr>
              <a:t>   #CALDCO_8MHZ,&amp;DCOCTL    ; set DCO step + modulation</a:t>
            </a:r>
          </a:p>
          <a:p>
            <a:pPr eaLnBrk="1" hangingPunct="1">
              <a:lnSpc>
                <a:spcPct val="90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endif</a:t>
            </a:r>
            <a:endParaRPr lang="en-US" sz="1200" b="1" dirty="0">
              <a:solidFill>
                <a:srgbClr val="000000"/>
              </a:solidFill>
              <a:latin typeface="Courier New" pitchFamily="49" charset="0"/>
            </a:endParaRPr>
          </a:p>
          <a:p>
            <a:pPr eaLnBrk="1" hangingPunct="1">
              <a:lnSpc>
                <a:spcPct val="90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bis.b</a:t>
            </a:r>
            <a:r>
              <a:rPr lang="en-US" sz="1200" b="1" dirty="0">
                <a:solidFill>
                  <a:srgbClr val="000000"/>
                </a:solidFill>
                <a:latin typeface="Courier New" pitchFamily="49" charset="0"/>
              </a:rPr>
              <a:t>   #0x01,&amp;P1DIR            ; set P1.0 as output</a:t>
            </a:r>
          </a:p>
          <a:p>
            <a:pPr eaLnBrk="1" hangingPunct="1">
              <a:lnSpc>
                <a:spcPct val="90000"/>
              </a:lnSpc>
            </a:pPr>
            <a:endParaRPr lang="en-US" sz="1200" b="1" dirty="0">
              <a:solidFill>
                <a:srgbClr val="000000"/>
              </a:solidFill>
              <a:latin typeface="Courier New" pitchFamily="49" charset="0"/>
            </a:endParaRPr>
          </a:p>
          <a:p>
            <a:pPr eaLnBrk="1" hangingPunct="1">
              <a:lnSpc>
                <a:spcPct val="90000"/>
              </a:lnSpc>
            </a:pPr>
            <a:r>
              <a:rPr lang="en-US" sz="1200" b="1" dirty="0" err="1">
                <a:solidFill>
                  <a:srgbClr val="000000"/>
                </a:solidFill>
                <a:latin typeface="Courier New" pitchFamily="49" charset="0"/>
              </a:rPr>
              <a:t>mainloop</a:t>
            </a:r>
            <a:r>
              <a:rPr lang="en-US" sz="1200" b="1" dirty="0">
                <a:solidFill>
                  <a:srgbClr val="000000"/>
                </a:solidFill>
                <a:latin typeface="Courier New" pitchFamily="49" charset="0"/>
              </a:rPr>
              <a:t>:   </a:t>
            </a:r>
            <a:r>
              <a:rPr lang="en-US" sz="1200" b="1" dirty="0" err="1">
                <a:solidFill>
                  <a:srgbClr val="000000"/>
                </a:solidFill>
                <a:latin typeface="Courier New" pitchFamily="49" charset="0"/>
              </a:rPr>
              <a:t>xor.b</a:t>
            </a:r>
            <a:r>
              <a:rPr lang="en-US" sz="1200" b="1" dirty="0">
                <a:solidFill>
                  <a:srgbClr val="000000"/>
                </a:solidFill>
                <a:latin typeface="Courier New" pitchFamily="49" charset="0"/>
              </a:rPr>
              <a:t>   #0x01,&amp;P1OUT            ; toggle P1.0</a:t>
            </a:r>
          </a:p>
          <a:p>
            <a:pPr eaLnBrk="1" hangingPunct="1">
              <a:lnSpc>
                <a:spcPct val="90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mov.w</a:t>
            </a:r>
            <a:r>
              <a:rPr lang="en-US" sz="1200" b="1" dirty="0">
                <a:solidFill>
                  <a:srgbClr val="000000"/>
                </a:solidFill>
                <a:latin typeface="Courier New" pitchFamily="49" charset="0"/>
              </a:rPr>
              <a:t>   #8,r14                  ; use R14 as outer loop counter</a:t>
            </a:r>
          </a:p>
          <a:p>
            <a:pPr eaLnBrk="1" hangingPunct="1">
              <a:lnSpc>
                <a:spcPct val="90000"/>
              </a:lnSpc>
            </a:pPr>
            <a:endParaRPr lang="en-US" sz="1200" b="1" dirty="0">
              <a:solidFill>
                <a:srgbClr val="000000"/>
              </a:solidFill>
              <a:latin typeface="Courier New" pitchFamily="49" charset="0"/>
            </a:endParaRPr>
          </a:p>
          <a:p>
            <a:pPr eaLnBrk="1" hangingPunct="1">
              <a:lnSpc>
                <a:spcPct val="90000"/>
              </a:lnSpc>
            </a:pPr>
            <a:r>
              <a:rPr lang="en-US" sz="1200" b="1" dirty="0">
                <a:solidFill>
                  <a:srgbClr val="000000"/>
                </a:solidFill>
                <a:latin typeface="Courier New" pitchFamily="49" charset="0"/>
              </a:rPr>
              <a:t>delaylp1:   </a:t>
            </a:r>
            <a:r>
              <a:rPr lang="en-US" sz="1200" b="1" dirty="0" err="1">
                <a:solidFill>
                  <a:srgbClr val="000000"/>
                </a:solidFill>
                <a:latin typeface="Courier New" pitchFamily="49" charset="0"/>
              </a:rPr>
              <a:t>mov.w</a:t>
            </a:r>
            <a:r>
              <a:rPr lang="en-US" sz="1200" b="1" dirty="0">
                <a:solidFill>
                  <a:srgbClr val="000000"/>
                </a:solidFill>
                <a:latin typeface="Courier New" pitchFamily="49" charset="0"/>
              </a:rPr>
              <a:t>   #0,r15                  ; use R15 as delay counter</a:t>
            </a:r>
          </a:p>
          <a:p>
            <a:pPr eaLnBrk="1" hangingPunct="1">
              <a:lnSpc>
                <a:spcPct val="90000"/>
              </a:lnSpc>
            </a:pPr>
            <a:endParaRPr lang="en-US" sz="1200" b="1" dirty="0">
              <a:solidFill>
                <a:srgbClr val="000000"/>
              </a:solidFill>
              <a:latin typeface="Courier New" pitchFamily="49" charset="0"/>
            </a:endParaRPr>
          </a:p>
          <a:p>
            <a:pPr eaLnBrk="1" hangingPunct="1">
              <a:lnSpc>
                <a:spcPct val="90000"/>
              </a:lnSpc>
            </a:pPr>
            <a:r>
              <a:rPr lang="en-US" sz="1200" b="1" dirty="0">
                <a:solidFill>
                  <a:srgbClr val="000000"/>
                </a:solidFill>
                <a:latin typeface="Courier New" pitchFamily="49" charset="0"/>
              </a:rPr>
              <a:t>delaylp2:   </a:t>
            </a:r>
            <a:r>
              <a:rPr lang="en-US" sz="1200" b="1" dirty="0" err="1" smtClean="0">
                <a:solidFill>
                  <a:srgbClr val="000000"/>
                </a:solidFill>
                <a:latin typeface="Courier New" pitchFamily="49" charset="0"/>
              </a:rPr>
              <a:t>sub.w</a:t>
            </a:r>
            <a:r>
              <a:rPr lang="en-US" sz="1200" b="1" dirty="0" smtClean="0">
                <a:solidFill>
                  <a:srgbClr val="000000"/>
                </a:solidFill>
                <a:latin typeface="Courier New" pitchFamily="49" charset="0"/>
              </a:rPr>
              <a:t>   #1,r15                  </a:t>
            </a:r>
            <a:r>
              <a:rPr lang="en-US" sz="1200" b="1" dirty="0">
                <a:solidFill>
                  <a:srgbClr val="000000"/>
                </a:solidFill>
                <a:latin typeface="Courier New" pitchFamily="49" charset="0"/>
              </a:rPr>
              <a:t>; delay over?</a:t>
            </a:r>
          </a:p>
          <a:p>
            <a:pPr eaLnBrk="1" hangingPunct="1">
              <a:lnSpc>
                <a:spcPct val="90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jne</a:t>
            </a:r>
            <a:r>
              <a:rPr lang="en-US" sz="1200" b="1" dirty="0">
                <a:solidFill>
                  <a:srgbClr val="000000"/>
                </a:solidFill>
                <a:latin typeface="Courier New" pitchFamily="49" charset="0"/>
              </a:rPr>
              <a:t>   delaylp2                ; n</a:t>
            </a:r>
          </a:p>
          <a:p>
            <a:pPr eaLnBrk="1" hangingPunct="1">
              <a:lnSpc>
                <a:spcPct val="90000"/>
              </a:lnSpc>
            </a:pPr>
            <a:r>
              <a:rPr lang="en-US" sz="1200" b="1" dirty="0">
                <a:solidFill>
                  <a:srgbClr val="000000"/>
                </a:solidFill>
                <a:latin typeface="Courier New" pitchFamily="49" charset="0"/>
              </a:rPr>
              <a:t>            </a:t>
            </a:r>
            <a:r>
              <a:rPr lang="en-US" sz="1200" b="1" dirty="0" err="1" smtClean="0">
                <a:solidFill>
                  <a:srgbClr val="000000"/>
                </a:solidFill>
                <a:latin typeface="Courier New" pitchFamily="49" charset="0"/>
              </a:rPr>
              <a:t>sub.w</a:t>
            </a:r>
            <a:r>
              <a:rPr lang="en-US" sz="1200" b="1" dirty="0" smtClean="0">
                <a:solidFill>
                  <a:srgbClr val="000000"/>
                </a:solidFill>
                <a:latin typeface="Courier New" pitchFamily="49" charset="0"/>
              </a:rPr>
              <a:t>   #1,r14                  </a:t>
            </a:r>
            <a:r>
              <a:rPr lang="en-US" sz="1200" b="1" dirty="0">
                <a:solidFill>
                  <a:srgbClr val="000000"/>
                </a:solidFill>
                <a:latin typeface="Courier New" pitchFamily="49" charset="0"/>
              </a:rPr>
              <a:t>; y, outer loop done?</a:t>
            </a:r>
          </a:p>
          <a:p>
            <a:pPr eaLnBrk="1" hangingPunct="1">
              <a:lnSpc>
                <a:spcPct val="90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jne</a:t>
            </a:r>
            <a:r>
              <a:rPr lang="en-US" sz="1200" b="1" dirty="0">
                <a:solidFill>
                  <a:srgbClr val="000000"/>
                </a:solidFill>
                <a:latin typeface="Courier New" pitchFamily="49" charset="0"/>
              </a:rPr>
              <a:t>   delaylp1                ; n</a:t>
            </a:r>
          </a:p>
          <a:p>
            <a:pPr eaLnBrk="1" hangingPunct="1">
              <a:lnSpc>
                <a:spcPct val="90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jmp</a:t>
            </a:r>
            <a:r>
              <a:rPr lang="en-US" sz="1200" b="1" dirty="0">
                <a:solidFill>
                  <a:srgbClr val="000000"/>
                </a:solidFill>
                <a:latin typeface="Courier New" pitchFamily="49" charset="0"/>
              </a:rPr>
              <a:t>     </a:t>
            </a:r>
            <a:r>
              <a:rPr lang="en-US" sz="1200" b="1" dirty="0" err="1">
                <a:solidFill>
                  <a:srgbClr val="000000"/>
                </a:solidFill>
                <a:latin typeface="Courier New" pitchFamily="49" charset="0"/>
              </a:rPr>
              <a:t>mainloop</a:t>
            </a:r>
            <a:r>
              <a:rPr lang="en-US" sz="1200" b="1" dirty="0">
                <a:solidFill>
                  <a:srgbClr val="000000"/>
                </a:solidFill>
                <a:latin typeface="Courier New" pitchFamily="49" charset="0"/>
              </a:rPr>
              <a:t>                ; y, toggle led</a:t>
            </a:r>
          </a:p>
          <a:p>
            <a:pPr eaLnBrk="1" hangingPunct="1">
              <a:lnSpc>
                <a:spcPct val="90000"/>
              </a:lnSpc>
            </a:pPr>
            <a:endParaRPr lang="en-US" sz="1200" b="1" dirty="0">
              <a:solidFill>
                <a:srgbClr val="000000"/>
              </a:solidFill>
              <a:latin typeface="Courier New" pitchFamily="49" charset="0"/>
            </a:endParaRPr>
          </a:p>
          <a:p>
            <a:pPr eaLnBrk="1" hangingPunct="1">
              <a:lnSpc>
                <a:spcPct val="90000"/>
              </a:lnSpc>
            </a:pPr>
            <a:r>
              <a:rPr lang="en-US" sz="1200" b="1" dirty="0">
                <a:solidFill>
                  <a:srgbClr val="000000"/>
                </a:solidFill>
                <a:latin typeface="Courier New" pitchFamily="49" charset="0"/>
              </a:rPr>
              <a:t>; Interrupt Vectors -------------------------------------------------------</a:t>
            </a:r>
          </a:p>
          <a:p>
            <a:pPr eaLnBrk="1" hangingPunct="1">
              <a:lnSpc>
                <a:spcPct val="90000"/>
              </a:lnSpc>
            </a:pPr>
            <a:r>
              <a:rPr lang="en-US" sz="1200" b="1" dirty="0">
                <a:solidFill>
                  <a:srgbClr val="000000"/>
                </a:solidFill>
                <a:latin typeface="Courier New" pitchFamily="49" charset="0"/>
              </a:rPr>
              <a:t>            .sect   ".reset"                ; MSP430 RESET Vector</a:t>
            </a:r>
          </a:p>
          <a:p>
            <a:pPr eaLnBrk="1" hangingPunct="1">
              <a:lnSpc>
                <a:spcPct val="90000"/>
              </a:lnSpc>
            </a:pPr>
            <a:r>
              <a:rPr lang="en-US" sz="1200" b="1" dirty="0">
                <a:solidFill>
                  <a:srgbClr val="000000"/>
                </a:solidFill>
                <a:latin typeface="Courier New" pitchFamily="49" charset="0"/>
              </a:rPr>
              <a:t>            .word   </a:t>
            </a:r>
            <a:r>
              <a:rPr lang="en-US" sz="1200" b="1" dirty="0" smtClean="0">
                <a:solidFill>
                  <a:srgbClr val="000000"/>
                </a:solidFill>
                <a:latin typeface="Courier New" pitchFamily="49" charset="0"/>
              </a:rPr>
              <a:t>start                   </a:t>
            </a:r>
            <a:r>
              <a:rPr lang="en-US" sz="1200" b="1" dirty="0">
                <a:solidFill>
                  <a:srgbClr val="000000"/>
                </a:solidFill>
                <a:latin typeface="Courier New" pitchFamily="49" charset="0"/>
              </a:rPr>
              <a:t>; start address</a:t>
            </a:r>
          </a:p>
          <a:p>
            <a:pPr eaLnBrk="1" hangingPunct="1">
              <a:lnSpc>
                <a:spcPct val="90000"/>
              </a:lnSpc>
            </a:pPr>
            <a:r>
              <a:rPr lang="en-US" sz="1200" b="1" dirty="0">
                <a:solidFill>
                  <a:srgbClr val="000000"/>
                </a:solidFill>
                <a:latin typeface="Courier New" pitchFamily="49" charset="0"/>
              </a:rPr>
              <a:t>            .end</a:t>
            </a:r>
          </a:p>
        </p:txBody>
      </p:sp>
      <p:sp>
        <p:nvSpPr>
          <p:cNvPr id="3051524"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smtClean="0">
                <a:solidFill>
                  <a:srgbClr val="000000"/>
                </a:solidFill>
                <a:latin typeface="Arial" pitchFamily="34" charset="0"/>
              </a:rPr>
              <a:t>Interrupts</a:t>
            </a:r>
            <a:endParaRPr lang="en-US" sz="1800" b="1" dirty="0">
              <a:solidFill>
                <a:srgbClr val="000000"/>
              </a:solidFill>
              <a:latin typeface="Arial" pitchFamily="34" charset="0"/>
            </a:endParaRPr>
          </a:p>
        </p:txBody>
      </p:sp>
      <p:pic>
        <p:nvPicPr>
          <p:cNvPr id="3051525" name="Picture 5" descr="watchdo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8625" y="549275"/>
            <a:ext cx="887413" cy="957263"/>
          </a:xfrm>
          <a:prstGeom prst="rect">
            <a:avLst/>
          </a:prstGeom>
          <a:noFill/>
          <a:extLst>
            <a:ext uri="{909E8E84-426E-40DD-AFC4-6F175D3DCCD1}">
              <a14:hiddenFill xmlns:a14="http://schemas.microsoft.com/office/drawing/2010/main">
                <a:solidFill>
                  <a:srgbClr val="FFFFFF"/>
                </a:solidFill>
              </a14:hiddenFill>
            </a:ext>
          </a:extLst>
        </p:spPr>
      </p:pic>
      <p:pic>
        <p:nvPicPr>
          <p:cNvPr id="4" name="Example 9.2a.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419273" y="2565400"/>
            <a:ext cx="2438400" cy="1828800"/>
          </a:xfrm>
          <a:prstGeom prst="rect">
            <a:avLst/>
          </a:prstGeom>
        </p:spPr>
      </p:pic>
      <p:pic>
        <p:nvPicPr>
          <p:cNvPr id="5" name="Example 9.2b.MP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419273" y="4495800"/>
            <a:ext cx="2438400" cy="1828800"/>
          </a:xfrm>
          <a:prstGeom prst="rect">
            <a:avLst/>
          </a:prstGeom>
        </p:spPr>
      </p:pic>
      <p:grpSp>
        <p:nvGrpSpPr>
          <p:cNvPr id="15" name="Group 14"/>
          <p:cNvGrpSpPr/>
          <p:nvPr/>
        </p:nvGrpSpPr>
        <p:grpSpPr>
          <a:xfrm>
            <a:off x="1022350" y="1620708"/>
            <a:ext cx="7835323" cy="1895128"/>
            <a:chOff x="1022350" y="1624250"/>
            <a:chExt cx="7835323" cy="1895128"/>
          </a:xfrm>
        </p:grpSpPr>
        <p:sp>
          <p:nvSpPr>
            <p:cNvPr id="16" name="Rounded Rectangle 15"/>
            <p:cNvSpPr/>
            <p:nvPr/>
          </p:nvSpPr>
          <p:spPr bwMode="auto">
            <a:xfrm>
              <a:off x="1022350" y="2735856"/>
              <a:ext cx="6954966" cy="783522"/>
            </a:xfrm>
            <a:prstGeom prst="roundRect">
              <a:avLst/>
            </a:prstGeom>
            <a:solidFill>
              <a:srgbClr val="FF0000">
                <a:alpha val="10000"/>
              </a:srgbClr>
            </a:solidFill>
            <a:ln w="50800" cap="flat" cmpd="sng" algn="ctr">
              <a:solidFill>
                <a:srgbClr val="FF0000"/>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noAutofit/>
            </a:bodyPr>
            <a:lstStyle/>
            <a:p>
              <a:pPr>
                <a:spcBef>
                  <a:spcPct val="50000"/>
                </a:spcBef>
              </a:pPr>
              <a:endParaRPr lang="en-US" sz="1400" b="1" smtClean="0">
                <a:solidFill>
                  <a:srgbClr val="000000"/>
                </a:solidFill>
                <a:latin typeface="Arial" pitchFamily="34" charset="0"/>
              </a:endParaRPr>
            </a:p>
          </p:txBody>
        </p:sp>
        <p:sp>
          <p:nvSpPr>
            <p:cNvPr id="17" name="AutoShape 6"/>
            <p:cNvSpPr>
              <a:spLocks noChangeArrowheads="1"/>
            </p:cNvSpPr>
            <p:nvPr/>
          </p:nvSpPr>
          <p:spPr bwMode="auto">
            <a:xfrm>
              <a:off x="6633585" y="1624250"/>
              <a:ext cx="2224088" cy="586248"/>
            </a:xfrm>
            <a:prstGeom prst="wedgeRoundRectCallout">
              <a:avLst>
                <a:gd name="adj1" fmla="val -127594"/>
                <a:gd name="adj2" fmla="val 131903"/>
                <a:gd name="adj3" fmla="val 16667"/>
              </a:avLst>
            </a:prstGeom>
            <a:solidFill>
              <a:srgbClr val="FF0000"/>
            </a:solidFill>
            <a:ln w="28575">
              <a:solidFill>
                <a:schemeClr val="hlink"/>
              </a:solidFill>
              <a:miter lim="800000"/>
              <a:headEnd/>
              <a:tailEnd/>
            </a:ln>
            <a:effectLst/>
            <a:extLst/>
          </p:spPr>
          <p:txBody>
            <a:bodyPr lIns="0" tIns="0" rIns="0" bIns="0" anchor="ctr"/>
            <a:lstStyle/>
            <a:p>
              <a:pPr algn="ctr"/>
              <a:r>
                <a:rPr lang="en-US" sz="1200" b="1" dirty="0">
                  <a:solidFill>
                    <a:srgbClr val="FFFFFF"/>
                  </a:solidFill>
                  <a:latin typeface="Comic Sans MS" pitchFamily="66" charset="0"/>
                </a:rPr>
                <a:t>Conditionally assemble setting new DCO constants (for 8 MHz)</a:t>
              </a:r>
            </a:p>
          </p:txBody>
        </p:sp>
      </p:grpSp>
      <p:grpSp>
        <p:nvGrpSpPr>
          <p:cNvPr id="19" name="Group 18"/>
          <p:cNvGrpSpPr/>
          <p:nvPr/>
        </p:nvGrpSpPr>
        <p:grpSpPr>
          <a:xfrm>
            <a:off x="1022350" y="2643967"/>
            <a:ext cx="7388003" cy="2892048"/>
            <a:chOff x="1022350" y="1733108"/>
            <a:chExt cx="7388003" cy="2892048"/>
          </a:xfrm>
        </p:grpSpPr>
        <p:sp>
          <p:nvSpPr>
            <p:cNvPr id="20" name="Rounded Rectangle 19"/>
            <p:cNvSpPr/>
            <p:nvPr/>
          </p:nvSpPr>
          <p:spPr bwMode="auto">
            <a:xfrm>
              <a:off x="1022350" y="2821208"/>
              <a:ext cx="6954966" cy="1803948"/>
            </a:xfrm>
            <a:prstGeom prst="roundRect">
              <a:avLst/>
            </a:prstGeom>
            <a:solidFill>
              <a:srgbClr val="FF0000">
                <a:alpha val="10000"/>
              </a:srgbClr>
            </a:solidFill>
            <a:ln w="50800" cap="flat" cmpd="sng" algn="ctr">
              <a:solidFill>
                <a:srgbClr val="FF0000"/>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noAutofit/>
            </a:bodyPr>
            <a:lstStyle/>
            <a:p>
              <a:pPr>
                <a:spcBef>
                  <a:spcPct val="50000"/>
                </a:spcBef>
              </a:pPr>
              <a:endParaRPr lang="en-US" sz="1400" b="1" smtClean="0">
                <a:solidFill>
                  <a:srgbClr val="000000"/>
                </a:solidFill>
                <a:latin typeface="Arial" pitchFamily="34" charset="0"/>
              </a:endParaRPr>
            </a:p>
          </p:txBody>
        </p:sp>
        <p:sp>
          <p:nvSpPr>
            <p:cNvPr id="21" name="AutoShape 6"/>
            <p:cNvSpPr>
              <a:spLocks noChangeArrowheads="1"/>
            </p:cNvSpPr>
            <p:nvPr/>
          </p:nvSpPr>
          <p:spPr bwMode="auto">
            <a:xfrm>
              <a:off x="6633585" y="1733108"/>
              <a:ext cx="1776768" cy="404029"/>
            </a:xfrm>
            <a:prstGeom prst="wedgeRoundRectCallout">
              <a:avLst>
                <a:gd name="adj1" fmla="val -124602"/>
                <a:gd name="adj2" fmla="val 208220"/>
                <a:gd name="adj3" fmla="val 16667"/>
              </a:avLst>
            </a:prstGeom>
            <a:solidFill>
              <a:srgbClr val="FF0000"/>
            </a:solidFill>
            <a:ln w="28575">
              <a:solidFill>
                <a:schemeClr val="hlink"/>
              </a:solidFill>
              <a:miter lim="800000"/>
              <a:headEnd/>
              <a:tailEnd/>
            </a:ln>
            <a:effectLst/>
            <a:extLst/>
          </p:spPr>
          <p:txBody>
            <a:bodyPr lIns="0" tIns="0" rIns="0" bIns="0" anchor="ctr"/>
            <a:lstStyle/>
            <a:p>
              <a:pPr algn="ctr"/>
              <a:r>
                <a:rPr lang="en-US" sz="1200" b="1" dirty="0" smtClean="0">
                  <a:solidFill>
                    <a:srgbClr val="FFFFFF"/>
                  </a:solidFill>
                  <a:latin typeface="Comic Sans MS" pitchFamily="66" charset="0"/>
                </a:rPr>
                <a:t>Nested delay loop to blink LED</a:t>
              </a:r>
              <a:endParaRPr lang="en-US" sz="1200" b="1" dirty="0">
                <a:solidFill>
                  <a:srgbClr val="FFFFFF"/>
                </a:solidFill>
                <a:latin typeface="Comic Sans MS" pitchFamily="66" charset="0"/>
              </a:endParaRPr>
            </a:p>
          </p:txBody>
        </p:sp>
      </p:grpSp>
    </p:spTree>
    <p:extLst>
      <p:ext uri="{BB962C8B-B14F-4D97-AF65-F5344CB8AC3E}">
        <p14:creationId xmlns:p14="http://schemas.microsoft.com/office/powerpoint/2010/main" val="37047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0533" fill="hold"/>
                                        <p:tgtEl>
                                          <p:spTgt spid="4"/>
                                        </p:tgtEl>
                                      </p:cBhvr>
                                    </p:cmd>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8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4"/>
                </p:tgtEl>
              </p:cMediaNode>
            </p:video>
            <p:video>
              <p:cMediaNode vol="80000">
                <p:cTn id="32" fill="hold" display="0">
                  <p:stCondLst>
                    <p:cond delay="indefinite"/>
                  </p:stCondLst>
                </p:cTn>
                <p:tgtEl>
                  <p:spTgt spid="5"/>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651" y="3505106"/>
            <a:ext cx="7037880" cy="2779667"/>
          </a:xfrm>
          <a:prstGeom prst="rect">
            <a:avLst/>
          </a:prstGeom>
        </p:spPr>
      </p:pic>
    </p:spTree>
    <p:extLst>
      <p:ext uri="{BB962C8B-B14F-4D97-AF65-F5344CB8AC3E}">
        <p14:creationId xmlns:p14="http://schemas.microsoft.com/office/powerpoint/2010/main" val="19031124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292" name="Rectangle 4"/>
          <p:cNvSpPr>
            <a:spLocks noGrp="1" noChangeArrowheads="1"/>
          </p:cNvSpPr>
          <p:nvPr>
            <p:ph type="ctrTitle"/>
          </p:nvPr>
        </p:nvSpPr>
        <p:spPr/>
        <p:txBody>
          <a:bodyPr/>
          <a:lstStyle/>
          <a:p>
            <a:r>
              <a:rPr lang="en-US" dirty="0" smtClean="0"/>
              <a:t>Low-Power Mode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124" y="3525134"/>
            <a:ext cx="5766825" cy="30564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536" y="491579"/>
            <a:ext cx="3728484" cy="1603248"/>
          </a:xfrm>
          <a:prstGeom prst="rect">
            <a:avLst/>
          </a:prstGeom>
        </p:spPr>
      </p:pic>
    </p:spTree>
    <p:extLst>
      <p:ext uri="{BB962C8B-B14F-4D97-AF65-F5344CB8AC3E}">
        <p14:creationId xmlns:p14="http://schemas.microsoft.com/office/powerpoint/2010/main" val="32986900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15925" y="1409700"/>
            <a:ext cx="8534400"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sz="24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16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defRPr>
            </a:lvl9pPr>
          </a:lstStyle>
          <a:p>
            <a:pPr>
              <a:buClr>
                <a:srgbClr val="3333CC"/>
              </a:buClr>
            </a:pPr>
            <a:r>
              <a:rPr lang="en-US" dirty="0" smtClean="0">
                <a:solidFill>
                  <a:srgbClr val="000000"/>
                </a:solidFill>
              </a:rPr>
              <a:t>Another method to reduce power consumption is to turn off some (or all) of the system clocks.</a:t>
            </a:r>
          </a:p>
          <a:p>
            <a:pPr>
              <a:buClr>
                <a:srgbClr val="3333CC"/>
              </a:buClr>
            </a:pPr>
            <a:r>
              <a:rPr lang="en-US" dirty="0" smtClean="0">
                <a:solidFill>
                  <a:srgbClr val="000000"/>
                </a:solidFill>
              </a:rPr>
              <a:t>A device is said to be </a:t>
            </a:r>
            <a:r>
              <a:rPr lang="en-US" i="1" u="sng" dirty="0" smtClean="0">
                <a:solidFill>
                  <a:srgbClr val="000000"/>
                </a:solidFill>
              </a:rPr>
              <a:t>sleeping</a:t>
            </a:r>
            <a:r>
              <a:rPr lang="en-US" dirty="0" smtClean="0">
                <a:solidFill>
                  <a:srgbClr val="000000"/>
                </a:solidFill>
              </a:rPr>
              <a:t> when in low-power mode; </a:t>
            </a:r>
            <a:r>
              <a:rPr lang="en-US" i="1" u="sng" dirty="0" smtClean="0">
                <a:solidFill>
                  <a:srgbClr val="000000"/>
                </a:solidFill>
              </a:rPr>
              <a:t>waking</a:t>
            </a:r>
            <a:r>
              <a:rPr lang="en-US" dirty="0" smtClean="0">
                <a:solidFill>
                  <a:srgbClr val="000000"/>
                </a:solidFill>
              </a:rPr>
              <a:t> refers to returning to active mode.</a:t>
            </a:r>
            <a:endParaRPr lang="en-US" dirty="0">
              <a:solidFill>
                <a:srgbClr val="000000"/>
              </a:solidFill>
            </a:endParaRPr>
          </a:p>
        </p:txBody>
      </p:sp>
      <p:sp>
        <p:nvSpPr>
          <p:cNvPr id="2822146" name="Rectangle 2"/>
          <p:cNvSpPr>
            <a:spLocks noGrp="1" noChangeArrowheads="1"/>
          </p:cNvSpPr>
          <p:nvPr>
            <p:ph type="title"/>
          </p:nvPr>
        </p:nvSpPr>
        <p:spPr/>
        <p:txBody>
          <a:bodyPr/>
          <a:lstStyle/>
          <a:p>
            <a:r>
              <a:rPr lang="en-US"/>
              <a:t>MSP430 Clock Modes</a:t>
            </a:r>
          </a:p>
        </p:txBody>
      </p:sp>
      <p:sp>
        <p:nvSpPr>
          <p:cNvPr id="7"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8"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9" name="Slide Number Placeholder 5"/>
          <p:cNvSpPr>
            <a:spLocks noGrp="1"/>
          </p:cNvSpPr>
          <p:nvPr>
            <p:ph type="sldNum" sz="quarter" idx="12"/>
          </p:nvPr>
        </p:nvSpPr>
        <p:spPr/>
        <p:txBody>
          <a:bodyPr/>
          <a:lstStyle/>
          <a:p>
            <a:fld id="{939E17C1-5E9D-42D6-8D2F-949BAF15D1B0}" type="slidenum">
              <a:rPr lang="en-US">
                <a:solidFill>
                  <a:srgbClr val="000000"/>
                </a:solidFill>
              </a:rPr>
              <a:pPr/>
              <a:t>57</a:t>
            </a:fld>
            <a:endParaRPr lang="en-US">
              <a:solidFill>
                <a:srgbClr val="000000"/>
              </a:solidFill>
            </a:endParaRPr>
          </a:p>
        </p:txBody>
      </p:sp>
      <p:pic>
        <p:nvPicPr>
          <p:cNvPr id="2822147" name="Picture 3" descr="MSP430_Low Pow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490" y="3269955"/>
            <a:ext cx="5372100" cy="3216253"/>
          </a:xfrm>
          <a:prstGeom prst="rect">
            <a:avLst/>
          </a:prstGeom>
          <a:noFill/>
          <a:extLst>
            <a:ext uri="{909E8E84-426E-40DD-AFC4-6F175D3DCCD1}">
              <a14:hiddenFill xmlns:a14="http://schemas.microsoft.com/office/drawing/2010/main">
                <a:solidFill>
                  <a:srgbClr val="FFFFFF"/>
                </a:solidFill>
              </a14:hiddenFill>
            </a:ext>
          </a:extLst>
        </p:spPr>
      </p:pic>
      <p:sp>
        <p:nvSpPr>
          <p:cNvPr id="2822149" name="Text Box 5"/>
          <p:cNvSpPr txBox="1">
            <a:spLocks noChangeArrowheads="1"/>
          </p:cNvSpPr>
          <p:nvPr/>
        </p:nvSpPr>
        <p:spPr bwMode="auto">
          <a:xfrm>
            <a:off x="6469063" y="76200"/>
            <a:ext cx="26273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pitchFamily="34" charset="0"/>
              </a:rPr>
              <a:t>Low Power Modes</a:t>
            </a:r>
          </a:p>
        </p:txBody>
      </p:sp>
      <p:pic>
        <p:nvPicPr>
          <p:cNvPr id="2822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450" y="4666214"/>
            <a:ext cx="3219450" cy="1638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22151" name="AutoShape 7"/>
          <p:cNvSpPr>
            <a:spLocks noChangeArrowheads="1"/>
          </p:cNvSpPr>
          <p:nvPr/>
        </p:nvSpPr>
        <p:spPr bwMode="auto">
          <a:xfrm>
            <a:off x="6249988" y="3058953"/>
            <a:ext cx="2311082" cy="737192"/>
          </a:xfrm>
          <a:prstGeom prst="wedgeRoundRectCallout">
            <a:avLst>
              <a:gd name="adj1" fmla="val -79744"/>
              <a:gd name="adj2" fmla="val 115638"/>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800" b="1" dirty="0" smtClean="0">
                <a:solidFill>
                  <a:srgbClr val="FFFFFF"/>
                </a:solidFill>
                <a:latin typeface="Arial Narrow" pitchFamily="34" charset="0"/>
              </a:rPr>
              <a:t>“Only Mostly Dead”</a:t>
            </a:r>
          </a:p>
          <a:p>
            <a:pPr algn="ctr"/>
            <a:r>
              <a:rPr lang="en-US" sz="1800" b="1" dirty="0" smtClean="0">
                <a:solidFill>
                  <a:srgbClr val="FFFFFF"/>
                </a:solidFill>
                <a:latin typeface="Arial Narrow" pitchFamily="34" charset="0"/>
              </a:rPr>
              <a:t>(7 Years </a:t>
            </a:r>
            <a:r>
              <a:rPr lang="en-US" sz="1800" b="1" dirty="0" err="1" smtClean="0">
                <a:solidFill>
                  <a:srgbClr val="FFFFFF"/>
                </a:solidFill>
                <a:latin typeface="Arial Narrow" pitchFamily="34" charset="0"/>
              </a:rPr>
              <a:t>vs</a:t>
            </a:r>
            <a:r>
              <a:rPr lang="en-US" sz="1800" b="1" dirty="0" smtClean="0">
                <a:solidFill>
                  <a:srgbClr val="FFFFFF"/>
                </a:solidFill>
                <a:latin typeface="Arial Narrow" pitchFamily="34" charset="0"/>
              </a:rPr>
              <a:t> 1 Day)</a:t>
            </a:r>
            <a:endParaRPr lang="en-US" sz="1800" b="1" dirty="0">
              <a:solidFill>
                <a:srgbClr val="FFFFFF"/>
              </a:solidFill>
              <a:latin typeface="Arial Narrow" pitchFamily="34" charset="0"/>
            </a:endParaRPr>
          </a:p>
        </p:txBody>
      </p:sp>
      <p:sp>
        <p:nvSpPr>
          <p:cNvPr id="12" name="AutoShape 7"/>
          <p:cNvSpPr>
            <a:spLocks noChangeArrowheads="1"/>
          </p:cNvSpPr>
          <p:nvPr/>
        </p:nvSpPr>
        <p:spPr bwMode="auto">
          <a:xfrm>
            <a:off x="7637303" y="4205651"/>
            <a:ext cx="1213063" cy="444818"/>
          </a:xfrm>
          <a:prstGeom prst="wedgeRoundRectCallout">
            <a:avLst>
              <a:gd name="adj1" fmla="val -96441"/>
              <a:gd name="adj2" fmla="val 374744"/>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800" b="1" dirty="0" smtClean="0">
                <a:solidFill>
                  <a:srgbClr val="FFFFFF"/>
                </a:solidFill>
                <a:latin typeface="Arial Narrow" pitchFamily="34" charset="0"/>
              </a:rPr>
              <a:t>Average</a:t>
            </a:r>
            <a:endParaRPr lang="en-US" sz="1800" b="1" dirty="0">
              <a:solidFill>
                <a:srgbClr val="FFFFFF"/>
              </a:solidFill>
              <a:latin typeface="Arial Narrow" pitchFamily="34" charset="0"/>
            </a:endParaRPr>
          </a:p>
        </p:txBody>
      </p:sp>
      <p:grpSp>
        <p:nvGrpSpPr>
          <p:cNvPr id="3" name="Group 2"/>
          <p:cNvGrpSpPr/>
          <p:nvPr/>
        </p:nvGrpSpPr>
        <p:grpSpPr>
          <a:xfrm>
            <a:off x="2393577" y="3334871"/>
            <a:ext cx="3702423" cy="3084102"/>
            <a:chOff x="2393577" y="3334871"/>
            <a:chExt cx="3702423" cy="3084102"/>
          </a:xfrm>
        </p:grpSpPr>
        <p:sp>
          <p:nvSpPr>
            <p:cNvPr id="2" name="Rounded Rectangle 1"/>
            <p:cNvSpPr/>
            <p:nvPr/>
          </p:nvSpPr>
          <p:spPr bwMode="auto">
            <a:xfrm>
              <a:off x="2393577" y="3334871"/>
              <a:ext cx="1573305" cy="3084102"/>
            </a:xfrm>
            <a:prstGeom prst="roundRect">
              <a:avLst/>
            </a:prstGeom>
            <a:solidFill>
              <a:srgbClr val="FFFF00">
                <a:alpha val="20000"/>
              </a:srgbClr>
            </a:solidFill>
            <a:ln w="63500" cap="flat" cmpd="sng" algn="ctr">
              <a:solidFill>
                <a:srgbClr val="FF0000"/>
              </a:solidFill>
              <a:prstDash val="sysDash"/>
              <a:round/>
              <a:headEnd type="none" w="med" len="med"/>
              <a:tailEnd type="triangle" w="med" len="med"/>
            </a:ln>
            <a:effectLst/>
            <a:extLst/>
          </p:spPr>
          <p:txBody>
            <a:bodyPr vert="horz" wrap="square" lIns="91440" tIns="45720" rIns="91440" bIns="45720" numCol="1" rtlCol="0" anchor="t" anchorCtr="0" compatLnSpc="1">
              <a:prstTxWarp prst="textNoShape">
                <a:avLst/>
              </a:prstTxWarp>
              <a:noAutofit/>
            </a:bodyPr>
            <a:lstStyle/>
            <a:p>
              <a:pPr>
                <a:spcBef>
                  <a:spcPct val="50000"/>
                </a:spcBef>
              </a:pPr>
              <a:endParaRPr lang="en-US" sz="1400" b="1" smtClean="0">
                <a:solidFill>
                  <a:srgbClr val="000000"/>
                </a:solidFill>
                <a:latin typeface="Arial" pitchFamily="34" charset="0"/>
              </a:endParaRPr>
            </a:p>
          </p:txBody>
        </p:sp>
        <p:sp>
          <p:nvSpPr>
            <p:cNvPr id="13" name="AutoShape 7"/>
            <p:cNvSpPr>
              <a:spLocks noChangeArrowheads="1"/>
            </p:cNvSpPr>
            <p:nvPr/>
          </p:nvSpPr>
          <p:spPr bwMode="auto">
            <a:xfrm>
              <a:off x="4294909" y="5443490"/>
              <a:ext cx="1801091" cy="706773"/>
            </a:xfrm>
            <a:prstGeom prst="wedgeRoundRectCallout">
              <a:avLst>
                <a:gd name="adj1" fmla="val -68985"/>
                <a:gd name="adj2" fmla="val -147099"/>
                <a:gd name="adj3" fmla="val 1666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1800" b="1" dirty="0" smtClean="0">
                  <a:solidFill>
                    <a:srgbClr val="FFFFFF"/>
                  </a:solidFill>
                  <a:latin typeface="Arial Narrow" pitchFamily="34" charset="0"/>
                </a:rPr>
                <a:t>300x Savings</a:t>
              </a:r>
            </a:p>
            <a:p>
              <a:pPr algn="ctr"/>
              <a:r>
                <a:rPr lang="en-US" sz="1800" b="1" dirty="0" smtClean="0">
                  <a:solidFill>
                    <a:srgbClr val="FFFFFF"/>
                  </a:solidFill>
                  <a:latin typeface="Arial Narrow" pitchFamily="34" charset="0"/>
                </a:rPr>
                <a:t>(1 Year </a:t>
              </a:r>
              <a:r>
                <a:rPr lang="en-US" sz="1800" b="1" dirty="0" err="1" smtClean="0">
                  <a:solidFill>
                    <a:srgbClr val="FFFFFF"/>
                  </a:solidFill>
                  <a:latin typeface="Arial Narrow" pitchFamily="34" charset="0"/>
                </a:rPr>
                <a:t>vs</a:t>
              </a:r>
              <a:r>
                <a:rPr lang="en-US" sz="1800" b="1" dirty="0" smtClean="0">
                  <a:solidFill>
                    <a:srgbClr val="FFFFFF"/>
                  </a:solidFill>
                  <a:latin typeface="Arial Narrow" pitchFamily="34" charset="0"/>
                </a:rPr>
                <a:t> 1 Day)</a:t>
              </a:r>
              <a:endParaRPr lang="en-US" sz="1800" b="1" dirty="0">
                <a:solidFill>
                  <a:srgbClr val="FFFFFF"/>
                </a:solidFill>
                <a:latin typeface="Arial Narrow" pitchFamily="34" charset="0"/>
              </a:endParaRPr>
            </a:p>
          </p:txBody>
        </p:sp>
      </p:grpSp>
    </p:spTree>
    <p:extLst>
      <p:ext uri="{BB962C8B-B14F-4D97-AF65-F5344CB8AC3E}">
        <p14:creationId xmlns:p14="http://schemas.microsoft.com/office/powerpoint/2010/main" val="322555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22147"/>
                                        </p:tgtEl>
                                        <p:attrNameLst>
                                          <p:attrName>style.visibility</p:attrName>
                                        </p:attrNameLst>
                                      </p:cBhvr>
                                      <p:to>
                                        <p:strVal val="visible"/>
                                      </p:to>
                                    </p:set>
                                    <p:animEffect transition="in" filter="fade">
                                      <p:cBhvr>
                                        <p:cTn id="17" dur="500"/>
                                        <p:tgtEl>
                                          <p:spTgt spid="28221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822151"/>
                                        </p:tgtEl>
                                        <p:attrNameLst>
                                          <p:attrName>style.visibility</p:attrName>
                                        </p:attrNameLst>
                                      </p:cBhvr>
                                      <p:to>
                                        <p:strVal val="visible"/>
                                      </p:to>
                                    </p:set>
                                    <p:animEffect transition="in" filter="dissolve">
                                      <p:cBhvr>
                                        <p:cTn id="27" dur="500"/>
                                        <p:tgtEl>
                                          <p:spTgt spid="28221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22150"/>
                                        </p:tgtEl>
                                        <p:attrNameLst>
                                          <p:attrName>style.visibility</p:attrName>
                                        </p:attrNameLst>
                                      </p:cBhvr>
                                      <p:to>
                                        <p:strVal val="visible"/>
                                      </p:to>
                                    </p:set>
                                    <p:animEffect transition="in" filter="fade">
                                      <p:cBhvr>
                                        <p:cTn id="32" dur="500"/>
                                        <p:tgtEl>
                                          <p:spTgt spid="282215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2822151"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3" name="Footer Placeholder 2"/>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4" name="Slide Number Placeholder 3"/>
          <p:cNvSpPr>
            <a:spLocks noGrp="1"/>
          </p:cNvSpPr>
          <p:nvPr>
            <p:ph type="sldNum" sz="quarter" idx="12"/>
          </p:nvPr>
        </p:nvSpPr>
        <p:spPr/>
        <p:txBody>
          <a:bodyPr/>
          <a:lstStyle/>
          <a:p>
            <a:fld id="{C766EB57-226D-495F-9652-341503F60DBA}" type="slidenum">
              <a:rPr lang="en-US" smtClean="0">
                <a:solidFill>
                  <a:srgbClr val="000000"/>
                </a:solidFill>
              </a:rPr>
              <a:pPr/>
              <a:t>58</a:t>
            </a:fld>
            <a:endParaRPr lang="en-US">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301382088"/>
              </p:ext>
            </p:extLst>
          </p:nvPr>
        </p:nvGraphicFramePr>
        <p:xfrm>
          <a:off x="1089343" y="1442720"/>
          <a:ext cx="7711440" cy="2956560"/>
        </p:xfrm>
        <a:graphic>
          <a:graphicData uri="http://schemas.openxmlformats.org/drawingml/2006/table">
            <a:tbl>
              <a:tblPr firstRow="1" bandRow="1">
                <a:tableStyleId>{F5AB1C69-6EDB-4FF4-983F-18BD219EF322}</a:tableStyleId>
              </a:tblPr>
              <a:tblGrid>
                <a:gridCol w="2225040"/>
                <a:gridCol w="609600"/>
                <a:gridCol w="609600"/>
                <a:gridCol w="609600"/>
                <a:gridCol w="609600"/>
                <a:gridCol w="609600"/>
                <a:gridCol w="609600"/>
                <a:gridCol w="609600"/>
                <a:gridCol w="609600"/>
                <a:gridCol w="609600"/>
              </a:tblGrid>
              <a:tr h="370840">
                <a:tc>
                  <a:txBody>
                    <a:bodyPr/>
                    <a:lstStyle/>
                    <a:p>
                      <a:pPr algn="ctr"/>
                      <a:r>
                        <a:rPr lang="en-US" b="1" dirty="0" smtClean="0">
                          <a:solidFill>
                            <a:schemeClr val="tx1"/>
                          </a:solidFill>
                        </a:rPr>
                        <a:t>Reserved</a:t>
                      </a:r>
                      <a:endParaRPr lang="en-US" b="1"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solidFill>
                            <a:schemeClr val="tx1"/>
                          </a:solidFill>
                        </a:rPr>
                        <a:t>V</a:t>
                      </a:r>
                      <a:endParaRPr lang="en-US" b="1"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100" b="1" dirty="0" smtClean="0">
                          <a:solidFill>
                            <a:srgbClr val="FF0000"/>
                          </a:solidFill>
                          <a:latin typeface="Arial Black" pitchFamily="34" charset="0"/>
                        </a:rPr>
                        <a:t>SCG1</a:t>
                      </a:r>
                      <a:endParaRPr lang="en-US" sz="1100" b="1" dirty="0">
                        <a:solidFill>
                          <a:srgbClr val="FF0000"/>
                        </a:solidFill>
                        <a:latin typeface="Arial Black"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100" b="1" dirty="0" smtClean="0">
                          <a:solidFill>
                            <a:srgbClr val="FF0000"/>
                          </a:solidFill>
                          <a:latin typeface="Arial Black" pitchFamily="34" charset="0"/>
                        </a:rPr>
                        <a:t>SCG0</a:t>
                      </a:r>
                      <a:endParaRPr lang="en-US" sz="1100" b="1" dirty="0">
                        <a:solidFill>
                          <a:srgbClr val="FF0000"/>
                        </a:solidFill>
                        <a:latin typeface="Arial Black"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100" b="1" dirty="0" smtClean="0">
                          <a:solidFill>
                            <a:srgbClr val="FF0000"/>
                          </a:solidFill>
                          <a:latin typeface="Arial Black" pitchFamily="34" charset="0"/>
                        </a:rPr>
                        <a:t>OSC</a:t>
                      </a:r>
                    </a:p>
                    <a:p>
                      <a:pPr algn="ctr"/>
                      <a:r>
                        <a:rPr lang="en-US" sz="1100" b="1" dirty="0" smtClean="0">
                          <a:solidFill>
                            <a:srgbClr val="FF0000"/>
                          </a:solidFill>
                          <a:latin typeface="Arial Black" pitchFamily="34" charset="0"/>
                        </a:rPr>
                        <a:t>OFF</a:t>
                      </a:r>
                      <a:endParaRPr lang="en-US" sz="1100" b="1" dirty="0">
                        <a:solidFill>
                          <a:srgbClr val="FF0000"/>
                        </a:solidFill>
                        <a:latin typeface="Arial Black"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100" b="1" dirty="0" smtClean="0">
                          <a:solidFill>
                            <a:srgbClr val="FF0000"/>
                          </a:solidFill>
                          <a:latin typeface="Arial Black" pitchFamily="34" charset="0"/>
                        </a:rPr>
                        <a:t>CPU</a:t>
                      </a:r>
                    </a:p>
                    <a:p>
                      <a:pPr algn="ctr"/>
                      <a:r>
                        <a:rPr lang="en-US" sz="1100" b="1" dirty="0" smtClean="0">
                          <a:solidFill>
                            <a:srgbClr val="FF0000"/>
                          </a:solidFill>
                          <a:latin typeface="Arial Black" pitchFamily="34" charset="0"/>
                        </a:rPr>
                        <a:t>OFF</a:t>
                      </a:r>
                      <a:endParaRPr lang="en-US" sz="1100" b="1" dirty="0">
                        <a:solidFill>
                          <a:srgbClr val="FF0000"/>
                        </a:solidFill>
                        <a:latin typeface="Arial Black"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1" dirty="0" smtClean="0">
                          <a:solidFill>
                            <a:schemeClr val="tx1"/>
                          </a:solidFill>
                        </a:rPr>
                        <a:t>GIE</a:t>
                      </a:r>
                      <a:endParaRPr lang="en-US" b="1"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1" dirty="0" smtClean="0">
                          <a:solidFill>
                            <a:schemeClr val="tx1"/>
                          </a:solidFill>
                        </a:rPr>
                        <a:t>N</a:t>
                      </a:r>
                      <a:endParaRPr lang="en-US" b="1"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1" dirty="0" smtClean="0">
                          <a:solidFill>
                            <a:schemeClr val="tx1"/>
                          </a:solidFill>
                        </a:rPr>
                        <a:t>Z</a:t>
                      </a:r>
                      <a:endParaRPr lang="en-US" b="1"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b="1" dirty="0" smtClean="0">
                          <a:solidFill>
                            <a:schemeClr val="tx1"/>
                          </a:solidFill>
                        </a:rPr>
                        <a:t>C</a:t>
                      </a:r>
                      <a:endParaRPr lang="en-US" b="1" dirty="0">
                        <a:solidFill>
                          <a:schemeClr val="tx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70840">
                <a:tc gridSpan="2">
                  <a:txBody>
                    <a:bodyPr/>
                    <a:lstStyle/>
                    <a:p>
                      <a:pPr algn="ctr">
                        <a:lnSpc>
                          <a:spcPct val="200000"/>
                        </a:lnSpc>
                      </a:pPr>
                      <a:r>
                        <a:rPr lang="en-US" sz="2000" b="1" dirty="0" smtClean="0">
                          <a:solidFill>
                            <a:schemeClr val="tx1"/>
                          </a:solidFill>
                        </a:rPr>
                        <a:t>Active Mode</a:t>
                      </a:r>
                    </a:p>
                    <a:p>
                      <a:pPr algn="ctr">
                        <a:lnSpc>
                          <a:spcPct val="200000"/>
                        </a:lnSpc>
                      </a:pPr>
                      <a:r>
                        <a:rPr lang="en-US" sz="2000" b="1" dirty="0" smtClean="0">
                          <a:solidFill>
                            <a:schemeClr val="tx1"/>
                          </a:solidFill>
                        </a:rPr>
                        <a:t>LPM0</a:t>
                      </a:r>
                    </a:p>
                    <a:p>
                      <a:pPr algn="ctr">
                        <a:lnSpc>
                          <a:spcPct val="200000"/>
                        </a:lnSpc>
                      </a:pPr>
                      <a:r>
                        <a:rPr lang="en-US" sz="2000" b="1" dirty="0" smtClean="0">
                          <a:solidFill>
                            <a:schemeClr val="tx1"/>
                          </a:solidFill>
                        </a:rPr>
                        <a:t>LPM3</a:t>
                      </a:r>
                    </a:p>
                    <a:p>
                      <a:pPr algn="ctr">
                        <a:lnSpc>
                          <a:spcPct val="200000"/>
                        </a:lnSpc>
                      </a:pPr>
                      <a:r>
                        <a:rPr lang="en-US" sz="2000" b="1" dirty="0" smtClean="0">
                          <a:solidFill>
                            <a:schemeClr val="tx1"/>
                          </a:solidFill>
                        </a:rPr>
                        <a:t>LPM4</a:t>
                      </a:r>
                      <a:endParaRPr lang="en-US" sz="2000" b="1" dirty="0">
                        <a:solidFill>
                          <a:schemeClr val="tx1"/>
                        </a:solidFill>
                      </a:endParaRPr>
                    </a:p>
                  </a:txBody>
                  <a:tcPr anchor="ctr">
                    <a:lnL w="12700" cap="flat" cmpd="sng" algn="ctr">
                      <a:no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b="1" dirty="0">
                        <a:solidFill>
                          <a:schemeClr val="tx1"/>
                        </a:solidFill>
                      </a:endParaRPr>
                    </a:p>
                  </a:txBody>
                  <a:tcPr anchor="ctr">
                    <a:lnL w="12700" cap="flat" cmpd="sng" algn="ctr">
                      <a:no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en-US" sz="2000" b="1" dirty="0" smtClean="0">
                          <a:solidFill>
                            <a:schemeClr val="tx1"/>
                          </a:solidFill>
                        </a:rPr>
                        <a:t>0</a:t>
                      </a:r>
                    </a:p>
                    <a:p>
                      <a:pPr algn="ctr">
                        <a:lnSpc>
                          <a:spcPct val="200000"/>
                        </a:lnSpc>
                      </a:pPr>
                      <a:r>
                        <a:rPr lang="en-US" sz="2000" b="1" dirty="0" smtClean="0">
                          <a:solidFill>
                            <a:schemeClr val="tx1"/>
                          </a:solidFill>
                        </a:rPr>
                        <a:t>0</a:t>
                      </a:r>
                    </a:p>
                    <a:p>
                      <a:pPr algn="ctr">
                        <a:lnSpc>
                          <a:spcPct val="200000"/>
                        </a:lnSpc>
                      </a:pPr>
                      <a:r>
                        <a:rPr lang="en-US" sz="2000" b="1" dirty="0" smtClean="0">
                          <a:solidFill>
                            <a:schemeClr val="tx1"/>
                          </a:solidFill>
                        </a:rPr>
                        <a:t>1</a:t>
                      </a:r>
                    </a:p>
                    <a:p>
                      <a:pPr algn="ctr">
                        <a:lnSpc>
                          <a:spcPct val="200000"/>
                        </a:lnSpc>
                      </a:pPr>
                      <a:r>
                        <a:rPr lang="en-US" sz="2000" b="1" dirty="0" smtClean="0">
                          <a:solidFill>
                            <a:schemeClr val="tx1"/>
                          </a:solidFill>
                        </a:rPr>
                        <a:t>1</a:t>
                      </a:r>
                      <a:endParaRPr lang="en-US" sz="2000" b="1" dirty="0">
                        <a:solidFill>
                          <a:schemeClr val="tx1"/>
                        </a:solidFill>
                      </a:endParaRPr>
                    </a:p>
                  </a:txBody>
                  <a:tcPr anchor="ctr">
                    <a:lnL w="28575"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en-US" sz="2000" b="1" dirty="0" smtClean="0">
                          <a:solidFill>
                            <a:schemeClr val="tx1"/>
                          </a:solidFill>
                        </a:rPr>
                        <a:t>0</a:t>
                      </a:r>
                    </a:p>
                    <a:p>
                      <a:pPr algn="ctr">
                        <a:lnSpc>
                          <a:spcPct val="200000"/>
                        </a:lnSpc>
                      </a:pPr>
                      <a:r>
                        <a:rPr lang="en-US" sz="2000" b="1" dirty="0" smtClean="0">
                          <a:solidFill>
                            <a:schemeClr val="tx1"/>
                          </a:solidFill>
                        </a:rPr>
                        <a:t>0</a:t>
                      </a:r>
                    </a:p>
                    <a:p>
                      <a:pPr algn="ctr">
                        <a:lnSpc>
                          <a:spcPct val="200000"/>
                        </a:lnSpc>
                      </a:pPr>
                      <a:r>
                        <a:rPr lang="en-US" sz="2000" b="1" dirty="0" smtClean="0">
                          <a:solidFill>
                            <a:schemeClr val="tx1"/>
                          </a:solidFill>
                        </a:rPr>
                        <a:t>1</a:t>
                      </a:r>
                    </a:p>
                    <a:p>
                      <a:pPr algn="ctr">
                        <a:lnSpc>
                          <a:spcPct val="200000"/>
                        </a:lnSpc>
                      </a:pPr>
                      <a:r>
                        <a:rPr lang="en-US" sz="2000" b="1" dirty="0" smtClean="0">
                          <a:solidFill>
                            <a:schemeClr val="tx1"/>
                          </a:solidFill>
                        </a:rPr>
                        <a:t>1</a:t>
                      </a:r>
                      <a:endParaRPr lang="en-US" sz="20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en-US" sz="2000" b="1" dirty="0" smtClean="0">
                          <a:solidFill>
                            <a:schemeClr val="tx1"/>
                          </a:solidFill>
                        </a:rPr>
                        <a:t>0</a:t>
                      </a:r>
                    </a:p>
                    <a:p>
                      <a:pPr algn="ctr">
                        <a:lnSpc>
                          <a:spcPct val="200000"/>
                        </a:lnSpc>
                      </a:pPr>
                      <a:r>
                        <a:rPr lang="en-US" sz="2000" b="1" dirty="0" smtClean="0">
                          <a:solidFill>
                            <a:schemeClr val="tx1"/>
                          </a:solidFill>
                        </a:rPr>
                        <a:t>0</a:t>
                      </a:r>
                    </a:p>
                    <a:p>
                      <a:pPr algn="ctr">
                        <a:lnSpc>
                          <a:spcPct val="200000"/>
                        </a:lnSpc>
                      </a:pPr>
                      <a:r>
                        <a:rPr lang="en-US" sz="2000" b="1" dirty="0" smtClean="0">
                          <a:solidFill>
                            <a:schemeClr val="tx1"/>
                          </a:solidFill>
                        </a:rPr>
                        <a:t>0</a:t>
                      </a:r>
                    </a:p>
                    <a:p>
                      <a:pPr algn="ctr">
                        <a:lnSpc>
                          <a:spcPct val="200000"/>
                        </a:lnSpc>
                      </a:pPr>
                      <a:r>
                        <a:rPr lang="en-US" sz="2000" b="1" dirty="0" smtClean="0">
                          <a:solidFill>
                            <a:schemeClr val="tx1"/>
                          </a:solidFill>
                        </a:rPr>
                        <a:t>1</a:t>
                      </a:r>
                      <a:endParaRPr lang="en-US" sz="20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pPr>
                      <a:r>
                        <a:rPr lang="en-US" sz="2000" b="1" dirty="0" smtClean="0">
                          <a:solidFill>
                            <a:schemeClr val="tx1"/>
                          </a:solidFill>
                        </a:rPr>
                        <a:t>0</a:t>
                      </a:r>
                    </a:p>
                    <a:p>
                      <a:pPr algn="ctr">
                        <a:lnSpc>
                          <a:spcPct val="200000"/>
                        </a:lnSpc>
                      </a:pPr>
                      <a:r>
                        <a:rPr lang="en-US" sz="2000" b="1" dirty="0" smtClean="0">
                          <a:solidFill>
                            <a:schemeClr val="tx1"/>
                          </a:solidFill>
                        </a:rPr>
                        <a:t>1</a:t>
                      </a:r>
                    </a:p>
                    <a:p>
                      <a:pPr algn="ctr">
                        <a:lnSpc>
                          <a:spcPct val="200000"/>
                        </a:lnSpc>
                      </a:pPr>
                      <a:r>
                        <a:rPr lang="en-US" sz="2000" b="1" dirty="0" smtClean="0">
                          <a:solidFill>
                            <a:schemeClr val="tx1"/>
                          </a:solidFill>
                        </a:rPr>
                        <a:t>1</a:t>
                      </a:r>
                    </a:p>
                    <a:p>
                      <a:pPr algn="ctr">
                        <a:lnSpc>
                          <a:spcPct val="200000"/>
                        </a:lnSpc>
                      </a:pPr>
                      <a:r>
                        <a:rPr lang="en-US" sz="2000" b="1" dirty="0" smtClean="0">
                          <a:solidFill>
                            <a:schemeClr val="tx1"/>
                          </a:solidFill>
                        </a:rPr>
                        <a:t>1</a:t>
                      </a:r>
                      <a:endParaRPr lang="en-US" sz="2000" b="1" dirty="0">
                        <a:solidFill>
                          <a:schemeClr val="tx1"/>
                        </a:solidFill>
                      </a:endParaRPr>
                    </a:p>
                  </a:txBody>
                  <a:tcPr anchor="ctr">
                    <a:lnL w="12700" cap="flat" cmpd="sng" algn="ctr">
                      <a:noFill/>
                      <a:prstDash val="solid"/>
                      <a:round/>
                      <a:headEnd type="none" w="med" len="med"/>
                      <a:tailEnd type="none" w="med" len="med"/>
                    </a:lnL>
                    <a:lnR w="28575" cap="flat" cmpd="sng" algn="ctr">
                      <a:solidFill>
                        <a:schemeClr val="tx1"/>
                      </a:solidFill>
                      <a:prstDash val="sysDot"/>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lnSpc>
                          <a:spcPct val="200000"/>
                        </a:lnSpc>
                      </a:pPr>
                      <a:r>
                        <a:rPr lang="en-US" sz="2000" b="1" dirty="0" smtClean="0">
                          <a:solidFill>
                            <a:schemeClr val="tx1"/>
                          </a:solidFill>
                        </a:rPr>
                        <a:t>~ 250 µA</a:t>
                      </a:r>
                    </a:p>
                    <a:p>
                      <a:pPr marL="0" marR="0" indent="0" algn="ctr" defTabSz="914400" rtl="0" eaLnBrk="1" fontAlgn="auto" latinLnBrk="0" hangingPunct="1">
                        <a:lnSpc>
                          <a:spcPct val="200000"/>
                        </a:lnSpc>
                        <a:spcBef>
                          <a:spcPts val="0"/>
                        </a:spcBef>
                        <a:spcAft>
                          <a:spcPts val="0"/>
                        </a:spcAft>
                        <a:buClrTx/>
                        <a:buSzTx/>
                        <a:buFontTx/>
                        <a:buNone/>
                        <a:tabLst/>
                        <a:defRPr/>
                      </a:pPr>
                      <a:r>
                        <a:rPr lang="en-US" sz="2000" b="1" dirty="0" smtClean="0">
                          <a:solidFill>
                            <a:schemeClr val="tx1"/>
                          </a:solidFill>
                        </a:rPr>
                        <a:t>~ 35 µA</a:t>
                      </a:r>
                    </a:p>
                    <a:p>
                      <a:pPr marL="0" marR="0" indent="0" algn="ctr" defTabSz="914400" rtl="0" eaLnBrk="1" fontAlgn="auto" latinLnBrk="0" hangingPunct="1">
                        <a:lnSpc>
                          <a:spcPct val="200000"/>
                        </a:lnSpc>
                        <a:spcBef>
                          <a:spcPts val="0"/>
                        </a:spcBef>
                        <a:spcAft>
                          <a:spcPts val="0"/>
                        </a:spcAft>
                        <a:buClrTx/>
                        <a:buSzTx/>
                        <a:buFontTx/>
                        <a:buNone/>
                        <a:tabLst/>
                        <a:defRPr/>
                      </a:pPr>
                      <a:r>
                        <a:rPr lang="en-US" sz="2000" b="1" dirty="0" smtClean="0">
                          <a:solidFill>
                            <a:schemeClr val="tx1"/>
                          </a:solidFill>
                        </a:rPr>
                        <a:t>~ 0.8 µA</a:t>
                      </a:r>
                    </a:p>
                    <a:p>
                      <a:pPr marL="0" marR="0" indent="0" algn="ctr" defTabSz="914400" rtl="0" eaLnBrk="1" fontAlgn="auto" latinLnBrk="0" hangingPunct="1">
                        <a:lnSpc>
                          <a:spcPct val="200000"/>
                        </a:lnSpc>
                        <a:spcBef>
                          <a:spcPts val="0"/>
                        </a:spcBef>
                        <a:spcAft>
                          <a:spcPts val="0"/>
                        </a:spcAft>
                        <a:buClrTx/>
                        <a:buSzTx/>
                        <a:buFontTx/>
                        <a:buNone/>
                        <a:tabLst/>
                        <a:defRPr/>
                      </a:pPr>
                      <a:r>
                        <a:rPr lang="en-US" sz="2000" b="1" dirty="0" smtClean="0">
                          <a:solidFill>
                            <a:schemeClr val="tx1"/>
                          </a:solidFill>
                        </a:rPr>
                        <a:t>~ 0.1 µA</a:t>
                      </a:r>
                    </a:p>
                  </a:txBody>
                  <a:tcPr anchor="ctr">
                    <a:lnL w="28575"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Text Box 5"/>
          <p:cNvSpPr txBox="1">
            <a:spLocks noChangeArrowheads="1"/>
          </p:cNvSpPr>
          <p:nvPr/>
        </p:nvSpPr>
        <p:spPr bwMode="auto">
          <a:xfrm>
            <a:off x="779303" y="5443538"/>
            <a:ext cx="79074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690563" eaLnBrk="0" hangingPunct="0">
              <a:spcBef>
                <a:spcPct val="0"/>
              </a:spcBef>
              <a:tabLst>
                <a:tab pos="457200" algn="l"/>
              </a:tabLst>
              <a:defRPr sz="2400">
                <a:solidFill>
                  <a:schemeClr val="tx1"/>
                </a:solidFill>
                <a:latin typeface="Times New Roman" pitchFamily="18" charset="0"/>
              </a:defRPr>
            </a:lvl1pPr>
            <a:lvl2pPr defTabSz="690563" eaLnBrk="0" hangingPunct="0">
              <a:spcBef>
                <a:spcPct val="0"/>
              </a:spcBef>
              <a:tabLst>
                <a:tab pos="457200" algn="l"/>
              </a:tabLst>
              <a:defRPr sz="2400">
                <a:solidFill>
                  <a:schemeClr val="tx1"/>
                </a:solidFill>
                <a:latin typeface="Times New Roman" pitchFamily="18" charset="0"/>
              </a:defRPr>
            </a:lvl2pPr>
            <a:lvl3pPr defTabSz="690563" eaLnBrk="0" hangingPunct="0">
              <a:spcBef>
                <a:spcPct val="0"/>
              </a:spcBef>
              <a:tabLst>
                <a:tab pos="457200" algn="l"/>
              </a:tabLst>
              <a:defRPr sz="2400">
                <a:solidFill>
                  <a:schemeClr val="tx1"/>
                </a:solidFill>
                <a:latin typeface="Times New Roman" pitchFamily="18" charset="0"/>
              </a:defRPr>
            </a:lvl3pPr>
            <a:lvl4pPr defTabSz="690563" eaLnBrk="0" hangingPunct="0">
              <a:spcBef>
                <a:spcPct val="0"/>
              </a:spcBef>
              <a:tabLst>
                <a:tab pos="457200" algn="l"/>
              </a:tabLst>
              <a:defRPr sz="2400">
                <a:solidFill>
                  <a:schemeClr val="tx1"/>
                </a:solidFill>
                <a:latin typeface="Times New Roman" pitchFamily="18" charset="0"/>
              </a:defRPr>
            </a:lvl4pPr>
            <a:lvl5pPr defTabSz="690563" eaLnBrk="0" hangingPunct="0">
              <a:spcBef>
                <a:spcPct val="0"/>
              </a:spcBef>
              <a:tabLst>
                <a:tab pos="457200" algn="l"/>
              </a:tabLst>
              <a:defRPr sz="2400">
                <a:solidFill>
                  <a:schemeClr val="tx1"/>
                </a:solidFill>
                <a:latin typeface="Times New Roman" pitchFamily="18" charset="0"/>
              </a:defRPr>
            </a:lvl5pPr>
            <a:lvl6pPr defTabSz="690563" eaLnBrk="0" fontAlgn="base" hangingPunct="0">
              <a:spcBef>
                <a:spcPct val="0"/>
              </a:spcBef>
              <a:spcAft>
                <a:spcPct val="0"/>
              </a:spcAft>
              <a:tabLst>
                <a:tab pos="457200" algn="l"/>
              </a:tabLst>
              <a:defRPr sz="2400">
                <a:solidFill>
                  <a:schemeClr val="tx1"/>
                </a:solidFill>
                <a:latin typeface="Times New Roman" pitchFamily="18" charset="0"/>
              </a:defRPr>
            </a:lvl6pPr>
            <a:lvl7pPr defTabSz="690563" eaLnBrk="0" fontAlgn="base" hangingPunct="0">
              <a:spcBef>
                <a:spcPct val="0"/>
              </a:spcBef>
              <a:spcAft>
                <a:spcPct val="0"/>
              </a:spcAft>
              <a:tabLst>
                <a:tab pos="457200" algn="l"/>
              </a:tabLst>
              <a:defRPr sz="2400">
                <a:solidFill>
                  <a:schemeClr val="tx1"/>
                </a:solidFill>
                <a:latin typeface="Times New Roman" pitchFamily="18" charset="0"/>
              </a:defRPr>
            </a:lvl7pPr>
            <a:lvl8pPr defTabSz="690563" eaLnBrk="0" fontAlgn="base" hangingPunct="0">
              <a:spcBef>
                <a:spcPct val="0"/>
              </a:spcBef>
              <a:spcAft>
                <a:spcPct val="0"/>
              </a:spcAft>
              <a:tabLst>
                <a:tab pos="457200" algn="l"/>
              </a:tabLst>
              <a:defRPr sz="2400">
                <a:solidFill>
                  <a:schemeClr val="tx1"/>
                </a:solidFill>
                <a:latin typeface="Times New Roman" pitchFamily="18" charset="0"/>
              </a:defRPr>
            </a:lvl8pPr>
            <a:lvl9pPr defTabSz="690563" eaLnBrk="0" fontAlgn="base" hangingPunct="0">
              <a:spcBef>
                <a:spcPct val="0"/>
              </a:spcBef>
              <a:spcAft>
                <a:spcPct val="0"/>
              </a:spcAft>
              <a:tabLst>
                <a:tab pos="457200" algn="l"/>
              </a:tabLst>
              <a:defRPr sz="2400">
                <a:solidFill>
                  <a:schemeClr val="tx1"/>
                </a:solidFill>
                <a:latin typeface="Times New Roman" pitchFamily="18" charset="0"/>
              </a:defRPr>
            </a:lvl9pPr>
          </a:lstStyle>
          <a:p>
            <a:pPr eaLnBrk="1" hangingPunct="1"/>
            <a:r>
              <a:rPr lang="en-US" sz="2000" b="1" dirty="0">
                <a:solidFill>
                  <a:srgbClr val="000000"/>
                </a:solidFill>
                <a:latin typeface="Courier New" pitchFamily="49" charset="0"/>
                <a:cs typeface="Courier New" pitchFamily="49" charset="0"/>
              </a:rPr>
              <a:t>;  </a:t>
            </a:r>
            <a:r>
              <a:rPr lang="en-US" sz="2000" b="1" dirty="0" smtClean="0">
                <a:solidFill>
                  <a:srgbClr val="000000"/>
                </a:solidFill>
                <a:latin typeface="Courier New" pitchFamily="49" charset="0"/>
                <a:cs typeface="Courier New" pitchFamily="49" charset="0"/>
              </a:rPr>
              <a:t>enable </a:t>
            </a:r>
            <a:r>
              <a:rPr lang="en-US" sz="2000" b="1" dirty="0">
                <a:solidFill>
                  <a:srgbClr val="000000"/>
                </a:solidFill>
                <a:latin typeface="Courier New" pitchFamily="49" charset="0"/>
                <a:cs typeface="Courier New" pitchFamily="49" charset="0"/>
              </a:rPr>
              <a:t>interrupts / enter low-power mode </a:t>
            </a:r>
            <a:r>
              <a:rPr lang="en-US" sz="2000" b="1" dirty="0" smtClean="0">
                <a:solidFill>
                  <a:srgbClr val="000000"/>
                </a:solidFill>
                <a:latin typeface="Courier New" pitchFamily="49" charset="0"/>
                <a:cs typeface="Courier New" pitchFamily="49" charset="0"/>
              </a:rPr>
              <a:t>0</a:t>
            </a:r>
            <a:endParaRPr lang="en-US" sz="2000" b="1" dirty="0">
              <a:solidFill>
                <a:srgbClr val="000000"/>
              </a:solidFill>
              <a:latin typeface="Courier New" pitchFamily="49" charset="0"/>
              <a:cs typeface="Courier New" pitchFamily="49" charset="0"/>
            </a:endParaRPr>
          </a:p>
          <a:p>
            <a:pPr eaLnBrk="1" hangingPunct="1"/>
            <a:r>
              <a:rPr lang="en-US" sz="2000" b="1" dirty="0">
                <a:solidFill>
                  <a:srgbClr val="000000"/>
                </a:solidFill>
                <a:latin typeface="Courier New" pitchFamily="49" charset="0"/>
                <a:cs typeface="Courier New" pitchFamily="49" charset="0"/>
              </a:rPr>
              <a:t>   </a:t>
            </a:r>
            <a:r>
              <a:rPr lang="en-US" sz="2000" b="1" dirty="0" err="1" smtClean="0">
                <a:solidFill>
                  <a:srgbClr val="000000"/>
                </a:solidFill>
                <a:latin typeface="Courier New" pitchFamily="49" charset="0"/>
                <a:cs typeface="Courier New" pitchFamily="49" charset="0"/>
              </a:rPr>
              <a:t>bis.w</a:t>
            </a:r>
            <a:r>
              <a:rPr lang="en-US" sz="2000" b="1" dirty="0" smtClean="0">
                <a:solidFill>
                  <a:srgbClr val="000000"/>
                </a:solidFill>
                <a:latin typeface="Courier New" pitchFamily="49" charset="0"/>
                <a:cs typeface="Courier New" pitchFamily="49" charset="0"/>
              </a:rPr>
              <a:t>   </a:t>
            </a:r>
            <a:r>
              <a:rPr lang="en-US" sz="2000" b="1" dirty="0">
                <a:solidFill>
                  <a:srgbClr val="000000"/>
                </a:solidFill>
                <a:latin typeface="Courier New" pitchFamily="49" charset="0"/>
                <a:cs typeface="Courier New" pitchFamily="49" charset="0"/>
              </a:rPr>
              <a:t>#</a:t>
            </a:r>
            <a:r>
              <a:rPr lang="en-US" sz="2000" b="1" dirty="0" smtClean="0">
                <a:solidFill>
                  <a:srgbClr val="000000"/>
                </a:solidFill>
                <a:latin typeface="Courier New" pitchFamily="49" charset="0"/>
                <a:cs typeface="Courier New" pitchFamily="49" charset="0"/>
              </a:rPr>
              <a:t>LPM0|GIE,SR      </a:t>
            </a:r>
            <a:r>
              <a:rPr lang="en-US" sz="2000" b="1" dirty="0">
                <a:solidFill>
                  <a:srgbClr val="000000"/>
                </a:solidFill>
                <a:latin typeface="Courier New" pitchFamily="49" charset="0"/>
                <a:cs typeface="Courier New" pitchFamily="49" charset="0"/>
              </a:rPr>
              <a:t>; </a:t>
            </a:r>
            <a:r>
              <a:rPr lang="en-US" sz="2000" b="1" dirty="0" smtClean="0">
                <a:solidFill>
                  <a:srgbClr val="000000"/>
                </a:solidFill>
                <a:latin typeface="Courier New" pitchFamily="49" charset="0"/>
                <a:cs typeface="Courier New" pitchFamily="49" charset="0"/>
              </a:rPr>
              <a:t>LPM0 </a:t>
            </a:r>
            <a:r>
              <a:rPr lang="en-US" sz="2000" b="1" dirty="0">
                <a:solidFill>
                  <a:srgbClr val="000000"/>
                </a:solidFill>
                <a:latin typeface="Courier New" pitchFamily="49" charset="0"/>
                <a:cs typeface="Courier New" pitchFamily="49" charset="0"/>
              </a:rPr>
              <a:t>w/interrupts</a:t>
            </a:r>
          </a:p>
        </p:txBody>
      </p:sp>
      <p:sp>
        <p:nvSpPr>
          <p:cNvPr id="8" name="Rectangle 2"/>
          <p:cNvSpPr txBox="1">
            <a:spLocks noChangeArrowheads="1"/>
          </p:cNvSpPr>
          <p:nvPr/>
        </p:nvSpPr>
        <p:spPr>
          <a:xfrm>
            <a:off x="1198563" y="442913"/>
            <a:ext cx="7793037" cy="633412"/>
          </a:xfrm>
          <a:prstGeom prst="rect">
            <a:avLst/>
          </a:prstGeom>
        </p:spPr>
        <p:txBody>
          <a:bodyPr/>
          <a:lstStyle>
            <a:lvl1pPr algn="l" rtl="0" fontAlgn="base">
              <a:spcBef>
                <a:spcPct val="0"/>
              </a:spcBef>
              <a:spcAft>
                <a:spcPct val="0"/>
              </a:spcAft>
              <a:defRPr sz="3600" b="1">
                <a:solidFill>
                  <a:schemeClr val="tx2"/>
                </a:solidFill>
                <a:latin typeface="+mj-lt"/>
                <a:ea typeface="+mj-ea"/>
                <a:cs typeface="+mj-cs"/>
              </a:defRPr>
            </a:lvl1pPr>
            <a:lvl2pPr algn="l" rtl="0" fontAlgn="base">
              <a:spcBef>
                <a:spcPct val="0"/>
              </a:spcBef>
              <a:spcAft>
                <a:spcPct val="0"/>
              </a:spcAft>
              <a:defRPr sz="3600" b="1">
                <a:solidFill>
                  <a:schemeClr val="tx2"/>
                </a:solidFill>
                <a:latin typeface="Arial" pitchFamily="34" charset="0"/>
              </a:defRPr>
            </a:lvl2pPr>
            <a:lvl3pPr algn="l" rtl="0" fontAlgn="base">
              <a:spcBef>
                <a:spcPct val="0"/>
              </a:spcBef>
              <a:spcAft>
                <a:spcPct val="0"/>
              </a:spcAft>
              <a:defRPr sz="3600" b="1">
                <a:solidFill>
                  <a:schemeClr val="tx2"/>
                </a:solidFill>
                <a:latin typeface="Arial" pitchFamily="34" charset="0"/>
              </a:defRPr>
            </a:lvl3pPr>
            <a:lvl4pPr algn="l" rtl="0" fontAlgn="base">
              <a:spcBef>
                <a:spcPct val="0"/>
              </a:spcBef>
              <a:spcAft>
                <a:spcPct val="0"/>
              </a:spcAft>
              <a:defRPr sz="3600" b="1">
                <a:solidFill>
                  <a:schemeClr val="tx2"/>
                </a:solidFill>
                <a:latin typeface="Arial" pitchFamily="34" charset="0"/>
              </a:defRPr>
            </a:lvl4pPr>
            <a:lvl5pPr algn="l" rtl="0" fontAlgn="base">
              <a:spcBef>
                <a:spcPct val="0"/>
              </a:spcBef>
              <a:spcAft>
                <a:spcPct val="0"/>
              </a:spcAft>
              <a:defRPr sz="3600" b="1">
                <a:solidFill>
                  <a:schemeClr val="tx2"/>
                </a:solidFill>
                <a:latin typeface="Arial" pitchFamily="34" charset="0"/>
              </a:defRPr>
            </a:lvl5pPr>
            <a:lvl6pPr marL="457200" algn="l" rtl="0" fontAlgn="base">
              <a:spcBef>
                <a:spcPct val="0"/>
              </a:spcBef>
              <a:spcAft>
                <a:spcPct val="0"/>
              </a:spcAft>
              <a:defRPr sz="3600" b="1">
                <a:solidFill>
                  <a:schemeClr val="tx2"/>
                </a:solidFill>
                <a:latin typeface="Arial" pitchFamily="34" charset="0"/>
              </a:defRPr>
            </a:lvl6pPr>
            <a:lvl7pPr marL="914400" algn="l" rtl="0" fontAlgn="base">
              <a:spcBef>
                <a:spcPct val="0"/>
              </a:spcBef>
              <a:spcAft>
                <a:spcPct val="0"/>
              </a:spcAft>
              <a:defRPr sz="3600" b="1">
                <a:solidFill>
                  <a:schemeClr val="tx2"/>
                </a:solidFill>
                <a:latin typeface="Arial" pitchFamily="34" charset="0"/>
              </a:defRPr>
            </a:lvl7pPr>
            <a:lvl8pPr marL="1371600" algn="l" rtl="0" fontAlgn="base">
              <a:spcBef>
                <a:spcPct val="0"/>
              </a:spcBef>
              <a:spcAft>
                <a:spcPct val="0"/>
              </a:spcAft>
              <a:defRPr sz="3600" b="1">
                <a:solidFill>
                  <a:schemeClr val="tx2"/>
                </a:solidFill>
                <a:latin typeface="Arial" pitchFamily="34" charset="0"/>
              </a:defRPr>
            </a:lvl8pPr>
            <a:lvl9pPr marL="1828800" algn="l" rtl="0" fontAlgn="base">
              <a:spcBef>
                <a:spcPct val="0"/>
              </a:spcBef>
              <a:spcAft>
                <a:spcPct val="0"/>
              </a:spcAft>
              <a:defRPr sz="3600" b="1">
                <a:solidFill>
                  <a:schemeClr val="tx2"/>
                </a:solidFill>
                <a:latin typeface="Arial" pitchFamily="34" charset="0"/>
              </a:defRPr>
            </a:lvl9pPr>
          </a:lstStyle>
          <a:p>
            <a:r>
              <a:rPr lang="en-US" dirty="0" smtClean="0">
                <a:solidFill>
                  <a:srgbClr val="333399"/>
                </a:solidFill>
              </a:rPr>
              <a:t>MSP430 Clock Settings (r2)</a:t>
            </a:r>
            <a:endParaRPr lang="en-US" dirty="0">
              <a:solidFill>
                <a:srgbClr val="333399"/>
              </a:solidFill>
            </a:endParaRPr>
          </a:p>
        </p:txBody>
      </p:sp>
      <p:sp>
        <p:nvSpPr>
          <p:cNvPr id="9" name="Text Box 4"/>
          <p:cNvSpPr txBox="1">
            <a:spLocks noChangeArrowheads="1"/>
          </p:cNvSpPr>
          <p:nvPr/>
        </p:nvSpPr>
        <p:spPr bwMode="auto">
          <a:xfrm>
            <a:off x="6469063" y="76200"/>
            <a:ext cx="26273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solidFill>
                  <a:srgbClr val="000000"/>
                </a:solidFill>
                <a:latin typeface="Arial" pitchFamily="34" charset="0"/>
              </a:rPr>
              <a:t>Low Power Modes</a:t>
            </a:r>
          </a:p>
        </p:txBody>
      </p:sp>
      <p:grpSp>
        <p:nvGrpSpPr>
          <p:cNvPr id="25" name="Group 24"/>
          <p:cNvGrpSpPr/>
          <p:nvPr/>
        </p:nvGrpSpPr>
        <p:grpSpPr>
          <a:xfrm>
            <a:off x="143034" y="2665731"/>
            <a:ext cx="4894895" cy="1134427"/>
            <a:chOff x="143034" y="2665731"/>
            <a:chExt cx="4894895" cy="1134427"/>
          </a:xfrm>
        </p:grpSpPr>
        <p:sp>
          <p:nvSpPr>
            <p:cNvPr id="11" name="AutoShape 20"/>
            <p:cNvSpPr>
              <a:spLocks noChangeArrowheads="1"/>
            </p:cNvSpPr>
            <p:nvPr/>
          </p:nvSpPr>
          <p:spPr bwMode="auto">
            <a:xfrm>
              <a:off x="4017326" y="2665731"/>
              <a:ext cx="1020603" cy="444500"/>
            </a:xfrm>
            <a:prstGeom prst="octagon">
              <a:avLst>
                <a:gd name="adj" fmla="val 29287"/>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12" name="AutoShape 21"/>
            <p:cNvSpPr>
              <a:spLocks noChangeArrowheads="1"/>
            </p:cNvSpPr>
            <p:nvPr/>
          </p:nvSpPr>
          <p:spPr bwMode="auto">
            <a:xfrm>
              <a:off x="143034" y="3060383"/>
              <a:ext cx="1951038" cy="739775"/>
            </a:xfrm>
            <a:prstGeom prst="wedgeRoundRectCallout">
              <a:avLst>
                <a:gd name="adj1" fmla="val 141929"/>
                <a:gd name="adj2" fmla="val -52532"/>
                <a:gd name="adj3" fmla="val 16667"/>
              </a:avLst>
            </a:prstGeom>
            <a:solidFill>
              <a:srgbClr val="FFFF00"/>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000" b="1">
                  <a:solidFill>
                    <a:srgbClr val="000000"/>
                  </a:solidFill>
                  <a:latin typeface="Arial" pitchFamily="34" charset="0"/>
                </a:rPr>
                <a:t>SMCLK and ACLK Active</a:t>
              </a:r>
            </a:p>
          </p:txBody>
        </p:sp>
      </p:grpSp>
      <p:grpSp>
        <p:nvGrpSpPr>
          <p:cNvPr id="24" name="Group 23"/>
          <p:cNvGrpSpPr/>
          <p:nvPr/>
        </p:nvGrpSpPr>
        <p:grpSpPr>
          <a:xfrm>
            <a:off x="5829300" y="2665731"/>
            <a:ext cx="2857500" cy="2403475"/>
            <a:chOff x="5829300" y="2665731"/>
            <a:chExt cx="2857500" cy="2403475"/>
          </a:xfrm>
        </p:grpSpPr>
        <p:sp>
          <p:nvSpPr>
            <p:cNvPr id="14" name="AutoShape 7"/>
            <p:cNvSpPr>
              <a:spLocks noChangeArrowheads="1"/>
            </p:cNvSpPr>
            <p:nvPr/>
          </p:nvSpPr>
          <p:spPr bwMode="auto">
            <a:xfrm>
              <a:off x="5829300" y="2665731"/>
              <a:ext cx="433706" cy="1660207"/>
            </a:xfrm>
            <a:prstGeom prst="octagon">
              <a:avLst>
                <a:gd name="adj" fmla="val 29287"/>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15" name="AutoShape 8"/>
            <p:cNvSpPr>
              <a:spLocks noChangeArrowheads="1"/>
            </p:cNvSpPr>
            <p:nvPr/>
          </p:nvSpPr>
          <p:spPr bwMode="auto">
            <a:xfrm>
              <a:off x="6735762" y="4588194"/>
              <a:ext cx="1951038" cy="481012"/>
            </a:xfrm>
            <a:prstGeom prst="wedgeRoundRectCallout">
              <a:avLst>
                <a:gd name="adj1" fmla="val -67606"/>
                <a:gd name="adj2" fmla="val -116865"/>
                <a:gd name="adj3" fmla="val 16667"/>
              </a:avLst>
            </a:prstGeom>
            <a:solidFill>
              <a:srgbClr val="FFFF00"/>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000" b="1" dirty="0">
                  <a:solidFill>
                    <a:srgbClr val="000000"/>
                  </a:solidFill>
                  <a:latin typeface="Arial" pitchFamily="34" charset="0"/>
                </a:rPr>
                <a:t>Sleep Modes</a:t>
              </a:r>
            </a:p>
          </p:txBody>
        </p:sp>
      </p:grpSp>
      <p:grpSp>
        <p:nvGrpSpPr>
          <p:cNvPr id="26" name="Group 25"/>
          <p:cNvGrpSpPr/>
          <p:nvPr/>
        </p:nvGrpSpPr>
        <p:grpSpPr>
          <a:xfrm>
            <a:off x="163513" y="3275331"/>
            <a:ext cx="4878226" cy="1793875"/>
            <a:chOff x="163513" y="3275331"/>
            <a:chExt cx="4878226" cy="1793875"/>
          </a:xfrm>
        </p:grpSpPr>
        <p:sp>
          <p:nvSpPr>
            <p:cNvPr id="16" name="AutoShape 20"/>
            <p:cNvSpPr>
              <a:spLocks noChangeArrowheads="1"/>
            </p:cNvSpPr>
            <p:nvPr/>
          </p:nvSpPr>
          <p:spPr bwMode="auto">
            <a:xfrm>
              <a:off x="4021136" y="3275331"/>
              <a:ext cx="1020603" cy="444500"/>
            </a:xfrm>
            <a:prstGeom prst="octagon">
              <a:avLst>
                <a:gd name="adj" fmla="val 29287"/>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20" name="AutoShape 16"/>
            <p:cNvSpPr>
              <a:spLocks noChangeArrowheads="1"/>
            </p:cNvSpPr>
            <p:nvPr/>
          </p:nvSpPr>
          <p:spPr bwMode="auto">
            <a:xfrm>
              <a:off x="163513" y="4329431"/>
              <a:ext cx="1951037" cy="739775"/>
            </a:xfrm>
            <a:prstGeom prst="wedgeRoundRectCallout">
              <a:avLst>
                <a:gd name="adj1" fmla="val 147917"/>
                <a:gd name="adj2" fmla="val -122448"/>
                <a:gd name="adj3" fmla="val 16667"/>
              </a:avLst>
            </a:prstGeom>
            <a:solidFill>
              <a:srgbClr val="FFFF00"/>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000" b="1">
                  <a:solidFill>
                    <a:srgbClr val="000000"/>
                  </a:solidFill>
                  <a:latin typeface="Arial" pitchFamily="34" charset="0"/>
                </a:rPr>
                <a:t>Only ACLK Active</a:t>
              </a:r>
            </a:p>
          </p:txBody>
        </p:sp>
      </p:grpSp>
      <p:grpSp>
        <p:nvGrpSpPr>
          <p:cNvPr id="27" name="Group 26"/>
          <p:cNvGrpSpPr/>
          <p:nvPr/>
        </p:nvGrpSpPr>
        <p:grpSpPr>
          <a:xfrm>
            <a:off x="2655888" y="3884931"/>
            <a:ext cx="3022359" cy="1184275"/>
            <a:chOff x="2655888" y="3884931"/>
            <a:chExt cx="3022359" cy="1184275"/>
          </a:xfrm>
        </p:grpSpPr>
        <p:sp>
          <p:nvSpPr>
            <p:cNvPr id="17" name="AutoShape 20"/>
            <p:cNvSpPr>
              <a:spLocks noChangeArrowheads="1"/>
            </p:cNvSpPr>
            <p:nvPr/>
          </p:nvSpPr>
          <p:spPr bwMode="auto">
            <a:xfrm>
              <a:off x="5167946" y="3884931"/>
              <a:ext cx="510301" cy="444500"/>
            </a:xfrm>
            <a:prstGeom prst="octagon">
              <a:avLst>
                <a:gd name="adj" fmla="val 29287"/>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23" name="AutoShape 12"/>
            <p:cNvSpPr>
              <a:spLocks noChangeArrowheads="1"/>
            </p:cNvSpPr>
            <p:nvPr/>
          </p:nvSpPr>
          <p:spPr bwMode="auto">
            <a:xfrm>
              <a:off x="2655888" y="4588193"/>
              <a:ext cx="1951037" cy="481013"/>
            </a:xfrm>
            <a:prstGeom prst="wedgeRoundRectCallout">
              <a:avLst>
                <a:gd name="adj1" fmla="val 80283"/>
                <a:gd name="adj2" fmla="val -97391"/>
                <a:gd name="adj3" fmla="val 16667"/>
              </a:avLst>
            </a:prstGeom>
            <a:solidFill>
              <a:srgbClr val="FFFF00"/>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000" b="1" dirty="0">
                  <a:solidFill>
                    <a:srgbClr val="000000"/>
                  </a:solidFill>
                  <a:latin typeface="Arial" pitchFamily="34" charset="0"/>
                </a:rPr>
                <a:t>No Clocks!</a:t>
              </a:r>
            </a:p>
          </p:txBody>
        </p:sp>
      </p:grpSp>
      <p:sp>
        <p:nvSpPr>
          <p:cNvPr id="21" name="AutoShape 8"/>
          <p:cNvSpPr>
            <a:spLocks noChangeArrowheads="1"/>
          </p:cNvSpPr>
          <p:nvPr/>
        </p:nvSpPr>
        <p:spPr bwMode="auto">
          <a:xfrm>
            <a:off x="5423096" y="6151424"/>
            <a:ext cx="2440585" cy="481012"/>
          </a:xfrm>
          <a:prstGeom prst="wedgeRoundRectCallout">
            <a:avLst>
              <a:gd name="adj1" fmla="val -104167"/>
              <a:gd name="adj2" fmla="val -72136"/>
              <a:gd name="adj3" fmla="val 16667"/>
            </a:avLst>
          </a:prstGeom>
          <a:solidFill>
            <a:srgbClr val="FFFF00"/>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000" b="1" dirty="0" smtClean="0">
                <a:solidFill>
                  <a:srgbClr val="000000"/>
                </a:solidFill>
                <a:latin typeface="Arial" pitchFamily="34" charset="0"/>
              </a:rPr>
              <a:t>Can be combined</a:t>
            </a:r>
            <a:endParaRPr lang="en-US" sz="2000" b="1" dirty="0">
              <a:solidFill>
                <a:srgbClr val="000000"/>
              </a:solidFill>
              <a:latin typeface="Arial" pitchFamily="34" charset="0"/>
            </a:endParaRPr>
          </a:p>
        </p:txBody>
      </p:sp>
    </p:spTree>
    <p:extLst>
      <p:ext uri="{BB962C8B-B14F-4D97-AF65-F5344CB8AC3E}">
        <p14:creationId xmlns:p14="http://schemas.microsoft.com/office/powerpoint/2010/main" val="288389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22" name="Rectangle 2"/>
          <p:cNvSpPr>
            <a:spLocks noGrp="1" noChangeArrowheads="1"/>
          </p:cNvSpPr>
          <p:nvPr>
            <p:ph type="title"/>
          </p:nvPr>
        </p:nvSpPr>
        <p:spPr/>
        <p:txBody>
          <a:bodyPr/>
          <a:lstStyle/>
          <a:p>
            <a:r>
              <a:rPr lang="en-US" dirty="0"/>
              <a:t>Example </a:t>
            </a:r>
            <a:r>
              <a:rPr lang="en-US" dirty="0" smtClean="0"/>
              <a:t>6.2 – Low Power</a:t>
            </a:r>
            <a:endParaRPr lang="en-US" dirty="0"/>
          </a:p>
        </p:txBody>
      </p:sp>
      <p:sp>
        <p:nvSpPr>
          <p:cNvPr id="11"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12"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13" name="Slide Number Placeholder 5"/>
          <p:cNvSpPr>
            <a:spLocks noGrp="1"/>
          </p:cNvSpPr>
          <p:nvPr>
            <p:ph type="sldNum" sz="quarter" idx="12"/>
          </p:nvPr>
        </p:nvSpPr>
        <p:spPr/>
        <p:txBody>
          <a:bodyPr/>
          <a:lstStyle/>
          <a:p>
            <a:fld id="{4F51E277-229F-44E2-BB14-8C5BF6846B8A}" type="slidenum">
              <a:rPr lang="en-US">
                <a:solidFill>
                  <a:srgbClr val="000000"/>
                </a:solidFill>
              </a:rPr>
              <a:pPr/>
              <a:t>59</a:t>
            </a:fld>
            <a:endParaRPr lang="en-US">
              <a:solidFill>
                <a:srgbClr val="000000"/>
              </a:solidFill>
            </a:endParaRPr>
          </a:p>
        </p:txBody>
      </p:sp>
      <p:sp>
        <p:nvSpPr>
          <p:cNvPr id="3051523" name="Text Box 3"/>
          <p:cNvSpPr txBox="1">
            <a:spLocks noChangeArrowheads="1"/>
          </p:cNvSpPr>
          <p:nvPr/>
        </p:nvSpPr>
        <p:spPr bwMode="auto">
          <a:xfrm>
            <a:off x="1022350" y="1261836"/>
            <a:ext cx="7169150" cy="527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0"/>
              </a:spcBef>
              <a:tabLst>
                <a:tab pos="852488" algn="l"/>
                <a:tab pos="1828800" algn="l"/>
                <a:tab pos="5029200" algn="l"/>
              </a:tabLst>
              <a:defRPr sz="2400">
                <a:solidFill>
                  <a:schemeClr val="tx1"/>
                </a:solidFill>
                <a:latin typeface="Times New Roman" pitchFamily="18" charset="0"/>
              </a:defRPr>
            </a:lvl1pPr>
            <a:lvl2pPr eaLnBrk="0" hangingPunct="0">
              <a:spcBef>
                <a:spcPct val="0"/>
              </a:spcBef>
              <a:tabLst>
                <a:tab pos="852488" algn="l"/>
                <a:tab pos="1828800" algn="l"/>
                <a:tab pos="5029200" algn="l"/>
              </a:tabLst>
              <a:defRPr sz="2400">
                <a:solidFill>
                  <a:schemeClr val="tx1"/>
                </a:solidFill>
                <a:latin typeface="Times New Roman" pitchFamily="18" charset="0"/>
              </a:defRPr>
            </a:lvl2pPr>
            <a:lvl3pPr eaLnBrk="0" hangingPunct="0">
              <a:spcBef>
                <a:spcPct val="0"/>
              </a:spcBef>
              <a:tabLst>
                <a:tab pos="852488" algn="l"/>
                <a:tab pos="1828800" algn="l"/>
                <a:tab pos="5029200" algn="l"/>
              </a:tabLst>
              <a:defRPr sz="2400">
                <a:solidFill>
                  <a:schemeClr val="tx1"/>
                </a:solidFill>
                <a:latin typeface="Times New Roman" pitchFamily="18" charset="0"/>
              </a:defRPr>
            </a:lvl3pPr>
            <a:lvl4pPr eaLnBrk="0" hangingPunct="0">
              <a:spcBef>
                <a:spcPct val="0"/>
              </a:spcBef>
              <a:tabLst>
                <a:tab pos="852488" algn="l"/>
                <a:tab pos="1828800" algn="l"/>
                <a:tab pos="5029200" algn="l"/>
              </a:tabLst>
              <a:defRPr sz="2400">
                <a:solidFill>
                  <a:schemeClr val="tx1"/>
                </a:solidFill>
                <a:latin typeface="Times New Roman" pitchFamily="18" charset="0"/>
              </a:defRPr>
            </a:lvl4pPr>
            <a:lvl5pPr eaLnBrk="0" hangingPunct="0">
              <a:spcBef>
                <a:spcPct val="0"/>
              </a:spcBef>
              <a:tabLst>
                <a:tab pos="852488" algn="l"/>
                <a:tab pos="1828800" algn="l"/>
                <a:tab pos="5029200" algn="l"/>
              </a:tabLst>
              <a:defRPr sz="2400">
                <a:solidFill>
                  <a:schemeClr val="tx1"/>
                </a:solidFill>
                <a:latin typeface="Times New Roman" pitchFamily="18" charset="0"/>
              </a:defRPr>
            </a:lvl5pPr>
            <a:lvl6pPr eaLnBrk="0" fontAlgn="base" hangingPunct="0">
              <a:spcBef>
                <a:spcPct val="0"/>
              </a:spcBef>
              <a:spcAft>
                <a:spcPct val="0"/>
              </a:spcAft>
              <a:tabLst>
                <a:tab pos="852488" algn="l"/>
                <a:tab pos="1828800" algn="l"/>
                <a:tab pos="5029200" algn="l"/>
              </a:tabLst>
              <a:defRPr sz="2400">
                <a:solidFill>
                  <a:schemeClr val="tx1"/>
                </a:solidFill>
                <a:latin typeface="Times New Roman" pitchFamily="18" charset="0"/>
              </a:defRPr>
            </a:lvl6pPr>
            <a:lvl7pPr eaLnBrk="0" fontAlgn="base" hangingPunct="0">
              <a:spcBef>
                <a:spcPct val="0"/>
              </a:spcBef>
              <a:spcAft>
                <a:spcPct val="0"/>
              </a:spcAft>
              <a:tabLst>
                <a:tab pos="852488" algn="l"/>
                <a:tab pos="1828800" algn="l"/>
                <a:tab pos="5029200" algn="l"/>
              </a:tabLst>
              <a:defRPr sz="2400">
                <a:solidFill>
                  <a:schemeClr val="tx1"/>
                </a:solidFill>
                <a:latin typeface="Times New Roman" pitchFamily="18" charset="0"/>
              </a:defRPr>
            </a:lvl7pPr>
            <a:lvl8pPr eaLnBrk="0" fontAlgn="base" hangingPunct="0">
              <a:spcBef>
                <a:spcPct val="0"/>
              </a:spcBef>
              <a:spcAft>
                <a:spcPct val="0"/>
              </a:spcAft>
              <a:tabLst>
                <a:tab pos="852488" algn="l"/>
                <a:tab pos="1828800" algn="l"/>
                <a:tab pos="5029200" algn="l"/>
              </a:tabLst>
              <a:defRPr sz="2400">
                <a:solidFill>
                  <a:schemeClr val="tx1"/>
                </a:solidFill>
                <a:latin typeface="Times New Roman" pitchFamily="18" charset="0"/>
              </a:defRPr>
            </a:lvl8pPr>
            <a:lvl9pPr eaLnBrk="0" fontAlgn="base" hangingPunct="0">
              <a:spcBef>
                <a:spcPct val="0"/>
              </a:spcBef>
              <a:spcAft>
                <a:spcPct val="0"/>
              </a:spcAft>
              <a:tabLst>
                <a:tab pos="852488" algn="l"/>
                <a:tab pos="1828800" algn="l"/>
                <a:tab pos="5029200" algn="l"/>
              </a:tabLst>
              <a:defRPr sz="2400">
                <a:solidFill>
                  <a:schemeClr val="tx1"/>
                </a:solidFill>
                <a:latin typeface="Times New Roman" pitchFamily="18" charset="0"/>
              </a:defRPr>
            </a:lvl9pPr>
          </a:lstStyle>
          <a:p>
            <a:pPr eaLnBrk="1" hangingPunct="1">
              <a:lnSpc>
                <a:spcPct val="85000"/>
              </a:lnSpc>
            </a:pPr>
            <a:r>
              <a:rPr lang="en-US" sz="1200" b="1" dirty="0" smtClean="0">
                <a:solidFill>
                  <a:srgbClr val="000000"/>
                </a:solidFill>
                <a:latin typeface="Courier New" pitchFamily="49" charset="0"/>
              </a:rPr>
              <a:t>            </a:t>
            </a:r>
            <a:r>
              <a:rPr lang="en-US" sz="1200" b="1" dirty="0">
                <a:solidFill>
                  <a:srgbClr val="000000"/>
                </a:solidFill>
                <a:latin typeface="Courier New" pitchFamily="49" charset="0"/>
              </a:rPr>
              <a:t>.</a:t>
            </a:r>
            <a:r>
              <a:rPr lang="en-US" sz="1200" b="1" dirty="0" err="1">
                <a:solidFill>
                  <a:srgbClr val="000000"/>
                </a:solidFill>
                <a:latin typeface="Courier New" pitchFamily="49" charset="0"/>
              </a:rPr>
              <a:t>cdecls</a:t>
            </a:r>
            <a:r>
              <a:rPr lang="en-US" sz="1200" b="1" dirty="0">
                <a:solidFill>
                  <a:srgbClr val="000000"/>
                </a:solidFill>
                <a:latin typeface="Courier New" pitchFamily="49" charset="0"/>
              </a:rPr>
              <a:t> C,"msp430.h"</a:t>
            </a:r>
          </a:p>
          <a:p>
            <a:pPr eaLnBrk="1" hangingPunct="1">
              <a:lnSpc>
                <a:spcPct val="85000"/>
              </a:lnSpc>
            </a:pPr>
            <a:r>
              <a:rPr lang="en-US" sz="1200" b="1" dirty="0">
                <a:solidFill>
                  <a:srgbClr val="000000"/>
                </a:solidFill>
                <a:latin typeface="Courier New" pitchFamily="49" charset="0"/>
              </a:rPr>
              <a:t>SMCLK       .</a:t>
            </a:r>
            <a:r>
              <a:rPr lang="en-US" sz="1200" b="1" dirty="0" err="1">
                <a:solidFill>
                  <a:srgbClr val="000000"/>
                </a:solidFill>
                <a:latin typeface="Courier New" pitchFamily="49" charset="0"/>
              </a:rPr>
              <a:t>equ</a:t>
            </a:r>
            <a:r>
              <a:rPr lang="en-US" sz="1200" b="1" dirty="0">
                <a:solidFill>
                  <a:srgbClr val="000000"/>
                </a:solidFill>
                <a:latin typeface="Courier New" pitchFamily="49" charset="0"/>
              </a:rPr>
              <a:t>    1200000                 ; 1.2 </a:t>
            </a:r>
            <a:r>
              <a:rPr lang="en-US" sz="1200" b="1" dirty="0" err="1">
                <a:solidFill>
                  <a:srgbClr val="000000"/>
                </a:solidFill>
                <a:latin typeface="Courier New" pitchFamily="49" charset="0"/>
              </a:rPr>
              <a:t>Mhz</a:t>
            </a:r>
            <a:r>
              <a:rPr lang="en-US" sz="1200" b="1" dirty="0">
                <a:solidFill>
                  <a:srgbClr val="000000"/>
                </a:solidFill>
                <a:latin typeface="Courier New" pitchFamily="49" charset="0"/>
              </a:rPr>
              <a:t> clock</a:t>
            </a:r>
          </a:p>
          <a:p>
            <a:pPr eaLnBrk="1" hangingPunct="1">
              <a:lnSpc>
                <a:spcPct val="85000"/>
              </a:lnSpc>
            </a:pPr>
            <a:r>
              <a:rPr lang="en-US" sz="1200" b="1" dirty="0" smtClean="0">
                <a:solidFill>
                  <a:srgbClr val="000000"/>
                </a:solidFill>
                <a:latin typeface="Courier New" pitchFamily="49" charset="0"/>
              </a:rPr>
              <a:t>WDT_CPS     </a:t>
            </a:r>
            <a:r>
              <a:rPr lang="en-US" sz="1200" b="1" dirty="0">
                <a:solidFill>
                  <a:srgbClr val="000000"/>
                </a:solidFill>
                <a:latin typeface="Courier New" pitchFamily="49" charset="0"/>
              </a:rPr>
              <a:t>.</a:t>
            </a:r>
            <a:r>
              <a:rPr lang="en-US" sz="1200" b="1" dirty="0" err="1">
                <a:solidFill>
                  <a:srgbClr val="000000"/>
                </a:solidFill>
                <a:latin typeface="Courier New" pitchFamily="49" charset="0"/>
              </a:rPr>
              <a:t>equ</a:t>
            </a:r>
            <a:r>
              <a:rPr lang="en-US" sz="1200" b="1" dirty="0">
                <a:solidFill>
                  <a:srgbClr val="000000"/>
                </a:solidFill>
                <a:latin typeface="Courier New" pitchFamily="49" charset="0"/>
              </a:rPr>
              <a:t>    SMCLK/8000              ; WDT clocks / second count</a:t>
            </a:r>
          </a:p>
          <a:p>
            <a:pPr eaLnBrk="1" hangingPunct="1">
              <a:lnSpc>
                <a:spcPct val="85000"/>
              </a:lnSpc>
            </a:pPr>
            <a:r>
              <a:rPr lang="en-US" sz="1200" b="1" dirty="0">
                <a:solidFill>
                  <a:srgbClr val="000000"/>
                </a:solidFill>
                <a:latin typeface="Courier New" pitchFamily="49" charset="0"/>
              </a:rPr>
              <a:t>STACK       .</a:t>
            </a:r>
            <a:r>
              <a:rPr lang="en-US" sz="1200" b="1" dirty="0" err="1">
                <a:solidFill>
                  <a:srgbClr val="000000"/>
                </a:solidFill>
                <a:latin typeface="Courier New" pitchFamily="49" charset="0"/>
              </a:rPr>
              <a:t>equ</a:t>
            </a:r>
            <a:r>
              <a:rPr lang="en-US" sz="1200" b="1" dirty="0">
                <a:solidFill>
                  <a:srgbClr val="000000"/>
                </a:solidFill>
                <a:latin typeface="Courier New" pitchFamily="49" charset="0"/>
              </a:rPr>
              <a:t>    0x0400                  ; top of stack</a:t>
            </a:r>
          </a:p>
          <a:p>
            <a:pPr eaLnBrk="1" hangingPunct="1">
              <a:lnSpc>
                <a:spcPct val="85000"/>
              </a:lnSpc>
            </a:pPr>
            <a:endParaRPr lang="en-US" sz="1200" b="1" dirty="0">
              <a:solidFill>
                <a:srgbClr val="000000"/>
              </a:solidFill>
              <a:latin typeface="Courier New" pitchFamily="49" charset="0"/>
            </a:endParaRPr>
          </a:p>
          <a:p>
            <a:pPr eaLnBrk="1" hangingPunct="1">
              <a:lnSpc>
                <a:spcPct val="85000"/>
              </a:lnSpc>
            </a:pPr>
            <a:r>
              <a:rPr lang="en-US" sz="1200" b="1" dirty="0">
                <a:solidFill>
                  <a:srgbClr val="000000"/>
                </a:solidFill>
                <a:latin typeface="Courier New" pitchFamily="49" charset="0"/>
              </a:rPr>
              <a:t>; Data Section ------------------------------------------------------------</a:t>
            </a:r>
          </a:p>
          <a:p>
            <a:pPr eaLnBrk="1" hangingPunct="1">
              <a:lnSpc>
                <a:spcPct val="85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bss</a:t>
            </a:r>
            <a:r>
              <a:rPr lang="en-US" sz="1200" b="1" dirty="0">
                <a:solidFill>
                  <a:srgbClr val="000000"/>
                </a:solidFill>
                <a:latin typeface="Courier New" pitchFamily="49" charset="0"/>
              </a:rPr>
              <a:t>    WDTSecCnt,2             ; WDT second counter</a:t>
            </a:r>
          </a:p>
          <a:p>
            <a:pPr eaLnBrk="1" hangingPunct="1">
              <a:lnSpc>
                <a:spcPct val="85000"/>
              </a:lnSpc>
            </a:pPr>
            <a:r>
              <a:rPr lang="en-US" sz="1200" b="1" dirty="0">
                <a:solidFill>
                  <a:srgbClr val="000000"/>
                </a:solidFill>
                <a:latin typeface="Courier New" pitchFamily="49" charset="0"/>
              </a:rPr>
              <a:t>; Code Section ------------------------------------------------------------</a:t>
            </a:r>
          </a:p>
          <a:p>
            <a:pPr eaLnBrk="1" hangingPunct="1">
              <a:lnSpc>
                <a:spcPct val="85000"/>
              </a:lnSpc>
            </a:pPr>
            <a:r>
              <a:rPr lang="en-US" sz="1200" b="1" dirty="0">
                <a:solidFill>
                  <a:srgbClr val="000000"/>
                </a:solidFill>
                <a:latin typeface="Courier New" pitchFamily="49" charset="0"/>
              </a:rPr>
              <a:t>            .text</a:t>
            </a:r>
          </a:p>
          <a:p>
            <a:pPr eaLnBrk="1" hangingPunct="1">
              <a:lnSpc>
                <a:spcPct val="85000"/>
              </a:lnSpc>
            </a:pPr>
            <a:r>
              <a:rPr lang="en-US" sz="1200" b="1" dirty="0" smtClean="0">
                <a:solidFill>
                  <a:srgbClr val="000000"/>
                </a:solidFill>
                <a:latin typeface="Courier New" pitchFamily="49" charset="0"/>
              </a:rPr>
              <a:t>start:      </a:t>
            </a:r>
            <a:r>
              <a:rPr lang="en-US" sz="1200" b="1" dirty="0" err="1">
                <a:solidFill>
                  <a:srgbClr val="000000"/>
                </a:solidFill>
                <a:latin typeface="Courier New" pitchFamily="49" charset="0"/>
              </a:rPr>
              <a:t>mov.w</a:t>
            </a:r>
            <a:r>
              <a:rPr lang="en-US" sz="1200" b="1" dirty="0">
                <a:solidFill>
                  <a:srgbClr val="000000"/>
                </a:solidFill>
                <a:latin typeface="Courier New" pitchFamily="49" charset="0"/>
              </a:rPr>
              <a:t>   #STACK,SP               ; initialize stack pointer</a:t>
            </a:r>
          </a:p>
          <a:p>
            <a:pPr eaLnBrk="1" hangingPunct="1">
              <a:lnSpc>
                <a:spcPct val="85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mov.w</a:t>
            </a:r>
            <a:r>
              <a:rPr lang="en-US" sz="1200" b="1" dirty="0">
                <a:solidFill>
                  <a:srgbClr val="000000"/>
                </a:solidFill>
                <a:latin typeface="Courier New" pitchFamily="49" charset="0"/>
              </a:rPr>
              <a:t>   </a:t>
            </a:r>
            <a:r>
              <a:rPr lang="en-US" sz="1200" b="1" dirty="0" smtClean="0">
                <a:solidFill>
                  <a:srgbClr val="000000"/>
                </a:solidFill>
                <a:latin typeface="Courier New" pitchFamily="49" charset="0"/>
              </a:rPr>
              <a:t>#WDT_MDLY_8</a:t>
            </a:r>
            <a:r>
              <a:rPr lang="en-US" sz="1200" b="1" dirty="0">
                <a:solidFill>
                  <a:srgbClr val="000000"/>
                </a:solidFill>
                <a:latin typeface="Courier New" pitchFamily="49" charset="0"/>
              </a:rPr>
              <a:t>,&amp;WDTCTL </a:t>
            </a:r>
            <a:r>
              <a:rPr lang="en-US" sz="1200" b="1" dirty="0" smtClean="0">
                <a:solidFill>
                  <a:srgbClr val="000000"/>
                </a:solidFill>
                <a:latin typeface="Courier New" pitchFamily="49" charset="0"/>
              </a:rPr>
              <a:t>    </a:t>
            </a:r>
            <a:r>
              <a:rPr lang="en-US" sz="1200" b="1" dirty="0">
                <a:solidFill>
                  <a:srgbClr val="000000"/>
                </a:solidFill>
                <a:latin typeface="Courier New" pitchFamily="49" charset="0"/>
              </a:rPr>
              <a:t>; set WD timer interval</a:t>
            </a:r>
          </a:p>
          <a:p>
            <a:pPr eaLnBrk="1" hangingPunct="1">
              <a:lnSpc>
                <a:spcPct val="85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mov.w</a:t>
            </a:r>
            <a:r>
              <a:rPr lang="en-US" sz="1200" b="1" dirty="0">
                <a:solidFill>
                  <a:srgbClr val="000000"/>
                </a:solidFill>
                <a:latin typeface="Courier New" pitchFamily="49" charset="0"/>
              </a:rPr>
              <a:t>   #WDT_CPS,&amp;</a:t>
            </a:r>
            <a:r>
              <a:rPr lang="en-US" sz="1200" b="1" dirty="0" err="1">
                <a:solidFill>
                  <a:srgbClr val="000000"/>
                </a:solidFill>
                <a:latin typeface="Courier New" pitchFamily="49" charset="0"/>
              </a:rPr>
              <a:t>WDTSecCnt</a:t>
            </a:r>
            <a:r>
              <a:rPr lang="en-US" sz="1200" b="1" dirty="0">
                <a:solidFill>
                  <a:srgbClr val="000000"/>
                </a:solidFill>
                <a:latin typeface="Courier New" pitchFamily="49" charset="0"/>
              </a:rPr>
              <a:t>     ; initialize 1 sec WD counter</a:t>
            </a:r>
          </a:p>
          <a:p>
            <a:pPr eaLnBrk="1" hangingPunct="1">
              <a:lnSpc>
                <a:spcPct val="85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bis.b</a:t>
            </a:r>
            <a:r>
              <a:rPr lang="en-US" sz="1200" b="1" dirty="0">
                <a:solidFill>
                  <a:srgbClr val="000000"/>
                </a:solidFill>
                <a:latin typeface="Courier New" pitchFamily="49" charset="0"/>
              </a:rPr>
              <a:t>   #WDTIE,&amp;IE1             ; enable WDT interrupt</a:t>
            </a:r>
          </a:p>
          <a:p>
            <a:pPr eaLnBrk="1" hangingPunct="1">
              <a:lnSpc>
                <a:spcPct val="85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bis.b</a:t>
            </a:r>
            <a:r>
              <a:rPr lang="en-US" sz="1200" b="1" dirty="0">
                <a:solidFill>
                  <a:srgbClr val="000000"/>
                </a:solidFill>
                <a:latin typeface="Courier New" pitchFamily="49" charset="0"/>
              </a:rPr>
              <a:t>   #0x01,&amp;P1DIR            ; P1.0 output</a:t>
            </a:r>
          </a:p>
          <a:p>
            <a:pPr eaLnBrk="1" hangingPunct="1">
              <a:lnSpc>
                <a:spcPct val="85000"/>
              </a:lnSpc>
            </a:pPr>
            <a:endParaRPr lang="en-US" sz="1200" b="1" dirty="0">
              <a:solidFill>
                <a:srgbClr val="000000"/>
              </a:solidFill>
              <a:latin typeface="Courier New" pitchFamily="49" charset="0"/>
            </a:endParaRPr>
          </a:p>
          <a:p>
            <a:pPr eaLnBrk="1" hangingPunct="1">
              <a:lnSpc>
                <a:spcPct val="85000"/>
              </a:lnSpc>
            </a:pPr>
            <a:r>
              <a:rPr lang="en-US" sz="1200" b="1" dirty="0">
                <a:solidFill>
                  <a:srgbClr val="000000"/>
                </a:solidFill>
                <a:latin typeface="Courier New" pitchFamily="49" charset="0"/>
              </a:rPr>
              <a:t>loop:       </a:t>
            </a:r>
            <a:r>
              <a:rPr lang="en-US" sz="1200" b="1" dirty="0" err="1">
                <a:solidFill>
                  <a:srgbClr val="000000"/>
                </a:solidFill>
                <a:latin typeface="Courier New" pitchFamily="49" charset="0"/>
              </a:rPr>
              <a:t>bis.w</a:t>
            </a:r>
            <a:r>
              <a:rPr lang="en-US" sz="1200" b="1" dirty="0">
                <a:solidFill>
                  <a:srgbClr val="000000"/>
                </a:solidFill>
                <a:latin typeface="Courier New" pitchFamily="49" charset="0"/>
              </a:rPr>
              <a:t>   #LPM0|GIE,SR            ; sleep/enable interrupts</a:t>
            </a:r>
          </a:p>
          <a:p>
            <a:pPr eaLnBrk="1" hangingPunct="1">
              <a:lnSpc>
                <a:spcPct val="85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xor.b</a:t>
            </a:r>
            <a:r>
              <a:rPr lang="en-US" sz="1200" b="1" dirty="0">
                <a:solidFill>
                  <a:srgbClr val="000000"/>
                </a:solidFill>
                <a:latin typeface="Courier New" pitchFamily="49" charset="0"/>
              </a:rPr>
              <a:t>   #0x01,&amp;P1OUT            ; toggle P1.0</a:t>
            </a:r>
          </a:p>
          <a:p>
            <a:pPr eaLnBrk="1" hangingPunct="1">
              <a:lnSpc>
                <a:spcPct val="85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jmp</a:t>
            </a:r>
            <a:r>
              <a:rPr lang="en-US" sz="1200" b="1" dirty="0">
                <a:solidFill>
                  <a:srgbClr val="000000"/>
                </a:solidFill>
                <a:latin typeface="Courier New" pitchFamily="49" charset="0"/>
              </a:rPr>
              <a:t>     loop                    ; loop indefinitely</a:t>
            </a:r>
          </a:p>
          <a:p>
            <a:pPr eaLnBrk="1" hangingPunct="1">
              <a:lnSpc>
                <a:spcPct val="85000"/>
              </a:lnSpc>
            </a:pPr>
            <a:endParaRPr lang="en-US" sz="1200" b="1" dirty="0">
              <a:solidFill>
                <a:srgbClr val="000000"/>
              </a:solidFill>
              <a:latin typeface="Courier New" pitchFamily="49" charset="0"/>
            </a:endParaRPr>
          </a:p>
          <a:p>
            <a:pPr eaLnBrk="1" hangingPunct="1">
              <a:lnSpc>
                <a:spcPct val="85000"/>
              </a:lnSpc>
            </a:pPr>
            <a:r>
              <a:rPr lang="en-US" sz="1200" b="1" dirty="0">
                <a:solidFill>
                  <a:srgbClr val="000000"/>
                </a:solidFill>
                <a:latin typeface="Courier New" pitchFamily="49" charset="0"/>
              </a:rPr>
              <a:t>; Watchdog ISR ------------------------------------------------------------</a:t>
            </a:r>
          </a:p>
          <a:p>
            <a:pPr eaLnBrk="1" hangingPunct="1">
              <a:lnSpc>
                <a:spcPct val="85000"/>
              </a:lnSpc>
            </a:pPr>
            <a:r>
              <a:rPr lang="en-US" sz="1200" b="1" dirty="0">
                <a:solidFill>
                  <a:srgbClr val="000000"/>
                </a:solidFill>
                <a:latin typeface="Courier New" pitchFamily="49" charset="0"/>
              </a:rPr>
              <a:t>WDT_ISR:    </a:t>
            </a:r>
            <a:r>
              <a:rPr lang="en-US" sz="1200" b="1" dirty="0" err="1" smtClean="0">
                <a:solidFill>
                  <a:srgbClr val="000000"/>
                </a:solidFill>
                <a:latin typeface="Courier New" pitchFamily="49" charset="0"/>
              </a:rPr>
              <a:t>sub.w</a:t>
            </a:r>
            <a:r>
              <a:rPr lang="en-US" sz="1200" b="1" dirty="0" smtClean="0">
                <a:solidFill>
                  <a:srgbClr val="000000"/>
                </a:solidFill>
                <a:latin typeface="Courier New" pitchFamily="49" charset="0"/>
              </a:rPr>
              <a:t>   #1,&amp;WDTSecCnt           </a:t>
            </a:r>
            <a:r>
              <a:rPr lang="en-US" sz="1200" b="1" dirty="0">
                <a:solidFill>
                  <a:srgbClr val="000000"/>
                </a:solidFill>
                <a:latin typeface="Courier New" pitchFamily="49" charset="0"/>
              </a:rPr>
              <a:t>; decrement counter, 0?</a:t>
            </a:r>
          </a:p>
          <a:p>
            <a:pPr eaLnBrk="1" hangingPunct="1">
              <a:lnSpc>
                <a:spcPct val="85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jne</a:t>
            </a:r>
            <a:r>
              <a:rPr lang="en-US" sz="1200" b="1" dirty="0">
                <a:solidFill>
                  <a:srgbClr val="000000"/>
                </a:solidFill>
                <a:latin typeface="Courier New" pitchFamily="49" charset="0"/>
              </a:rPr>
              <a:t>   WDT_02                  ; n</a:t>
            </a:r>
          </a:p>
          <a:p>
            <a:pPr eaLnBrk="1" hangingPunct="1">
              <a:lnSpc>
                <a:spcPct val="85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mov.w</a:t>
            </a:r>
            <a:r>
              <a:rPr lang="en-US" sz="1200" b="1" dirty="0">
                <a:solidFill>
                  <a:srgbClr val="000000"/>
                </a:solidFill>
                <a:latin typeface="Courier New" pitchFamily="49" charset="0"/>
              </a:rPr>
              <a:t>   #WDT_CPS,&amp;</a:t>
            </a:r>
            <a:r>
              <a:rPr lang="en-US" sz="1200" b="1" dirty="0" err="1">
                <a:solidFill>
                  <a:srgbClr val="000000"/>
                </a:solidFill>
                <a:latin typeface="Courier New" pitchFamily="49" charset="0"/>
              </a:rPr>
              <a:t>WDTSecCnt</a:t>
            </a:r>
            <a:r>
              <a:rPr lang="en-US" sz="1200" b="1" dirty="0">
                <a:solidFill>
                  <a:srgbClr val="000000"/>
                </a:solidFill>
                <a:latin typeface="Courier New" pitchFamily="49" charset="0"/>
              </a:rPr>
              <a:t>     ; y, re-initialize counter</a:t>
            </a:r>
          </a:p>
          <a:p>
            <a:pPr eaLnBrk="1" hangingPunct="1">
              <a:lnSpc>
                <a:spcPct val="85000"/>
              </a:lnSpc>
            </a:pPr>
            <a:r>
              <a:rPr lang="en-US" sz="1200" b="1" dirty="0">
                <a:solidFill>
                  <a:srgbClr val="000000"/>
                </a:solidFill>
                <a:latin typeface="Courier New" pitchFamily="49" charset="0"/>
              </a:rPr>
              <a:t>            </a:t>
            </a:r>
            <a:r>
              <a:rPr lang="en-US" sz="1200" b="1" dirty="0" err="1">
                <a:solidFill>
                  <a:srgbClr val="000000"/>
                </a:solidFill>
                <a:latin typeface="Courier New" pitchFamily="49" charset="0"/>
              </a:rPr>
              <a:t>bic.b</a:t>
            </a:r>
            <a:r>
              <a:rPr lang="en-US" sz="1200" b="1" dirty="0">
                <a:solidFill>
                  <a:srgbClr val="000000"/>
                </a:solidFill>
                <a:latin typeface="Courier New" pitchFamily="49" charset="0"/>
              </a:rPr>
              <a:t>   #</a:t>
            </a:r>
            <a:r>
              <a:rPr lang="en-US" sz="1200" b="1" dirty="0" smtClean="0">
                <a:solidFill>
                  <a:srgbClr val="000000"/>
                </a:solidFill>
                <a:latin typeface="Courier New" pitchFamily="49" charset="0"/>
              </a:rPr>
              <a:t>LPM0,0(SP)             </a:t>
            </a:r>
            <a:r>
              <a:rPr lang="en-US" sz="1200" b="1" dirty="0">
                <a:solidFill>
                  <a:srgbClr val="000000"/>
                </a:solidFill>
                <a:latin typeface="Courier New" pitchFamily="49" charset="0"/>
              </a:rPr>
              <a:t>; wakeup processor</a:t>
            </a:r>
          </a:p>
          <a:p>
            <a:pPr eaLnBrk="1" hangingPunct="1">
              <a:lnSpc>
                <a:spcPct val="85000"/>
              </a:lnSpc>
            </a:pPr>
            <a:endParaRPr lang="en-US" sz="1200" b="1" dirty="0">
              <a:solidFill>
                <a:srgbClr val="000000"/>
              </a:solidFill>
              <a:latin typeface="Courier New" pitchFamily="49" charset="0"/>
            </a:endParaRPr>
          </a:p>
          <a:p>
            <a:pPr eaLnBrk="1" hangingPunct="1">
              <a:lnSpc>
                <a:spcPct val="85000"/>
              </a:lnSpc>
            </a:pPr>
            <a:r>
              <a:rPr lang="en-US" sz="1200" b="1" dirty="0">
                <a:solidFill>
                  <a:srgbClr val="000000"/>
                </a:solidFill>
                <a:latin typeface="Courier New" pitchFamily="49" charset="0"/>
              </a:rPr>
              <a:t>WDT_02:     </a:t>
            </a:r>
            <a:r>
              <a:rPr lang="en-US" sz="1200" b="1" dirty="0" err="1">
                <a:solidFill>
                  <a:srgbClr val="000000"/>
                </a:solidFill>
                <a:latin typeface="Courier New" pitchFamily="49" charset="0"/>
              </a:rPr>
              <a:t>reti</a:t>
            </a:r>
            <a:r>
              <a:rPr lang="en-US" sz="1200" b="1" dirty="0">
                <a:solidFill>
                  <a:srgbClr val="000000"/>
                </a:solidFill>
                <a:latin typeface="Courier New" pitchFamily="49" charset="0"/>
              </a:rPr>
              <a:t>                            ; return from interrupt</a:t>
            </a:r>
          </a:p>
          <a:p>
            <a:pPr eaLnBrk="1" hangingPunct="1">
              <a:lnSpc>
                <a:spcPct val="85000"/>
              </a:lnSpc>
            </a:pPr>
            <a:endParaRPr lang="en-US" sz="1200" b="1" dirty="0">
              <a:solidFill>
                <a:srgbClr val="000000"/>
              </a:solidFill>
              <a:latin typeface="Courier New" pitchFamily="49" charset="0"/>
            </a:endParaRPr>
          </a:p>
          <a:p>
            <a:pPr eaLnBrk="1" hangingPunct="1">
              <a:lnSpc>
                <a:spcPct val="85000"/>
              </a:lnSpc>
            </a:pPr>
            <a:r>
              <a:rPr lang="en-US" sz="1200" b="1" dirty="0">
                <a:solidFill>
                  <a:srgbClr val="000000"/>
                </a:solidFill>
                <a:latin typeface="Courier New" pitchFamily="49" charset="0"/>
              </a:rPr>
              <a:t>; Interrupt Vectors -------------------------------------------------------</a:t>
            </a:r>
          </a:p>
          <a:p>
            <a:pPr eaLnBrk="1" hangingPunct="1">
              <a:lnSpc>
                <a:spcPct val="85000"/>
              </a:lnSpc>
            </a:pPr>
            <a:r>
              <a:rPr lang="en-US" sz="1200" b="1" dirty="0">
                <a:solidFill>
                  <a:srgbClr val="000000"/>
                </a:solidFill>
                <a:latin typeface="Courier New" pitchFamily="49" charset="0"/>
              </a:rPr>
              <a:t>            .sect   ".int10"                ; Watchdog Vector</a:t>
            </a:r>
          </a:p>
          <a:p>
            <a:pPr eaLnBrk="1" hangingPunct="1">
              <a:lnSpc>
                <a:spcPct val="85000"/>
              </a:lnSpc>
            </a:pPr>
            <a:r>
              <a:rPr lang="en-US" sz="1200" b="1" dirty="0">
                <a:solidFill>
                  <a:srgbClr val="000000"/>
                </a:solidFill>
                <a:latin typeface="Courier New" pitchFamily="49" charset="0"/>
              </a:rPr>
              <a:t>            .word   WDT_ISR                 ; Watchdog ISR</a:t>
            </a:r>
          </a:p>
          <a:p>
            <a:pPr eaLnBrk="1" hangingPunct="1">
              <a:lnSpc>
                <a:spcPct val="85000"/>
              </a:lnSpc>
            </a:pPr>
            <a:r>
              <a:rPr lang="en-US" sz="1200" b="1" dirty="0">
                <a:solidFill>
                  <a:srgbClr val="000000"/>
                </a:solidFill>
                <a:latin typeface="Courier New" pitchFamily="49" charset="0"/>
              </a:rPr>
              <a:t>            .sect   ".reset"                ; PUC Vector</a:t>
            </a:r>
          </a:p>
          <a:p>
            <a:pPr eaLnBrk="1" hangingPunct="1">
              <a:lnSpc>
                <a:spcPct val="85000"/>
              </a:lnSpc>
            </a:pPr>
            <a:r>
              <a:rPr lang="en-US" sz="1200" b="1" dirty="0">
                <a:solidFill>
                  <a:srgbClr val="000000"/>
                </a:solidFill>
                <a:latin typeface="Courier New" pitchFamily="49" charset="0"/>
              </a:rPr>
              <a:t>            .word   </a:t>
            </a:r>
            <a:r>
              <a:rPr lang="en-US" sz="1200" b="1" dirty="0" smtClean="0">
                <a:solidFill>
                  <a:srgbClr val="000000"/>
                </a:solidFill>
                <a:latin typeface="Courier New" pitchFamily="49" charset="0"/>
              </a:rPr>
              <a:t>start                   </a:t>
            </a:r>
            <a:r>
              <a:rPr lang="en-US" sz="1200" b="1" dirty="0">
                <a:solidFill>
                  <a:srgbClr val="000000"/>
                </a:solidFill>
                <a:latin typeface="Courier New" pitchFamily="49" charset="0"/>
              </a:rPr>
              <a:t>; RESET ISR</a:t>
            </a:r>
          </a:p>
          <a:p>
            <a:pPr eaLnBrk="1" hangingPunct="1">
              <a:lnSpc>
                <a:spcPct val="85000"/>
              </a:lnSpc>
            </a:pPr>
            <a:r>
              <a:rPr lang="en-US" sz="1200" b="1" dirty="0">
                <a:solidFill>
                  <a:srgbClr val="000000"/>
                </a:solidFill>
                <a:latin typeface="Courier New" pitchFamily="49" charset="0"/>
              </a:rPr>
              <a:t>            .end</a:t>
            </a:r>
          </a:p>
        </p:txBody>
      </p:sp>
      <p:sp>
        <p:nvSpPr>
          <p:cNvPr id="3051524"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smtClean="0">
                <a:solidFill>
                  <a:srgbClr val="000000"/>
                </a:solidFill>
                <a:latin typeface="Arial" pitchFamily="34" charset="0"/>
              </a:rPr>
              <a:t>Low-Power Mode</a:t>
            </a:r>
            <a:endParaRPr lang="en-US" sz="1800" b="1" dirty="0">
              <a:solidFill>
                <a:srgbClr val="000000"/>
              </a:solidFill>
              <a:latin typeface="Arial" pitchFamily="34" charset="0"/>
            </a:endParaRPr>
          </a:p>
        </p:txBody>
      </p:sp>
      <p:pic>
        <p:nvPicPr>
          <p:cNvPr id="3051525" name="Picture 5" descr="watchd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625" y="549275"/>
            <a:ext cx="887413" cy="957263"/>
          </a:xfrm>
          <a:prstGeom prst="rect">
            <a:avLst/>
          </a:prstGeom>
          <a:noFill/>
          <a:extLst>
            <a:ext uri="{909E8E84-426E-40DD-AFC4-6F175D3DCCD1}">
              <a14:hiddenFill xmlns:a14="http://schemas.microsoft.com/office/drawing/2010/main">
                <a:solidFill>
                  <a:srgbClr val="FFFFFF"/>
                </a:solidFill>
              </a14:hiddenFill>
            </a:ext>
          </a:extLst>
        </p:spPr>
      </p:pic>
      <p:pic>
        <p:nvPicPr>
          <p:cNvPr id="2" name="Example 9.3.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28509" y="4560454"/>
            <a:ext cx="2438400" cy="1828800"/>
          </a:xfrm>
          <a:prstGeom prst="rect">
            <a:avLst/>
          </a:prstGeom>
        </p:spPr>
      </p:pic>
      <p:grpSp>
        <p:nvGrpSpPr>
          <p:cNvPr id="18" name="Group 17"/>
          <p:cNvGrpSpPr/>
          <p:nvPr/>
        </p:nvGrpSpPr>
        <p:grpSpPr>
          <a:xfrm>
            <a:off x="958552" y="2367096"/>
            <a:ext cx="7713209" cy="1861404"/>
            <a:chOff x="1022350" y="1700506"/>
            <a:chExt cx="7713209" cy="1861404"/>
          </a:xfrm>
        </p:grpSpPr>
        <p:sp>
          <p:nvSpPr>
            <p:cNvPr id="19" name="Rounded Rectangle 18"/>
            <p:cNvSpPr/>
            <p:nvPr/>
          </p:nvSpPr>
          <p:spPr bwMode="auto">
            <a:xfrm>
              <a:off x="1022350" y="2863740"/>
              <a:ext cx="6954966" cy="698170"/>
            </a:xfrm>
            <a:prstGeom prst="roundRect">
              <a:avLst/>
            </a:prstGeom>
            <a:solidFill>
              <a:srgbClr val="FF0000">
                <a:alpha val="10000"/>
              </a:srgbClr>
            </a:solidFill>
            <a:ln w="50800" cap="flat" cmpd="sng" algn="ctr">
              <a:solidFill>
                <a:srgbClr val="FF0000"/>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noAutofit/>
            </a:bodyPr>
            <a:lstStyle/>
            <a:p>
              <a:pPr>
                <a:spcBef>
                  <a:spcPct val="50000"/>
                </a:spcBef>
              </a:pPr>
              <a:endParaRPr lang="en-US" sz="1400" b="1" smtClean="0">
                <a:solidFill>
                  <a:srgbClr val="000000"/>
                </a:solidFill>
                <a:latin typeface="Arial" pitchFamily="34" charset="0"/>
              </a:endParaRPr>
            </a:p>
          </p:txBody>
        </p:sp>
        <p:sp>
          <p:nvSpPr>
            <p:cNvPr id="20" name="AutoShape 6"/>
            <p:cNvSpPr>
              <a:spLocks noChangeArrowheads="1"/>
            </p:cNvSpPr>
            <p:nvPr/>
          </p:nvSpPr>
          <p:spPr bwMode="auto">
            <a:xfrm>
              <a:off x="5906549" y="1700506"/>
              <a:ext cx="2829010" cy="691116"/>
            </a:xfrm>
            <a:prstGeom prst="wedgeRoundRectCallout">
              <a:avLst>
                <a:gd name="adj1" fmla="val -78734"/>
                <a:gd name="adj2" fmla="val 111903"/>
                <a:gd name="adj3" fmla="val 16667"/>
              </a:avLst>
            </a:prstGeom>
            <a:solidFill>
              <a:srgbClr val="FF0000"/>
            </a:solidFill>
            <a:ln w="28575">
              <a:solidFill>
                <a:schemeClr val="hlink"/>
              </a:solidFill>
              <a:miter lim="800000"/>
              <a:headEnd/>
              <a:tailEnd/>
            </a:ln>
            <a:effectLst/>
            <a:extLst/>
          </p:spPr>
          <p:txBody>
            <a:bodyPr lIns="0" tIns="0" rIns="0" bIns="0" anchor="ctr"/>
            <a:lstStyle/>
            <a:p>
              <a:pPr marL="228600" indent="-228600">
                <a:buFont typeface="+mj-lt"/>
                <a:buAutoNum type="arabicPeriod" startAt="3"/>
              </a:pPr>
              <a:r>
                <a:rPr lang="en-US" sz="1200" b="1" dirty="0" smtClean="0">
                  <a:solidFill>
                    <a:srgbClr val="FFFFFF"/>
                  </a:solidFill>
                  <a:latin typeface="Comic Sans MS" pitchFamily="66" charset="0"/>
                </a:rPr>
                <a:t>Enable interrupts / </a:t>
              </a:r>
              <a:r>
                <a:rPr lang="en-US" sz="1200" b="1" dirty="0" err="1" smtClean="0">
                  <a:solidFill>
                    <a:srgbClr val="FFFFFF"/>
                  </a:solidFill>
                  <a:latin typeface="Comic Sans MS" pitchFamily="66" charset="0"/>
                </a:rPr>
                <a:t>Goto</a:t>
              </a:r>
              <a:r>
                <a:rPr lang="en-US" sz="1200" b="1" dirty="0" smtClean="0">
                  <a:solidFill>
                    <a:srgbClr val="FFFFFF"/>
                  </a:solidFill>
                  <a:latin typeface="Comic Sans MS" pitchFamily="66" charset="0"/>
                </a:rPr>
                <a:t> Sleep</a:t>
              </a:r>
            </a:p>
            <a:p>
              <a:r>
                <a:rPr lang="en-US" sz="1200" b="1" dirty="0" smtClean="0">
                  <a:solidFill>
                    <a:srgbClr val="FFFFFF"/>
                  </a:solidFill>
                  <a:latin typeface="Comic Sans MS" pitchFamily="66" charset="0"/>
                </a:rPr>
                <a:t>   (Low-power Mode 0)</a:t>
              </a:r>
            </a:p>
            <a:p>
              <a:r>
                <a:rPr lang="en-US" sz="1200" b="1" dirty="0">
                  <a:solidFill>
                    <a:srgbClr val="FFFFFF"/>
                  </a:solidFill>
                  <a:latin typeface="Comic Sans MS" pitchFamily="66" charset="0"/>
                </a:rPr>
                <a:t>4</a:t>
              </a:r>
              <a:r>
                <a:rPr lang="en-US" sz="1200" b="1" dirty="0" smtClean="0">
                  <a:solidFill>
                    <a:srgbClr val="FFFFFF"/>
                  </a:solidFill>
                  <a:latin typeface="Comic Sans MS" pitchFamily="66" charset="0"/>
                </a:rPr>
                <a:t>. Blink LED when awakened</a:t>
              </a:r>
              <a:endParaRPr lang="en-US" sz="1200" b="1" dirty="0">
                <a:solidFill>
                  <a:srgbClr val="FFFFFF"/>
                </a:solidFill>
                <a:latin typeface="Comic Sans MS" pitchFamily="66" charset="0"/>
              </a:endParaRPr>
            </a:p>
          </p:txBody>
        </p:sp>
      </p:grpSp>
      <p:grpSp>
        <p:nvGrpSpPr>
          <p:cNvPr id="21" name="Group 20"/>
          <p:cNvGrpSpPr/>
          <p:nvPr/>
        </p:nvGrpSpPr>
        <p:grpSpPr>
          <a:xfrm>
            <a:off x="437557" y="4392043"/>
            <a:ext cx="7475961" cy="1855693"/>
            <a:chOff x="501355" y="2822606"/>
            <a:chExt cx="7475961" cy="1855693"/>
          </a:xfrm>
        </p:grpSpPr>
        <p:sp>
          <p:nvSpPr>
            <p:cNvPr id="22" name="Rounded Rectangle 21"/>
            <p:cNvSpPr/>
            <p:nvPr/>
          </p:nvSpPr>
          <p:spPr bwMode="auto">
            <a:xfrm>
              <a:off x="1022350" y="2822606"/>
              <a:ext cx="6954966" cy="691144"/>
            </a:xfrm>
            <a:prstGeom prst="roundRect">
              <a:avLst/>
            </a:prstGeom>
            <a:solidFill>
              <a:srgbClr val="FF0000">
                <a:alpha val="10000"/>
              </a:srgbClr>
            </a:solidFill>
            <a:ln w="50800" cap="flat" cmpd="sng" algn="ctr">
              <a:solidFill>
                <a:srgbClr val="FF0000"/>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noAutofit/>
            </a:bodyPr>
            <a:lstStyle/>
            <a:p>
              <a:pPr>
                <a:spcBef>
                  <a:spcPct val="50000"/>
                </a:spcBef>
              </a:pPr>
              <a:endParaRPr lang="en-US" sz="1400" b="1" smtClean="0">
                <a:solidFill>
                  <a:srgbClr val="000000"/>
                </a:solidFill>
                <a:latin typeface="Arial" pitchFamily="34" charset="0"/>
              </a:endParaRPr>
            </a:p>
          </p:txBody>
        </p:sp>
        <p:sp>
          <p:nvSpPr>
            <p:cNvPr id="23" name="AutoShape 6"/>
            <p:cNvSpPr>
              <a:spLocks noChangeArrowheads="1"/>
            </p:cNvSpPr>
            <p:nvPr/>
          </p:nvSpPr>
          <p:spPr bwMode="auto">
            <a:xfrm>
              <a:off x="501355" y="3987183"/>
              <a:ext cx="2829010" cy="691116"/>
            </a:xfrm>
            <a:prstGeom prst="wedgeRoundRectCallout">
              <a:avLst>
                <a:gd name="adj1" fmla="val 48676"/>
                <a:gd name="adj2" fmla="val -111174"/>
                <a:gd name="adj3" fmla="val 16667"/>
              </a:avLst>
            </a:prstGeom>
            <a:solidFill>
              <a:srgbClr val="FF0000"/>
            </a:solidFill>
            <a:ln w="28575">
              <a:solidFill>
                <a:schemeClr val="hlink"/>
              </a:solidFill>
              <a:miter lim="800000"/>
              <a:headEnd/>
              <a:tailEnd/>
            </a:ln>
            <a:effectLst/>
            <a:extLst/>
          </p:spPr>
          <p:txBody>
            <a:bodyPr lIns="0" tIns="0" rIns="0" bIns="0" anchor="ctr"/>
            <a:lstStyle/>
            <a:p>
              <a:r>
                <a:rPr lang="en-US" sz="1200" b="1" dirty="0">
                  <a:solidFill>
                    <a:srgbClr val="FFFFFF"/>
                  </a:solidFill>
                  <a:latin typeface="Comic Sans MS" pitchFamily="66" charset="0"/>
                </a:rPr>
                <a:t>5</a:t>
              </a:r>
              <a:r>
                <a:rPr lang="en-US" sz="1200" b="1" dirty="0" smtClean="0">
                  <a:solidFill>
                    <a:srgbClr val="FFFFFF"/>
                  </a:solidFill>
                  <a:latin typeface="Comic Sans MS" pitchFamily="66" charset="0"/>
                </a:rPr>
                <a:t>. Reset counter every second</a:t>
              </a:r>
            </a:p>
            <a:p>
              <a:r>
                <a:rPr lang="en-US" sz="1200" b="1" dirty="0">
                  <a:solidFill>
                    <a:srgbClr val="FFFFFF"/>
                  </a:solidFill>
                  <a:latin typeface="Comic Sans MS" pitchFamily="66" charset="0"/>
                </a:rPr>
                <a:t>6</a:t>
              </a:r>
              <a:r>
                <a:rPr lang="en-US" sz="1200" b="1" dirty="0" smtClean="0">
                  <a:solidFill>
                    <a:srgbClr val="FFFFFF"/>
                  </a:solidFill>
                  <a:latin typeface="Comic Sans MS" pitchFamily="66" charset="0"/>
                </a:rPr>
                <a:t>. Set Active Mode in saved SR</a:t>
              </a:r>
            </a:p>
            <a:p>
              <a:r>
                <a:rPr lang="en-US" sz="1200" b="1" dirty="0">
                  <a:solidFill>
                    <a:srgbClr val="FFFFFF"/>
                  </a:solidFill>
                  <a:latin typeface="Comic Sans MS" pitchFamily="66" charset="0"/>
                </a:rPr>
                <a:t>7</a:t>
              </a:r>
              <a:r>
                <a:rPr lang="en-US" sz="1200" b="1" dirty="0" smtClean="0">
                  <a:solidFill>
                    <a:srgbClr val="FFFFFF"/>
                  </a:solidFill>
                  <a:latin typeface="Comic Sans MS" pitchFamily="66" charset="0"/>
                </a:rPr>
                <a:t>. Wakeup processor on RETI</a:t>
              </a:r>
              <a:endParaRPr lang="en-US" sz="1200" b="1" dirty="0">
                <a:solidFill>
                  <a:srgbClr val="FFFFFF"/>
                </a:solidFill>
                <a:latin typeface="Comic Sans MS" pitchFamily="66" charset="0"/>
              </a:endParaRPr>
            </a:p>
          </p:txBody>
        </p:sp>
      </p:grpSp>
      <p:grpSp>
        <p:nvGrpSpPr>
          <p:cNvPr id="4" name="Group 3"/>
          <p:cNvGrpSpPr/>
          <p:nvPr/>
        </p:nvGrpSpPr>
        <p:grpSpPr>
          <a:xfrm>
            <a:off x="3317709" y="5272197"/>
            <a:ext cx="2926080" cy="1117057"/>
            <a:chOff x="4716951" y="1272108"/>
            <a:chExt cx="2926080" cy="1117057"/>
          </a:xfrm>
        </p:grpSpPr>
        <p:sp>
          <p:nvSpPr>
            <p:cNvPr id="3" name="Rectangle 2"/>
            <p:cNvSpPr/>
            <p:nvPr/>
          </p:nvSpPr>
          <p:spPr bwMode="auto">
            <a:xfrm>
              <a:off x="4716951" y="1282741"/>
              <a:ext cx="2926080" cy="1106424"/>
            </a:xfrm>
            <a:prstGeom prst="rect">
              <a:avLst/>
            </a:prstGeom>
            <a:solidFill>
              <a:schemeClr val="bg1"/>
            </a:solidFill>
            <a:ln w="0" cap="flat" cmpd="sng" algn="ctr">
              <a:solidFill>
                <a:schemeClr val="bg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noAutofit/>
            </a:bodyPr>
            <a:lstStyle/>
            <a:p>
              <a:pPr>
                <a:spcBef>
                  <a:spcPct val="50000"/>
                </a:spcBef>
              </a:pPr>
              <a:endParaRPr lang="en-US" sz="1400" b="1" smtClean="0">
                <a:solidFill>
                  <a:srgbClr val="000000"/>
                </a:solidFill>
                <a:latin typeface="Arial" pitchFamily="34" charset="0"/>
              </a:endParaRPr>
            </a:p>
          </p:txBody>
        </p:sp>
        <p:grpSp>
          <p:nvGrpSpPr>
            <p:cNvPr id="16" name="Group 15"/>
            <p:cNvGrpSpPr/>
            <p:nvPr/>
          </p:nvGrpSpPr>
          <p:grpSpPr>
            <a:xfrm>
              <a:off x="4830246" y="1272108"/>
              <a:ext cx="2812785" cy="1108697"/>
              <a:chOff x="715275" y="3451873"/>
              <a:chExt cx="2812785" cy="1108697"/>
            </a:xfrm>
          </p:grpSpPr>
          <p:sp>
            <p:nvSpPr>
              <p:cNvPr id="17" name="Rounded Rectangle 16"/>
              <p:cNvSpPr/>
              <p:nvPr/>
            </p:nvSpPr>
            <p:spPr bwMode="auto">
              <a:xfrm>
                <a:off x="1165831" y="3646170"/>
                <a:ext cx="2158410" cy="914400"/>
              </a:xfrm>
              <a:prstGeom prst="roundRect">
                <a:avLst/>
              </a:prstGeom>
              <a:pattFill prst="lgGrid">
                <a:fgClr>
                  <a:srgbClr val="FF0000"/>
                </a:fgClr>
                <a:bgClr>
                  <a:schemeClr val="bg1"/>
                </a:bgClr>
              </a:pattFill>
              <a:ln w="25400" cap="flat" cmpd="sng" algn="ctr">
                <a:solidFill>
                  <a:srgbClr val="FF0000"/>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noAutofit/>
              </a:bodyPr>
              <a:lstStyle/>
              <a:p>
                <a:pPr>
                  <a:spcBef>
                    <a:spcPct val="50000"/>
                  </a:spcBef>
                </a:pPr>
                <a:endParaRPr lang="en-US" sz="1400" b="1" smtClean="0">
                  <a:solidFill>
                    <a:srgbClr val="000000"/>
                  </a:solidFill>
                  <a:latin typeface="Arial" pitchFamily="34" charset="0"/>
                </a:endParaRPr>
              </a:p>
            </p:txBody>
          </p:sp>
          <p:sp>
            <p:nvSpPr>
              <p:cNvPr id="24" name="TextBox 23"/>
              <p:cNvSpPr txBox="1"/>
              <p:nvPr/>
            </p:nvSpPr>
            <p:spPr>
              <a:xfrm>
                <a:off x="715276" y="3699961"/>
                <a:ext cx="404037" cy="138499"/>
              </a:xfrm>
              <a:prstGeom prst="rect">
                <a:avLst/>
              </a:prstGeom>
              <a:noFill/>
            </p:spPr>
            <p:txBody>
              <a:bodyPr wrap="square" lIns="0" tIns="0" rIns="0" bIns="0" rtlCol="0">
                <a:spAutoFit/>
              </a:bodyPr>
              <a:lstStyle/>
              <a:p>
                <a:pPr algn="r">
                  <a:spcBef>
                    <a:spcPct val="50000"/>
                  </a:spcBef>
                </a:pPr>
                <a:r>
                  <a:rPr lang="en-US" sz="900" b="1" dirty="0" smtClean="0">
                    <a:solidFill>
                      <a:srgbClr val="000000"/>
                    </a:solidFill>
                    <a:latin typeface="Arial" pitchFamily="34" charset="0"/>
                  </a:rPr>
                  <a:t>300µA</a:t>
                </a:r>
                <a:endParaRPr lang="en-US" sz="900" b="1" dirty="0">
                  <a:solidFill>
                    <a:srgbClr val="000000"/>
                  </a:solidFill>
                  <a:latin typeface="Arial" pitchFamily="34" charset="0"/>
                </a:endParaRPr>
              </a:p>
            </p:txBody>
          </p:sp>
          <p:sp>
            <p:nvSpPr>
              <p:cNvPr id="25" name="TextBox 24"/>
              <p:cNvSpPr txBox="1"/>
              <p:nvPr/>
            </p:nvSpPr>
            <p:spPr>
              <a:xfrm>
                <a:off x="715275" y="4362720"/>
                <a:ext cx="404037" cy="138499"/>
              </a:xfrm>
              <a:prstGeom prst="rect">
                <a:avLst/>
              </a:prstGeom>
              <a:noFill/>
            </p:spPr>
            <p:txBody>
              <a:bodyPr wrap="square" lIns="0" tIns="0" rIns="0" bIns="0" rtlCol="0">
                <a:spAutoFit/>
              </a:bodyPr>
              <a:lstStyle/>
              <a:p>
                <a:pPr algn="r">
                  <a:spcBef>
                    <a:spcPct val="50000"/>
                  </a:spcBef>
                </a:pPr>
                <a:r>
                  <a:rPr lang="en-US" sz="900" b="1" dirty="0">
                    <a:solidFill>
                      <a:srgbClr val="000000"/>
                    </a:solidFill>
                    <a:latin typeface="Arial" pitchFamily="34" charset="0"/>
                  </a:rPr>
                  <a:t>1</a:t>
                </a:r>
                <a:r>
                  <a:rPr lang="en-US" sz="900" b="1" dirty="0" smtClean="0">
                    <a:solidFill>
                      <a:srgbClr val="000000"/>
                    </a:solidFill>
                    <a:latin typeface="Arial" pitchFamily="34" charset="0"/>
                  </a:rPr>
                  <a:t>µA</a:t>
                </a:r>
                <a:endParaRPr lang="en-US" sz="900" b="1" dirty="0">
                  <a:solidFill>
                    <a:srgbClr val="000000"/>
                  </a:solidFill>
                  <a:latin typeface="Arial" pitchFamily="34" charset="0"/>
                </a:endParaRPr>
              </a:p>
            </p:txBody>
          </p:sp>
          <p:sp>
            <p:nvSpPr>
              <p:cNvPr id="26" name="TextBox 25"/>
              <p:cNvSpPr txBox="1"/>
              <p:nvPr/>
            </p:nvSpPr>
            <p:spPr>
              <a:xfrm>
                <a:off x="1514905" y="3712432"/>
                <a:ext cx="404037" cy="153888"/>
              </a:xfrm>
              <a:prstGeom prst="rect">
                <a:avLst/>
              </a:prstGeom>
              <a:noFill/>
            </p:spPr>
            <p:txBody>
              <a:bodyPr wrap="square" lIns="0" tIns="0" rIns="0" bIns="0" rtlCol="0">
                <a:spAutoFit/>
              </a:bodyPr>
              <a:lstStyle/>
              <a:p>
                <a:pPr algn="ctr">
                  <a:spcBef>
                    <a:spcPct val="50000"/>
                  </a:spcBef>
                </a:pPr>
                <a:r>
                  <a:rPr lang="en-US" sz="1000" b="1" i="1" dirty="0" smtClean="0">
                    <a:solidFill>
                      <a:srgbClr val="000000"/>
                    </a:solidFill>
                    <a:latin typeface="Arial" pitchFamily="34" charset="0"/>
                  </a:rPr>
                  <a:t>active</a:t>
                </a:r>
                <a:endParaRPr lang="en-US" sz="1000" b="1" i="1" dirty="0">
                  <a:solidFill>
                    <a:srgbClr val="000000"/>
                  </a:solidFill>
                  <a:latin typeface="Arial" pitchFamily="34" charset="0"/>
                </a:endParaRPr>
              </a:p>
            </p:txBody>
          </p:sp>
          <p:sp>
            <p:nvSpPr>
              <p:cNvPr id="27" name="TextBox 26"/>
              <p:cNvSpPr txBox="1"/>
              <p:nvPr/>
            </p:nvSpPr>
            <p:spPr>
              <a:xfrm>
                <a:off x="1689944" y="3451873"/>
                <a:ext cx="1166480" cy="153888"/>
              </a:xfrm>
              <a:prstGeom prst="rect">
                <a:avLst/>
              </a:prstGeom>
              <a:noFill/>
            </p:spPr>
            <p:txBody>
              <a:bodyPr wrap="square" lIns="0" tIns="0" rIns="0" bIns="0" rtlCol="0">
                <a:spAutoFit/>
              </a:bodyPr>
              <a:lstStyle/>
              <a:p>
                <a:pPr algn="ctr">
                  <a:spcBef>
                    <a:spcPct val="50000"/>
                  </a:spcBef>
                </a:pPr>
                <a:r>
                  <a:rPr lang="en-US" sz="1000" b="1" i="1" dirty="0" smtClean="0">
                    <a:solidFill>
                      <a:srgbClr val="000000"/>
                    </a:solidFill>
                    <a:latin typeface="Arial" pitchFamily="34" charset="0"/>
                  </a:rPr>
                  <a:t>Activity Profile</a:t>
                </a:r>
                <a:endParaRPr lang="en-US" sz="1000" b="1" i="1" dirty="0">
                  <a:solidFill>
                    <a:srgbClr val="000000"/>
                  </a:solidFill>
                  <a:latin typeface="Arial" pitchFamily="34" charset="0"/>
                </a:endParaRPr>
              </a:p>
            </p:txBody>
          </p:sp>
          <p:cxnSp>
            <p:nvCxnSpPr>
              <p:cNvPr id="28" name="Straight Arrow Connector 27"/>
              <p:cNvCxnSpPr/>
              <p:nvPr/>
            </p:nvCxnSpPr>
            <p:spPr bwMode="auto">
              <a:xfrm>
                <a:off x="1192530" y="4478605"/>
                <a:ext cx="147172" cy="1"/>
              </a:xfrm>
              <a:prstGeom prst="straightConnector1">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flipH="1" flipV="1">
                <a:off x="1326366" y="3722370"/>
                <a:ext cx="6310" cy="768096"/>
              </a:xfrm>
              <a:prstGeom prst="straightConnector1">
                <a:avLst/>
              </a:prstGeom>
              <a:noFill/>
              <a:ln w="1905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p:cNvCxnSpPr/>
              <p:nvPr/>
            </p:nvCxnSpPr>
            <p:spPr bwMode="auto">
              <a:xfrm flipH="1" flipV="1">
                <a:off x="1372573" y="3722370"/>
                <a:ext cx="6310" cy="768096"/>
              </a:xfrm>
              <a:prstGeom prst="straightConnector1">
                <a:avLst/>
              </a:prstGeom>
              <a:noFill/>
              <a:ln w="1905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p:nvPr/>
            </p:nvCxnSpPr>
            <p:spPr bwMode="auto">
              <a:xfrm>
                <a:off x="1376978" y="4478605"/>
                <a:ext cx="1583392" cy="1"/>
              </a:xfrm>
              <a:prstGeom prst="straightConnector1">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p:nvPr/>
            </p:nvCxnSpPr>
            <p:spPr bwMode="auto">
              <a:xfrm flipV="1">
                <a:off x="1318259" y="3724137"/>
                <a:ext cx="64008" cy="1"/>
              </a:xfrm>
              <a:prstGeom prst="straightConnector1">
                <a:avLst/>
              </a:prstGeom>
              <a:noFill/>
              <a:ln w="1905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p:cNvCxnSpPr/>
              <p:nvPr/>
            </p:nvCxnSpPr>
            <p:spPr bwMode="auto">
              <a:xfrm flipH="1" flipV="1">
                <a:off x="2945616" y="3722369"/>
                <a:ext cx="6310" cy="768096"/>
              </a:xfrm>
              <a:prstGeom prst="straightConnector1">
                <a:avLst/>
              </a:prstGeom>
              <a:noFill/>
              <a:ln w="1905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H="1" flipV="1">
                <a:off x="2991823" y="3722369"/>
                <a:ext cx="6310" cy="768096"/>
              </a:xfrm>
              <a:prstGeom prst="straightConnector1">
                <a:avLst/>
              </a:prstGeom>
              <a:noFill/>
              <a:ln w="1905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p:cNvCxnSpPr/>
              <p:nvPr/>
            </p:nvCxnSpPr>
            <p:spPr bwMode="auto">
              <a:xfrm>
                <a:off x="2996228" y="4478605"/>
                <a:ext cx="299422" cy="0"/>
              </a:xfrm>
              <a:prstGeom prst="straightConnector1">
                <a:avLst/>
              </a:prstGeom>
              <a:noFill/>
              <a:ln w="2540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p:nvPr/>
            </p:nvCxnSpPr>
            <p:spPr bwMode="auto">
              <a:xfrm>
                <a:off x="2937509" y="3724137"/>
                <a:ext cx="64008" cy="1"/>
              </a:xfrm>
              <a:prstGeom prst="straightConnector1">
                <a:avLst/>
              </a:prstGeom>
              <a:noFill/>
              <a:ln w="19050" cap="flat" cmpd="sng" algn="ctr">
                <a:solidFill>
                  <a:schemeClr val="tx1"/>
                </a:solidFill>
                <a:prstDash val="solid"/>
                <a:round/>
                <a:headEnd type="none" w="med" len="med"/>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p:cNvCxnSpPr/>
              <p:nvPr/>
            </p:nvCxnSpPr>
            <p:spPr bwMode="auto">
              <a:xfrm>
                <a:off x="1242060" y="4429500"/>
                <a:ext cx="2286000" cy="0"/>
              </a:xfrm>
              <a:prstGeom prst="straightConnector1">
                <a:avLst/>
              </a:prstGeom>
              <a:noFill/>
              <a:ln w="28575" cap="flat" cmpd="sng" algn="ctr">
                <a:solidFill>
                  <a:srgbClr val="0033CC"/>
                </a:solidFill>
                <a:prstDash val="dash"/>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1957055" y="3972970"/>
                <a:ext cx="404037" cy="153888"/>
              </a:xfrm>
              <a:prstGeom prst="rect">
                <a:avLst/>
              </a:prstGeom>
              <a:noFill/>
            </p:spPr>
            <p:txBody>
              <a:bodyPr wrap="square" lIns="0" tIns="0" rIns="0" bIns="0" rtlCol="0">
                <a:spAutoFit/>
              </a:bodyPr>
              <a:lstStyle/>
              <a:p>
                <a:pPr algn="ctr">
                  <a:spcBef>
                    <a:spcPct val="50000"/>
                  </a:spcBef>
                </a:pPr>
                <a:r>
                  <a:rPr lang="en-US" sz="1000" b="1" i="1" dirty="0" smtClean="0">
                    <a:solidFill>
                      <a:srgbClr val="000000"/>
                    </a:solidFill>
                    <a:latin typeface="Arial" pitchFamily="34" charset="0"/>
                  </a:rPr>
                  <a:t>sleep</a:t>
                </a:r>
                <a:endParaRPr lang="en-US" sz="1000" b="1" i="1" dirty="0">
                  <a:solidFill>
                    <a:srgbClr val="000000"/>
                  </a:solidFill>
                  <a:latin typeface="Arial" pitchFamily="34" charset="0"/>
                </a:endParaRPr>
              </a:p>
            </p:txBody>
          </p:sp>
          <p:cxnSp>
            <p:nvCxnSpPr>
              <p:cNvPr id="39" name="Straight Arrow Connector 38"/>
              <p:cNvCxnSpPr/>
              <p:nvPr/>
            </p:nvCxnSpPr>
            <p:spPr bwMode="auto">
              <a:xfrm>
                <a:off x="1192530" y="3800806"/>
                <a:ext cx="121920" cy="0"/>
              </a:xfrm>
              <a:prstGeom prst="straightConnector1">
                <a:avLst/>
              </a:prstGeom>
              <a:noFill/>
              <a:ln w="25400" cap="flat" cmpd="sng" algn="ctr">
                <a:solidFill>
                  <a:schemeClr val="tx1"/>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p:cNvCxnSpPr/>
              <p:nvPr/>
            </p:nvCxnSpPr>
            <p:spPr bwMode="auto">
              <a:xfrm flipH="1">
                <a:off x="1384935" y="3800806"/>
                <a:ext cx="121920" cy="0"/>
              </a:xfrm>
              <a:prstGeom prst="straightConnector1">
                <a:avLst/>
              </a:prstGeom>
              <a:noFill/>
              <a:ln w="25400" cap="flat" cmpd="sng" algn="ctr">
                <a:solidFill>
                  <a:schemeClr val="tx1"/>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p:cNvCxnSpPr/>
              <p:nvPr/>
            </p:nvCxnSpPr>
            <p:spPr bwMode="auto">
              <a:xfrm flipH="1">
                <a:off x="1384935" y="4061344"/>
                <a:ext cx="594360" cy="0"/>
              </a:xfrm>
              <a:prstGeom prst="straightConnector1">
                <a:avLst/>
              </a:prstGeom>
              <a:noFill/>
              <a:ln w="25400" cap="flat" cmpd="sng" algn="ctr">
                <a:solidFill>
                  <a:schemeClr val="tx1"/>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p:cNvCxnSpPr/>
              <p:nvPr/>
            </p:nvCxnSpPr>
            <p:spPr bwMode="auto">
              <a:xfrm>
                <a:off x="2345055" y="4061344"/>
                <a:ext cx="594360" cy="0"/>
              </a:xfrm>
              <a:prstGeom prst="straightConnector1">
                <a:avLst/>
              </a:prstGeom>
              <a:noFill/>
              <a:ln w="25400" cap="flat" cmpd="sng" algn="ctr">
                <a:solidFill>
                  <a:schemeClr val="tx1"/>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1769746" y="4270772"/>
                <a:ext cx="760892" cy="153888"/>
              </a:xfrm>
              <a:prstGeom prst="rect">
                <a:avLst/>
              </a:prstGeom>
              <a:noFill/>
            </p:spPr>
            <p:txBody>
              <a:bodyPr wrap="square" lIns="0" tIns="0" rIns="0" bIns="0" rtlCol="0">
                <a:spAutoFit/>
              </a:bodyPr>
              <a:lstStyle/>
              <a:p>
                <a:pPr algn="ctr">
                  <a:spcBef>
                    <a:spcPct val="50000"/>
                  </a:spcBef>
                </a:pPr>
                <a:r>
                  <a:rPr lang="en-US" sz="1000" b="1" i="1" dirty="0" smtClean="0">
                    <a:solidFill>
                      <a:srgbClr val="0000CC"/>
                    </a:solidFill>
                    <a:latin typeface="Arial" pitchFamily="34" charset="0"/>
                  </a:rPr>
                  <a:t>average</a:t>
                </a:r>
                <a:endParaRPr lang="en-US" sz="1000" b="1" i="1" dirty="0">
                  <a:solidFill>
                    <a:srgbClr val="0000CC"/>
                  </a:solidFill>
                  <a:latin typeface="Arial" pitchFamily="34" charset="0"/>
                </a:endParaRPr>
              </a:p>
            </p:txBody>
          </p:sp>
        </p:grpSp>
      </p:grpSp>
      <p:grpSp>
        <p:nvGrpSpPr>
          <p:cNvPr id="44" name="Group 43"/>
          <p:cNvGrpSpPr/>
          <p:nvPr/>
        </p:nvGrpSpPr>
        <p:grpSpPr>
          <a:xfrm>
            <a:off x="437556" y="1770409"/>
            <a:ext cx="7503525" cy="1599697"/>
            <a:chOff x="473791" y="1770731"/>
            <a:chExt cx="7503525" cy="1599697"/>
          </a:xfrm>
        </p:grpSpPr>
        <p:sp>
          <p:nvSpPr>
            <p:cNvPr id="45" name="Rounded Rectangle 44"/>
            <p:cNvSpPr/>
            <p:nvPr/>
          </p:nvSpPr>
          <p:spPr bwMode="auto">
            <a:xfrm>
              <a:off x="1022350" y="2821208"/>
              <a:ext cx="6954966" cy="549220"/>
            </a:xfrm>
            <a:prstGeom prst="roundRect">
              <a:avLst/>
            </a:prstGeom>
            <a:solidFill>
              <a:srgbClr val="FF0000">
                <a:alpha val="10000"/>
              </a:srgbClr>
            </a:solidFill>
            <a:ln w="50800" cap="flat" cmpd="sng" algn="ctr">
              <a:solidFill>
                <a:srgbClr val="FF0000"/>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noAutofit/>
            </a:bodyPr>
            <a:lstStyle/>
            <a:p>
              <a:pPr>
                <a:spcBef>
                  <a:spcPct val="50000"/>
                </a:spcBef>
              </a:pPr>
              <a:endParaRPr lang="en-US" sz="1400" b="1" smtClean="0">
                <a:solidFill>
                  <a:srgbClr val="000000"/>
                </a:solidFill>
                <a:latin typeface="Arial" pitchFamily="34" charset="0"/>
              </a:endParaRPr>
            </a:p>
          </p:txBody>
        </p:sp>
        <p:sp>
          <p:nvSpPr>
            <p:cNvPr id="46" name="AutoShape 6"/>
            <p:cNvSpPr>
              <a:spLocks noChangeArrowheads="1"/>
            </p:cNvSpPr>
            <p:nvPr/>
          </p:nvSpPr>
          <p:spPr bwMode="auto">
            <a:xfrm>
              <a:off x="473791" y="1770731"/>
              <a:ext cx="2730187" cy="465754"/>
            </a:xfrm>
            <a:prstGeom prst="wedgeRoundRectCallout">
              <a:avLst>
                <a:gd name="adj1" fmla="val 52158"/>
                <a:gd name="adj2" fmla="val 173576"/>
                <a:gd name="adj3" fmla="val 16667"/>
              </a:avLst>
            </a:prstGeom>
            <a:solidFill>
              <a:srgbClr val="FF0000"/>
            </a:solidFill>
            <a:ln w="28575">
              <a:solidFill>
                <a:schemeClr val="hlink"/>
              </a:solidFill>
              <a:miter lim="800000"/>
              <a:headEnd/>
              <a:tailEnd/>
            </a:ln>
            <a:effectLst/>
            <a:extLst/>
          </p:spPr>
          <p:txBody>
            <a:bodyPr lIns="0" tIns="0" rIns="0" bIns="0" anchor="ctr"/>
            <a:lstStyle/>
            <a:p>
              <a:pPr marL="228600" indent="-228600">
                <a:buFontTx/>
                <a:buAutoNum type="arabicPeriod"/>
              </a:pPr>
              <a:r>
                <a:rPr lang="en-US" sz="1200" b="1" dirty="0" smtClean="0">
                  <a:solidFill>
                    <a:srgbClr val="FFFFFF"/>
                  </a:solidFill>
                  <a:latin typeface="Comic Sans MS" pitchFamily="66" charset="0"/>
                </a:rPr>
                <a:t>Configure Watchdog as a timer</a:t>
              </a:r>
            </a:p>
            <a:p>
              <a:pPr marL="228600" indent="-228600">
                <a:buFontTx/>
                <a:buAutoNum type="arabicPeriod"/>
              </a:pPr>
              <a:r>
                <a:rPr lang="en-US" sz="1200" b="1" dirty="0" smtClean="0">
                  <a:solidFill>
                    <a:srgbClr val="FFFFFF"/>
                  </a:solidFill>
                  <a:latin typeface="Comic Sans MS" pitchFamily="66" charset="0"/>
                </a:rPr>
                <a:t>Enable device to interrupt</a:t>
              </a:r>
              <a:endParaRPr lang="en-US" sz="1200" b="1" dirty="0">
                <a:solidFill>
                  <a:srgbClr val="FFFFFF"/>
                </a:solidFill>
                <a:latin typeface="Comic Sans MS" pitchFamily="66" charset="0"/>
              </a:endParaRPr>
            </a:p>
          </p:txBody>
        </p:sp>
      </p:grpSp>
    </p:spTree>
    <p:extLst>
      <p:ext uri="{BB962C8B-B14F-4D97-AF65-F5344CB8AC3E}">
        <p14:creationId xmlns:p14="http://schemas.microsoft.com/office/powerpoint/2010/main" val="243923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8033" fill="hold"/>
                                        <p:tgtEl>
                                          <p:spTgt spid="2"/>
                                        </p:tgtEl>
                                      </p:cBhvr>
                                    </p:cmd>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smtClean="0"/>
              <a:t>Assembler / Linker</a:t>
            </a:r>
            <a:endParaRPr lang="en-US"/>
          </a:p>
        </p:txBody>
      </p:sp>
      <p:sp>
        <p:nvSpPr>
          <p:cNvPr id="7" name="Slide Number Placeholder 3"/>
          <p:cNvSpPr>
            <a:spLocks noGrp="1"/>
          </p:cNvSpPr>
          <p:nvPr>
            <p:ph type="sldNum" sz="quarter" idx="12"/>
          </p:nvPr>
        </p:nvSpPr>
        <p:spPr/>
        <p:txBody>
          <a:bodyPr/>
          <a:lstStyle/>
          <a:p>
            <a:fld id="{E5E821EA-BC02-4385-818A-1FA6B07C2FE8}" type="slidenum">
              <a:rPr lang="en-US"/>
              <a:pPr/>
              <a:t>6</a:t>
            </a:fld>
            <a:endParaRPr lang="en-US"/>
          </a:p>
        </p:txBody>
      </p:sp>
      <p:sp>
        <p:nvSpPr>
          <p:cNvPr id="2639877" name="Rectangle 2"/>
          <p:cNvSpPr>
            <a:spLocks noGrp="1" noChangeArrowheads="1"/>
          </p:cNvSpPr>
          <p:nvPr>
            <p:ph type="title" idx="4294967295"/>
          </p:nvPr>
        </p:nvSpPr>
        <p:spPr/>
        <p:txBody>
          <a:bodyPr lIns="92075" tIns="46038" rIns="92075" bIns="46038"/>
          <a:lstStyle/>
          <a:p>
            <a:r>
              <a:rPr lang="en-US"/>
              <a:t>Why Assembly Code?</a:t>
            </a:r>
          </a:p>
        </p:txBody>
      </p:sp>
      <p:sp>
        <p:nvSpPr>
          <p:cNvPr id="842755" name="Rectangle 3"/>
          <p:cNvSpPr>
            <a:spLocks noGrp="1" noChangeArrowheads="1"/>
          </p:cNvSpPr>
          <p:nvPr>
            <p:ph type="body" idx="4294967295"/>
          </p:nvPr>
        </p:nvSpPr>
        <p:spPr>
          <a:xfrm>
            <a:off x="434975" y="1419225"/>
            <a:ext cx="8356600" cy="4910138"/>
          </a:xfrm>
        </p:spPr>
        <p:txBody>
          <a:bodyPr lIns="92075" tIns="46038" rIns="92075" bIns="46038"/>
          <a:lstStyle/>
          <a:p>
            <a:pPr>
              <a:lnSpc>
                <a:spcPct val="90000"/>
              </a:lnSpc>
            </a:pPr>
            <a:r>
              <a:rPr lang="en-US" sz="2800"/>
              <a:t>Allows us to work at a slightly higher level than machine language.</a:t>
            </a:r>
          </a:p>
          <a:p>
            <a:pPr>
              <a:lnSpc>
                <a:spcPct val="90000"/>
              </a:lnSpc>
            </a:pPr>
            <a:r>
              <a:rPr lang="en-US" sz="2800"/>
              <a:t>Allows us to use symbolic names for opcodes</a:t>
            </a:r>
          </a:p>
          <a:p>
            <a:pPr>
              <a:lnSpc>
                <a:spcPct val="90000"/>
              </a:lnSpc>
            </a:pPr>
            <a:r>
              <a:rPr lang="en-US" sz="2800"/>
              <a:t>Allows us to use symbolic names for memory locations - </a:t>
            </a:r>
          </a:p>
          <a:p>
            <a:pPr lvl="1">
              <a:lnSpc>
                <a:spcPct val="90000"/>
              </a:lnSpc>
            </a:pPr>
            <a:r>
              <a:rPr lang="en-US" sz="2400"/>
              <a:t>SUM, PRODUCT</a:t>
            </a:r>
          </a:p>
          <a:p>
            <a:pPr lvl="1">
              <a:lnSpc>
                <a:spcPct val="90000"/>
              </a:lnSpc>
            </a:pPr>
            <a:r>
              <a:rPr lang="en-US" sz="2400"/>
              <a:t>Don’t need to know every address of every storage location.</a:t>
            </a:r>
          </a:p>
          <a:p>
            <a:pPr>
              <a:lnSpc>
                <a:spcPct val="90000"/>
              </a:lnSpc>
            </a:pPr>
            <a:r>
              <a:rPr lang="en-US" sz="2800"/>
              <a:t>Calculates addresses for us – really a big deal!</a:t>
            </a:r>
          </a:p>
          <a:p>
            <a:pPr>
              <a:lnSpc>
                <a:spcPct val="90000"/>
              </a:lnSpc>
            </a:pPr>
            <a:r>
              <a:rPr lang="en-US" sz="2800"/>
              <a:t>Helps to allocate memory locations.</a:t>
            </a:r>
          </a:p>
          <a:p>
            <a:pPr>
              <a:lnSpc>
                <a:spcPct val="90000"/>
              </a:lnSpc>
            </a:pPr>
            <a:r>
              <a:rPr lang="en-US" sz="2800"/>
              <a:t>Provides additional error checking</a:t>
            </a:r>
          </a:p>
        </p:txBody>
      </p:sp>
      <p:sp>
        <p:nvSpPr>
          <p:cNvPr id="2639879" name="Text Box 7"/>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charset="0"/>
              </a:rPr>
              <a:t>High Level vs. Assembly</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1417226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2755">
                                            <p:txEl>
                                              <p:pRg st="0" end="0"/>
                                            </p:txEl>
                                          </p:spTgt>
                                        </p:tgtEl>
                                        <p:attrNameLst>
                                          <p:attrName>style.visibility</p:attrName>
                                        </p:attrNameLst>
                                      </p:cBhvr>
                                      <p:to>
                                        <p:strVal val="visible"/>
                                      </p:to>
                                    </p:set>
                                    <p:animEffect transition="in" filter="wipe(left)">
                                      <p:cBhvr>
                                        <p:cTn id="7" dur="500"/>
                                        <p:tgtEl>
                                          <p:spTgt spid="842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2755">
                                            <p:txEl>
                                              <p:pRg st="1" end="1"/>
                                            </p:txEl>
                                          </p:spTgt>
                                        </p:tgtEl>
                                        <p:attrNameLst>
                                          <p:attrName>style.visibility</p:attrName>
                                        </p:attrNameLst>
                                      </p:cBhvr>
                                      <p:to>
                                        <p:strVal val="visible"/>
                                      </p:to>
                                    </p:set>
                                    <p:animEffect transition="in" filter="wipe(left)">
                                      <p:cBhvr>
                                        <p:cTn id="12" dur="500"/>
                                        <p:tgtEl>
                                          <p:spTgt spid="8427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42755">
                                            <p:txEl>
                                              <p:pRg st="2" end="2"/>
                                            </p:txEl>
                                          </p:spTgt>
                                        </p:tgtEl>
                                        <p:attrNameLst>
                                          <p:attrName>style.visibility</p:attrName>
                                        </p:attrNameLst>
                                      </p:cBhvr>
                                      <p:to>
                                        <p:strVal val="visible"/>
                                      </p:to>
                                    </p:set>
                                    <p:animEffect transition="in" filter="wipe(left)">
                                      <p:cBhvr>
                                        <p:cTn id="17" dur="500"/>
                                        <p:tgtEl>
                                          <p:spTgt spid="842755">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42755">
                                            <p:txEl>
                                              <p:pRg st="3" end="3"/>
                                            </p:txEl>
                                          </p:spTgt>
                                        </p:tgtEl>
                                        <p:attrNameLst>
                                          <p:attrName>style.visibility</p:attrName>
                                        </p:attrNameLst>
                                      </p:cBhvr>
                                      <p:to>
                                        <p:strVal val="visible"/>
                                      </p:to>
                                    </p:set>
                                    <p:animEffect transition="in" filter="wipe(left)">
                                      <p:cBhvr>
                                        <p:cTn id="20" dur="500"/>
                                        <p:tgtEl>
                                          <p:spTgt spid="842755">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42755">
                                            <p:txEl>
                                              <p:pRg st="4" end="4"/>
                                            </p:txEl>
                                          </p:spTgt>
                                        </p:tgtEl>
                                        <p:attrNameLst>
                                          <p:attrName>style.visibility</p:attrName>
                                        </p:attrNameLst>
                                      </p:cBhvr>
                                      <p:to>
                                        <p:strVal val="visible"/>
                                      </p:to>
                                    </p:set>
                                    <p:animEffect transition="in" filter="wipe(left)">
                                      <p:cBhvr>
                                        <p:cTn id="23" dur="500"/>
                                        <p:tgtEl>
                                          <p:spTgt spid="84275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42755">
                                            <p:txEl>
                                              <p:pRg st="5" end="5"/>
                                            </p:txEl>
                                          </p:spTgt>
                                        </p:tgtEl>
                                        <p:attrNameLst>
                                          <p:attrName>style.visibility</p:attrName>
                                        </p:attrNameLst>
                                      </p:cBhvr>
                                      <p:to>
                                        <p:strVal val="visible"/>
                                      </p:to>
                                    </p:set>
                                    <p:animEffect transition="in" filter="wipe(left)">
                                      <p:cBhvr>
                                        <p:cTn id="28" dur="500"/>
                                        <p:tgtEl>
                                          <p:spTgt spid="842755">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42755">
                                            <p:txEl>
                                              <p:pRg st="6" end="6"/>
                                            </p:txEl>
                                          </p:spTgt>
                                        </p:tgtEl>
                                        <p:attrNameLst>
                                          <p:attrName>style.visibility</p:attrName>
                                        </p:attrNameLst>
                                      </p:cBhvr>
                                      <p:to>
                                        <p:strVal val="visible"/>
                                      </p:to>
                                    </p:set>
                                    <p:animEffect transition="in" filter="wipe(left)">
                                      <p:cBhvr>
                                        <p:cTn id="33" dur="500"/>
                                        <p:tgtEl>
                                          <p:spTgt spid="842755">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42755">
                                            <p:txEl>
                                              <p:pRg st="7" end="7"/>
                                            </p:txEl>
                                          </p:spTgt>
                                        </p:tgtEl>
                                        <p:attrNameLst>
                                          <p:attrName>style.visibility</p:attrName>
                                        </p:attrNameLst>
                                      </p:cBhvr>
                                      <p:to>
                                        <p:strVal val="visible"/>
                                      </p:to>
                                    </p:set>
                                    <p:animEffect transition="in" filter="wipe(left)">
                                      <p:cBhvr>
                                        <p:cTn id="38" dur="500"/>
                                        <p:tgtEl>
                                          <p:spTgt spid="8427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75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2020" name="Rectangle 4"/>
          <p:cNvSpPr>
            <a:spLocks noGrp="1" noChangeArrowheads="1"/>
          </p:cNvSpPr>
          <p:nvPr>
            <p:ph type="title"/>
          </p:nvPr>
        </p:nvSpPr>
        <p:spPr>
          <a:xfrm>
            <a:off x="1198563" y="304800"/>
            <a:ext cx="7793037" cy="762000"/>
          </a:xfrm>
          <a:noFill/>
          <a:ln/>
        </p:spPr>
        <p:txBody>
          <a:bodyPr/>
          <a:lstStyle/>
          <a:p>
            <a:r>
              <a:rPr lang="en-US"/>
              <a:t>Lower Power Savings</a:t>
            </a:r>
          </a:p>
        </p:txBody>
      </p:sp>
      <p:sp>
        <p:nvSpPr>
          <p:cNvPr id="2902019" name="Rectangle 3"/>
          <p:cNvSpPr>
            <a:spLocks noGrp="1" noChangeArrowheads="1"/>
          </p:cNvSpPr>
          <p:nvPr>
            <p:ph idx="1"/>
          </p:nvPr>
        </p:nvSpPr>
        <p:spPr>
          <a:xfrm>
            <a:off x="431800" y="1408113"/>
            <a:ext cx="8483600" cy="1106487"/>
          </a:xfrm>
        </p:spPr>
        <p:txBody>
          <a:bodyPr/>
          <a:lstStyle/>
          <a:p>
            <a:r>
              <a:rPr lang="en-US" dirty="0"/>
              <a:t>Finally, powering your system with lower voltages means lower power consumption as </a:t>
            </a:r>
            <a:r>
              <a:rPr lang="en-US" dirty="0" smtClean="0"/>
              <a:t>well.</a:t>
            </a:r>
            <a:endParaRPr lang="en-US" dirty="0"/>
          </a:p>
        </p:txBody>
      </p:sp>
      <p:sp>
        <p:nvSpPr>
          <p:cNvPr id="6"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7"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8" name="Slide Number Placeholder 5"/>
          <p:cNvSpPr>
            <a:spLocks noGrp="1"/>
          </p:cNvSpPr>
          <p:nvPr>
            <p:ph type="sldNum" sz="quarter" idx="12"/>
          </p:nvPr>
        </p:nvSpPr>
        <p:spPr/>
        <p:txBody>
          <a:bodyPr/>
          <a:lstStyle/>
          <a:p>
            <a:fld id="{0C78EDFC-7FC3-46E7-8D3F-D585B369AB44}" type="slidenum">
              <a:rPr lang="en-US">
                <a:solidFill>
                  <a:srgbClr val="000000"/>
                </a:solidFill>
              </a:rPr>
              <a:pPr/>
              <a:t>60</a:t>
            </a:fld>
            <a:endParaRPr lang="en-US">
              <a:solidFill>
                <a:srgbClr val="000000"/>
              </a:solidFill>
            </a:endParaRPr>
          </a:p>
        </p:txBody>
      </p:sp>
      <p:sp>
        <p:nvSpPr>
          <p:cNvPr id="2902021" name="Text Box 5"/>
          <p:cNvSpPr txBox="1">
            <a:spLocks noChangeArrowheads="1"/>
          </p:cNvSpPr>
          <p:nvPr/>
        </p:nvSpPr>
        <p:spPr bwMode="auto">
          <a:xfrm>
            <a:off x="6469063" y="76200"/>
            <a:ext cx="26273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pitchFamily="34" charset="0"/>
              </a:rPr>
              <a:t>Low Power Modes</a:t>
            </a:r>
          </a:p>
        </p:txBody>
      </p:sp>
      <p:pic>
        <p:nvPicPr>
          <p:cNvPr id="2902022" name="Picture 6" descr="low_p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14600"/>
            <a:ext cx="8153400" cy="3913188"/>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8"/>
          <p:cNvSpPr>
            <a:spLocks noChangeArrowheads="1"/>
          </p:cNvSpPr>
          <p:nvPr/>
        </p:nvSpPr>
        <p:spPr bwMode="auto">
          <a:xfrm>
            <a:off x="4945765" y="2200932"/>
            <a:ext cx="2532395" cy="1531089"/>
          </a:xfrm>
          <a:prstGeom prst="wedgeRoundRectCallout">
            <a:avLst>
              <a:gd name="adj1" fmla="val -135885"/>
              <a:gd name="adj2" fmla="val 52767"/>
              <a:gd name="adj3" fmla="val 16667"/>
            </a:avLst>
          </a:prstGeom>
          <a:solidFill>
            <a:srgbClr val="FFFF00">
              <a:alpha val="90000"/>
            </a:srgbClr>
          </a:solidFill>
          <a:ln w="9525">
            <a:solidFill>
              <a:schemeClr val="tx1"/>
            </a:solidFill>
            <a:miter lim="800000"/>
            <a:headEnd/>
            <a:tailEnd/>
          </a:ln>
          <a:effectLst/>
          <a:extLst/>
        </p:spPr>
        <p:txBody>
          <a:bodyPr/>
          <a:lstStyle/>
          <a:p>
            <a:pPr>
              <a:spcBef>
                <a:spcPts val="0"/>
              </a:spcBef>
            </a:pPr>
            <a:r>
              <a:rPr lang="en-US" sz="1800" b="1" dirty="0" smtClean="0">
                <a:solidFill>
                  <a:srgbClr val="000000"/>
                </a:solidFill>
              </a:rPr>
              <a:t>P=CV</a:t>
            </a:r>
            <a:r>
              <a:rPr lang="en-US" sz="1800" b="1" baseline="30000" dirty="0" smtClean="0">
                <a:solidFill>
                  <a:srgbClr val="000000"/>
                </a:solidFill>
              </a:rPr>
              <a:t>2</a:t>
            </a:r>
            <a:r>
              <a:rPr lang="en-US" sz="1800" b="1" dirty="0" smtClean="0">
                <a:solidFill>
                  <a:srgbClr val="000000"/>
                </a:solidFill>
              </a:rPr>
              <a:t>F</a:t>
            </a:r>
          </a:p>
          <a:p>
            <a:pPr>
              <a:spcBef>
                <a:spcPts val="0"/>
              </a:spcBef>
            </a:pPr>
            <a:r>
              <a:rPr lang="en-US" sz="1400" b="1" dirty="0" smtClean="0">
                <a:solidFill>
                  <a:srgbClr val="000000"/>
                </a:solidFill>
              </a:rPr>
              <a:t>where</a:t>
            </a:r>
          </a:p>
          <a:p>
            <a:pPr>
              <a:spcBef>
                <a:spcPts val="0"/>
              </a:spcBef>
            </a:pPr>
            <a:r>
              <a:rPr lang="en-US" sz="1400" b="1" dirty="0" smtClean="0">
                <a:solidFill>
                  <a:srgbClr val="000000"/>
                </a:solidFill>
              </a:rPr>
              <a:t>   P=power consumption</a:t>
            </a:r>
          </a:p>
          <a:p>
            <a:pPr>
              <a:spcBef>
                <a:spcPts val="0"/>
              </a:spcBef>
            </a:pPr>
            <a:r>
              <a:rPr lang="en-US" sz="1400" b="1" dirty="0" smtClean="0">
                <a:solidFill>
                  <a:srgbClr val="000000"/>
                </a:solidFill>
              </a:rPr>
              <a:t>   C=load capacitance</a:t>
            </a:r>
          </a:p>
          <a:p>
            <a:pPr>
              <a:spcBef>
                <a:spcPts val="0"/>
              </a:spcBef>
            </a:pPr>
            <a:r>
              <a:rPr lang="en-US" sz="1400" b="1" dirty="0" smtClean="0">
                <a:solidFill>
                  <a:srgbClr val="000000"/>
                </a:solidFill>
              </a:rPr>
              <a:t>   V=operating voltage</a:t>
            </a:r>
          </a:p>
          <a:p>
            <a:pPr>
              <a:spcBef>
                <a:spcPts val="0"/>
              </a:spcBef>
            </a:pPr>
            <a:r>
              <a:rPr lang="en-US" sz="1400" b="1" dirty="0" smtClean="0">
                <a:solidFill>
                  <a:srgbClr val="000000"/>
                </a:solidFill>
              </a:rPr>
              <a:t>   F=frequency</a:t>
            </a:r>
            <a:r>
              <a:rPr lang="en-US" sz="1400" b="1" dirty="0">
                <a:solidFill>
                  <a:srgbClr val="000000"/>
                </a:solidFill>
              </a:rPr>
              <a:t>. </a:t>
            </a:r>
          </a:p>
        </p:txBody>
      </p:sp>
    </p:spTree>
    <p:extLst>
      <p:ext uri="{BB962C8B-B14F-4D97-AF65-F5344CB8AC3E}">
        <p14:creationId xmlns:p14="http://schemas.microsoft.com/office/powerpoint/2010/main" val="390036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02" name="Rectangle 2"/>
          <p:cNvSpPr>
            <a:spLocks noGrp="1" noChangeArrowheads="1"/>
          </p:cNvSpPr>
          <p:nvPr>
            <p:ph type="title"/>
          </p:nvPr>
        </p:nvSpPr>
        <p:spPr/>
        <p:txBody>
          <a:bodyPr/>
          <a:lstStyle/>
          <a:p>
            <a:r>
              <a:rPr lang="en-US"/>
              <a:t>Principles of Low-Power Apps</a:t>
            </a:r>
          </a:p>
        </p:txBody>
      </p:sp>
      <p:sp>
        <p:nvSpPr>
          <p:cNvPr id="2816003" name="Rectangle 3"/>
          <p:cNvSpPr>
            <a:spLocks noGrp="1" noChangeArrowheads="1"/>
          </p:cNvSpPr>
          <p:nvPr>
            <p:ph idx="1"/>
          </p:nvPr>
        </p:nvSpPr>
        <p:spPr>
          <a:xfrm>
            <a:off x="431800" y="1409700"/>
            <a:ext cx="8610600" cy="4983163"/>
          </a:xfrm>
        </p:spPr>
        <p:txBody>
          <a:bodyPr/>
          <a:lstStyle/>
          <a:p>
            <a:r>
              <a:rPr lang="en-US" dirty="0"/>
              <a:t>Maximize the time in </a:t>
            </a:r>
            <a:r>
              <a:rPr lang="en-US" dirty="0" smtClean="0"/>
              <a:t>low-power modes.</a:t>
            </a:r>
            <a:endParaRPr lang="en-US" dirty="0"/>
          </a:p>
          <a:p>
            <a:r>
              <a:rPr lang="en-US" dirty="0" smtClean="0"/>
              <a:t>Sleep as long as possible and use interrupts to wakeup.</a:t>
            </a:r>
          </a:p>
          <a:p>
            <a:r>
              <a:rPr lang="en-US" dirty="0" smtClean="0"/>
              <a:t>Use the slowest clock while still meeting processing needs.</a:t>
            </a:r>
            <a:endParaRPr lang="en-US" dirty="0"/>
          </a:p>
          <a:p>
            <a:r>
              <a:rPr lang="en-US" dirty="0"/>
              <a:t>Switch on peripherals only when </a:t>
            </a:r>
            <a:r>
              <a:rPr lang="en-US" dirty="0" smtClean="0"/>
              <a:t>needed (</a:t>
            </a:r>
            <a:r>
              <a:rPr lang="en-US" dirty="0" err="1" smtClean="0"/>
              <a:t>ie</a:t>
            </a:r>
            <a:r>
              <a:rPr lang="en-US" dirty="0" smtClean="0"/>
              <a:t>, switch off peripherals when not needed).</a:t>
            </a:r>
            <a:endParaRPr lang="en-US" dirty="0"/>
          </a:p>
          <a:p>
            <a:r>
              <a:rPr lang="en-US" dirty="0"/>
              <a:t>Use low-power integrated </a:t>
            </a:r>
            <a:r>
              <a:rPr lang="en-US" dirty="0" smtClean="0"/>
              <a:t>computer peripherals.</a:t>
            </a:r>
            <a:endParaRPr lang="en-US" dirty="0"/>
          </a:p>
          <a:p>
            <a:pPr lvl="1"/>
            <a:r>
              <a:rPr lang="en-US" dirty="0" smtClean="0"/>
              <a:t>Timers: </a:t>
            </a:r>
            <a:r>
              <a:rPr lang="en-US" dirty="0" err="1" smtClean="0"/>
              <a:t>Timer_A</a:t>
            </a:r>
            <a:r>
              <a:rPr lang="en-US" dirty="0" smtClean="0"/>
              <a:t> </a:t>
            </a:r>
            <a:r>
              <a:rPr lang="en-US" dirty="0"/>
              <a:t>and </a:t>
            </a:r>
            <a:r>
              <a:rPr lang="en-US" dirty="0" err="1"/>
              <a:t>Timer_B</a:t>
            </a:r>
            <a:r>
              <a:rPr lang="en-US" dirty="0"/>
              <a:t> for </a:t>
            </a:r>
            <a:r>
              <a:rPr lang="en-US" dirty="0" smtClean="0"/>
              <a:t>PWM</a:t>
            </a:r>
          </a:p>
          <a:p>
            <a:pPr lvl="1">
              <a:spcBef>
                <a:spcPts val="0"/>
              </a:spcBef>
            </a:pPr>
            <a:r>
              <a:rPr lang="en-US" dirty="0" smtClean="0"/>
              <a:t>A/D convertors, flash, LCD’s</a:t>
            </a:r>
            <a:endParaRPr lang="en-US" dirty="0"/>
          </a:p>
          <a:p>
            <a:r>
              <a:rPr lang="en-US" dirty="0" smtClean="0"/>
              <a:t>Use faster software algorithms / programming techniques</a:t>
            </a:r>
          </a:p>
          <a:p>
            <a:pPr lvl="1"/>
            <a:r>
              <a:rPr lang="en-US" dirty="0" smtClean="0"/>
              <a:t>Calculated </a:t>
            </a:r>
            <a:r>
              <a:rPr lang="en-US" dirty="0"/>
              <a:t>branches instead of flag </a:t>
            </a:r>
            <a:r>
              <a:rPr lang="en-US" dirty="0" smtClean="0"/>
              <a:t>polling.</a:t>
            </a:r>
            <a:endParaRPr lang="en-US" dirty="0"/>
          </a:p>
          <a:p>
            <a:pPr lvl="1">
              <a:spcBef>
                <a:spcPts val="0"/>
              </a:spcBef>
            </a:pPr>
            <a:r>
              <a:rPr lang="en-US" dirty="0"/>
              <a:t>Fast table look-ups instead of </a:t>
            </a:r>
            <a:r>
              <a:rPr lang="en-US" dirty="0" smtClean="0"/>
              <a:t>iterative calculations.</a:t>
            </a:r>
            <a:endParaRPr lang="en-US" dirty="0"/>
          </a:p>
          <a:p>
            <a:pPr lvl="1">
              <a:spcBef>
                <a:spcPts val="0"/>
              </a:spcBef>
            </a:pPr>
            <a:r>
              <a:rPr lang="en-US" dirty="0" smtClean="0"/>
              <a:t>Use in-line code instead of </a:t>
            </a:r>
            <a:r>
              <a:rPr lang="en-US" dirty="0"/>
              <a:t>frequent subroutine </a:t>
            </a:r>
            <a:r>
              <a:rPr lang="en-US" dirty="0" smtClean="0"/>
              <a:t>/ function calls.</a:t>
            </a:r>
            <a:endParaRPr lang="en-US" dirty="0"/>
          </a:p>
          <a:p>
            <a:pPr lvl="1">
              <a:spcBef>
                <a:spcPts val="0"/>
              </a:spcBef>
            </a:pPr>
            <a:r>
              <a:rPr lang="en-US" dirty="0" smtClean="0"/>
              <a:t>More </a:t>
            </a:r>
            <a:r>
              <a:rPr lang="en-US" dirty="0"/>
              <a:t>single-cycle CPU </a:t>
            </a:r>
            <a:r>
              <a:rPr lang="en-US" dirty="0" smtClean="0"/>
              <a:t>register usage.</a:t>
            </a:r>
            <a:endParaRPr lang="en-US" dirty="0"/>
          </a:p>
        </p:txBody>
      </p:sp>
      <p:sp>
        <p:nvSpPr>
          <p:cNvPr id="5" name="Date Placeholder 3"/>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sp>
        <p:nvSpPr>
          <p:cNvPr id="6" name="Footer Placeholder 4"/>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7" name="Slide Number Placeholder 5"/>
          <p:cNvSpPr>
            <a:spLocks noGrp="1"/>
          </p:cNvSpPr>
          <p:nvPr>
            <p:ph type="sldNum" sz="quarter" idx="12"/>
          </p:nvPr>
        </p:nvSpPr>
        <p:spPr/>
        <p:txBody>
          <a:bodyPr/>
          <a:lstStyle/>
          <a:p>
            <a:fld id="{53DD28A3-FABD-4C06-8D89-527E96B9DB10}" type="slidenum">
              <a:rPr lang="en-US">
                <a:solidFill>
                  <a:srgbClr val="000000"/>
                </a:solidFill>
              </a:rPr>
              <a:pPr/>
              <a:t>61</a:t>
            </a:fld>
            <a:endParaRPr lang="en-US">
              <a:solidFill>
                <a:srgbClr val="000000"/>
              </a:solidFill>
            </a:endParaRPr>
          </a:p>
        </p:txBody>
      </p:sp>
      <p:sp>
        <p:nvSpPr>
          <p:cNvPr id="2816006" name="Text Box 6"/>
          <p:cNvSpPr txBox="1">
            <a:spLocks noChangeArrowheads="1"/>
          </p:cNvSpPr>
          <p:nvPr/>
        </p:nvSpPr>
        <p:spPr bwMode="auto">
          <a:xfrm>
            <a:off x="6469063" y="76200"/>
            <a:ext cx="26273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pitchFamily="34" charset="0"/>
              </a:rPr>
              <a:t>Low Power Modes</a:t>
            </a:r>
          </a:p>
        </p:txBody>
      </p:sp>
    </p:spTree>
    <p:extLst>
      <p:ext uri="{BB962C8B-B14F-4D97-AF65-F5344CB8AC3E}">
        <p14:creationId xmlns:p14="http://schemas.microsoft.com/office/powerpoint/2010/main" val="246792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6003">
                                            <p:txEl>
                                              <p:pRg st="0" end="0"/>
                                            </p:txEl>
                                          </p:spTgt>
                                        </p:tgtEl>
                                        <p:attrNameLst>
                                          <p:attrName>style.visibility</p:attrName>
                                        </p:attrNameLst>
                                      </p:cBhvr>
                                      <p:to>
                                        <p:strVal val="visible"/>
                                      </p:to>
                                    </p:set>
                                    <p:animEffect transition="in" filter="fade">
                                      <p:cBhvr>
                                        <p:cTn id="7" dur="500"/>
                                        <p:tgtEl>
                                          <p:spTgt spid="28160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16003">
                                            <p:txEl>
                                              <p:pRg st="1" end="1"/>
                                            </p:txEl>
                                          </p:spTgt>
                                        </p:tgtEl>
                                        <p:attrNameLst>
                                          <p:attrName>style.visibility</p:attrName>
                                        </p:attrNameLst>
                                      </p:cBhvr>
                                      <p:to>
                                        <p:strVal val="visible"/>
                                      </p:to>
                                    </p:set>
                                    <p:animEffect transition="in" filter="fade">
                                      <p:cBhvr>
                                        <p:cTn id="12" dur="500"/>
                                        <p:tgtEl>
                                          <p:spTgt spid="28160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16003">
                                            <p:txEl>
                                              <p:pRg st="2" end="2"/>
                                            </p:txEl>
                                          </p:spTgt>
                                        </p:tgtEl>
                                        <p:attrNameLst>
                                          <p:attrName>style.visibility</p:attrName>
                                        </p:attrNameLst>
                                      </p:cBhvr>
                                      <p:to>
                                        <p:strVal val="visible"/>
                                      </p:to>
                                    </p:set>
                                    <p:animEffect transition="in" filter="fade">
                                      <p:cBhvr>
                                        <p:cTn id="17" dur="500"/>
                                        <p:tgtEl>
                                          <p:spTgt spid="28160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16003">
                                            <p:txEl>
                                              <p:pRg st="3" end="3"/>
                                            </p:txEl>
                                          </p:spTgt>
                                        </p:tgtEl>
                                        <p:attrNameLst>
                                          <p:attrName>style.visibility</p:attrName>
                                        </p:attrNameLst>
                                      </p:cBhvr>
                                      <p:to>
                                        <p:strVal val="visible"/>
                                      </p:to>
                                    </p:set>
                                    <p:animEffect transition="in" filter="fade">
                                      <p:cBhvr>
                                        <p:cTn id="22" dur="500"/>
                                        <p:tgtEl>
                                          <p:spTgt spid="28160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16003">
                                            <p:txEl>
                                              <p:pRg st="4" end="4"/>
                                            </p:txEl>
                                          </p:spTgt>
                                        </p:tgtEl>
                                        <p:attrNameLst>
                                          <p:attrName>style.visibility</p:attrName>
                                        </p:attrNameLst>
                                      </p:cBhvr>
                                      <p:to>
                                        <p:strVal val="visible"/>
                                      </p:to>
                                    </p:set>
                                    <p:animEffect transition="in" filter="fade">
                                      <p:cBhvr>
                                        <p:cTn id="27" dur="500"/>
                                        <p:tgtEl>
                                          <p:spTgt spid="281600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16003">
                                            <p:txEl>
                                              <p:pRg st="5" end="5"/>
                                            </p:txEl>
                                          </p:spTgt>
                                        </p:tgtEl>
                                        <p:attrNameLst>
                                          <p:attrName>style.visibility</p:attrName>
                                        </p:attrNameLst>
                                      </p:cBhvr>
                                      <p:to>
                                        <p:strVal val="visible"/>
                                      </p:to>
                                    </p:set>
                                    <p:animEffect transition="in" filter="fade">
                                      <p:cBhvr>
                                        <p:cTn id="30" dur="500"/>
                                        <p:tgtEl>
                                          <p:spTgt spid="281600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16003">
                                            <p:txEl>
                                              <p:pRg st="6" end="6"/>
                                            </p:txEl>
                                          </p:spTgt>
                                        </p:tgtEl>
                                        <p:attrNameLst>
                                          <p:attrName>style.visibility</p:attrName>
                                        </p:attrNameLst>
                                      </p:cBhvr>
                                      <p:to>
                                        <p:strVal val="visible"/>
                                      </p:to>
                                    </p:set>
                                    <p:animEffect transition="in" filter="fade">
                                      <p:cBhvr>
                                        <p:cTn id="33" dur="500"/>
                                        <p:tgtEl>
                                          <p:spTgt spid="281600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16003">
                                            <p:txEl>
                                              <p:pRg st="7" end="7"/>
                                            </p:txEl>
                                          </p:spTgt>
                                        </p:tgtEl>
                                        <p:attrNameLst>
                                          <p:attrName>style.visibility</p:attrName>
                                        </p:attrNameLst>
                                      </p:cBhvr>
                                      <p:to>
                                        <p:strVal val="visible"/>
                                      </p:to>
                                    </p:set>
                                    <p:animEffect transition="in" filter="fade">
                                      <p:cBhvr>
                                        <p:cTn id="38" dur="500"/>
                                        <p:tgtEl>
                                          <p:spTgt spid="281600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16003">
                                            <p:txEl>
                                              <p:pRg st="8" end="8"/>
                                            </p:txEl>
                                          </p:spTgt>
                                        </p:tgtEl>
                                        <p:attrNameLst>
                                          <p:attrName>style.visibility</p:attrName>
                                        </p:attrNameLst>
                                      </p:cBhvr>
                                      <p:to>
                                        <p:strVal val="visible"/>
                                      </p:to>
                                    </p:set>
                                    <p:animEffect transition="in" filter="fade">
                                      <p:cBhvr>
                                        <p:cTn id="41" dur="500"/>
                                        <p:tgtEl>
                                          <p:spTgt spid="281600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16003">
                                            <p:txEl>
                                              <p:pRg st="9" end="9"/>
                                            </p:txEl>
                                          </p:spTgt>
                                        </p:tgtEl>
                                        <p:attrNameLst>
                                          <p:attrName>style.visibility</p:attrName>
                                        </p:attrNameLst>
                                      </p:cBhvr>
                                      <p:to>
                                        <p:strVal val="visible"/>
                                      </p:to>
                                    </p:set>
                                    <p:animEffect transition="in" filter="fade">
                                      <p:cBhvr>
                                        <p:cTn id="44" dur="500"/>
                                        <p:tgtEl>
                                          <p:spTgt spid="281600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16003">
                                            <p:txEl>
                                              <p:pRg st="10" end="10"/>
                                            </p:txEl>
                                          </p:spTgt>
                                        </p:tgtEl>
                                        <p:attrNameLst>
                                          <p:attrName>style.visibility</p:attrName>
                                        </p:attrNameLst>
                                      </p:cBhvr>
                                      <p:to>
                                        <p:strVal val="visible"/>
                                      </p:to>
                                    </p:set>
                                    <p:animEffect transition="in" filter="fade">
                                      <p:cBhvr>
                                        <p:cTn id="47" dur="500"/>
                                        <p:tgtEl>
                                          <p:spTgt spid="281600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16003">
                                            <p:txEl>
                                              <p:pRg st="11" end="11"/>
                                            </p:txEl>
                                          </p:spTgt>
                                        </p:tgtEl>
                                        <p:attrNameLst>
                                          <p:attrName>style.visibility</p:attrName>
                                        </p:attrNameLst>
                                      </p:cBhvr>
                                      <p:to>
                                        <p:strVal val="visible"/>
                                      </p:to>
                                    </p:set>
                                    <p:animEffect transition="in" filter="fade">
                                      <p:cBhvr>
                                        <p:cTn id="50" dur="500"/>
                                        <p:tgtEl>
                                          <p:spTgt spid="281600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0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6340" name="Rectangle 4"/>
          <p:cNvSpPr>
            <a:spLocks noGrp="1" noChangeArrowheads="1"/>
          </p:cNvSpPr>
          <p:nvPr>
            <p:ph type="ctrTitle"/>
          </p:nvPr>
        </p:nvSpPr>
        <p:spPr/>
        <p:txBody>
          <a:bodyPr/>
          <a:lstStyle/>
          <a:p>
            <a:r>
              <a:rPr lang="en-US" dirty="0" smtClean="0"/>
              <a:t>Switches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144" y="3329609"/>
            <a:ext cx="4857668" cy="2955235"/>
          </a:xfrm>
          <a:prstGeom prst="rect">
            <a:avLst/>
          </a:prstGeom>
        </p:spPr>
      </p:pic>
    </p:spTree>
    <p:extLst>
      <p:ext uri="{BB962C8B-B14F-4D97-AF65-F5344CB8AC3E}">
        <p14:creationId xmlns:p14="http://schemas.microsoft.com/office/powerpoint/2010/main" val="36219225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82" name="Rectangle 2"/>
          <p:cNvSpPr>
            <a:spLocks noGrp="1" noChangeArrowheads="1"/>
          </p:cNvSpPr>
          <p:nvPr>
            <p:ph type="title"/>
          </p:nvPr>
        </p:nvSpPr>
        <p:spPr/>
        <p:txBody>
          <a:bodyPr/>
          <a:lstStyle/>
          <a:p>
            <a:r>
              <a:rPr lang="en-US"/>
              <a:t>Switches</a:t>
            </a:r>
          </a:p>
        </p:txBody>
      </p:sp>
      <p:sp>
        <p:nvSpPr>
          <p:cNvPr id="2938883" name="Rectangle 3"/>
          <p:cNvSpPr>
            <a:spLocks noGrp="1" noChangeArrowheads="1"/>
          </p:cNvSpPr>
          <p:nvPr>
            <p:ph idx="1"/>
          </p:nvPr>
        </p:nvSpPr>
        <p:spPr>
          <a:xfrm>
            <a:off x="431800" y="1408113"/>
            <a:ext cx="4524375" cy="3416300"/>
          </a:xfrm>
        </p:spPr>
        <p:txBody>
          <a:bodyPr/>
          <a:lstStyle/>
          <a:p>
            <a:r>
              <a:rPr lang="en-US" sz="2800" dirty="0"/>
              <a:t>Switches</a:t>
            </a:r>
          </a:p>
          <a:p>
            <a:pPr lvl="1"/>
            <a:r>
              <a:rPr lang="en-US" sz="2400" dirty="0"/>
              <a:t>Port </a:t>
            </a:r>
            <a:r>
              <a:rPr lang="en-US" sz="2400" dirty="0" smtClean="0"/>
              <a:t>1, </a:t>
            </a:r>
            <a:r>
              <a:rPr lang="en-US" sz="2400" dirty="0"/>
              <a:t>bits 0-3</a:t>
            </a:r>
          </a:p>
          <a:p>
            <a:pPr lvl="1"/>
            <a:r>
              <a:rPr lang="en-US" sz="2400" dirty="0"/>
              <a:t>Use internal pull-ups</a:t>
            </a:r>
          </a:p>
          <a:p>
            <a:pPr lvl="1"/>
            <a:r>
              <a:rPr lang="en-US" sz="2400" dirty="0" smtClean="0"/>
              <a:t>Use interrupts</a:t>
            </a:r>
          </a:p>
          <a:p>
            <a:pPr lvl="1"/>
            <a:r>
              <a:rPr lang="en-US" sz="2400" dirty="0" smtClean="0"/>
              <a:t>H to L transition</a:t>
            </a:r>
            <a:endParaRPr lang="en-US" sz="2400" dirty="0"/>
          </a:p>
          <a:p>
            <a:r>
              <a:rPr lang="en-US" sz="2800" dirty="0" smtClean="0"/>
              <a:t>Require </a:t>
            </a:r>
            <a:r>
              <a:rPr lang="en-US" sz="2800" dirty="0" err="1"/>
              <a:t>debouncing</a:t>
            </a:r>
            <a:endParaRPr lang="en-US" sz="2800" dirty="0"/>
          </a:p>
          <a:p>
            <a:endParaRPr lang="en-US" sz="2400" dirty="0"/>
          </a:p>
        </p:txBody>
      </p:sp>
      <p:sp>
        <p:nvSpPr>
          <p:cNvPr id="7" name="Date Placeholder 3"/>
          <p:cNvSpPr>
            <a:spLocks noGrp="1"/>
          </p:cNvSpPr>
          <p:nvPr>
            <p:ph type="dt" sz="half" idx="10"/>
          </p:nvPr>
        </p:nvSpPr>
        <p:spPr/>
        <p:txBody>
          <a:bodyPr/>
          <a:lstStyle/>
          <a:p>
            <a:r>
              <a:rPr lang="en-US" sz="1400" smtClean="0">
                <a:solidFill>
                  <a:srgbClr val="000000"/>
                </a:solidFill>
              </a:rPr>
              <a:t>BYU CS 224</a:t>
            </a:r>
            <a:endParaRPr lang="en-US" sz="1400">
              <a:solidFill>
                <a:srgbClr val="000000"/>
              </a:solidFill>
            </a:endParaRPr>
          </a:p>
        </p:txBody>
      </p:sp>
      <p:sp>
        <p:nvSpPr>
          <p:cNvPr id="8" name="Footer Placeholder 4"/>
          <p:cNvSpPr>
            <a:spLocks noGrp="1"/>
          </p:cNvSpPr>
          <p:nvPr>
            <p:ph type="ftr" sz="quarter" idx="11"/>
          </p:nvPr>
        </p:nvSpPr>
        <p:spPr/>
        <p:txBody>
          <a:bodyPr/>
          <a:lstStyle/>
          <a:p>
            <a:r>
              <a:rPr lang="en-US" sz="1400" smtClean="0">
                <a:solidFill>
                  <a:srgbClr val="000000"/>
                </a:solidFill>
              </a:rPr>
              <a:t>Assembler / Linker</a:t>
            </a:r>
            <a:endParaRPr lang="en-US" sz="1400">
              <a:solidFill>
                <a:srgbClr val="000000"/>
              </a:solidFill>
            </a:endParaRPr>
          </a:p>
        </p:txBody>
      </p:sp>
      <p:sp>
        <p:nvSpPr>
          <p:cNvPr id="9" name="Slide Number Placeholder 5"/>
          <p:cNvSpPr>
            <a:spLocks noGrp="1"/>
          </p:cNvSpPr>
          <p:nvPr>
            <p:ph type="sldNum" sz="quarter" idx="12"/>
          </p:nvPr>
        </p:nvSpPr>
        <p:spPr/>
        <p:txBody>
          <a:bodyPr/>
          <a:lstStyle/>
          <a:p>
            <a:fld id="{1DFAE0D5-18E5-46A4-AFD8-1431CDBB4E32}" type="slidenum">
              <a:rPr lang="en-US" sz="1400">
                <a:solidFill>
                  <a:srgbClr val="000000"/>
                </a:solidFill>
              </a:rPr>
              <a:pPr/>
              <a:t>63</a:t>
            </a:fld>
            <a:endParaRPr lang="en-US" sz="1400">
              <a:solidFill>
                <a:srgbClr val="000000"/>
              </a:solidFill>
            </a:endParaRPr>
          </a:p>
        </p:txBody>
      </p:sp>
      <p:sp>
        <p:nvSpPr>
          <p:cNvPr id="2938886" name="Text Box 6"/>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dirty="0">
                <a:solidFill>
                  <a:srgbClr val="000000"/>
                </a:solidFill>
                <a:latin typeface="Arial" charset="0"/>
              </a:rPr>
              <a:t>Switch </a:t>
            </a:r>
            <a:r>
              <a:rPr lang="en-US" sz="1800" b="1" dirty="0" err="1">
                <a:solidFill>
                  <a:srgbClr val="000000"/>
                </a:solidFill>
                <a:latin typeface="Arial" charset="0"/>
              </a:rPr>
              <a:t>Debounce</a:t>
            </a:r>
            <a:endParaRPr lang="en-US" sz="1800" b="1" dirty="0">
              <a:solidFill>
                <a:srgbClr val="000000"/>
              </a:solidFill>
              <a:latin typeface="Arial" charset="0"/>
            </a:endParaRPr>
          </a:p>
        </p:txBody>
      </p:sp>
      <p:sp>
        <p:nvSpPr>
          <p:cNvPr id="2938887" name="Rectangle 7"/>
          <p:cNvSpPr>
            <a:spLocks noChangeArrowheads="1"/>
          </p:cNvSpPr>
          <p:nvPr/>
        </p:nvSpPr>
        <p:spPr bwMode="auto">
          <a:xfrm>
            <a:off x="1091965" y="4935373"/>
            <a:ext cx="718577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0"/>
              </a:spcBef>
            </a:pPr>
            <a:r>
              <a:rPr lang="en-US" sz="1800" b="1" dirty="0" err="1" smtClean="0">
                <a:solidFill>
                  <a:srgbClr val="FF0000"/>
                </a:solidFill>
                <a:latin typeface="Courier New" pitchFamily="49" charset="0"/>
              </a:rPr>
              <a:t>bic.b</a:t>
            </a:r>
            <a:r>
              <a:rPr lang="en-US" sz="1800" b="1" dirty="0" smtClean="0">
                <a:solidFill>
                  <a:srgbClr val="FF0000"/>
                </a:solidFill>
                <a:latin typeface="Courier New" pitchFamily="49" charset="0"/>
              </a:rPr>
              <a:t>   </a:t>
            </a:r>
            <a:r>
              <a:rPr lang="en-US" sz="1800" b="1" dirty="0">
                <a:solidFill>
                  <a:srgbClr val="FF0000"/>
                </a:solidFill>
                <a:latin typeface="Courier New" pitchFamily="49" charset="0"/>
              </a:rPr>
              <a:t>#0x0f,&amp;P1DIR   </a:t>
            </a:r>
            <a:r>
              <a:rPr lang="en-US" sz="1800" b="1" dirty="0" smtClean="0">
                <a:solidFill>
                  <a:srgbClr val="FF0000"/>
                </a:solidFill>
                <a:latin typeface="Courier New" pitchFamily="49" charset="0"/>
              </a:rPr>
              <a:t>   </a:t>
            </a:r>
            <a:r>
              <a:rPr lang="en-US" sz="1800" b="1" dirty="0">
                <a:solidFill>
                  <a:srgbClr val="FF0000"/>
                </a:solidFill>
                <a:latin typeface="Courier New" pitchFamily="49" charset="0"/>
              </a:rPr>
              <a:t>; set P1.0-3 as inputs</a:t>
            </a:r>
          </a:p>
          <a:p>
            <a:pPr>
              <a:spcBef>
                <a:spcPts val="0"/>
              </a:spcBef>
            </a:pPr>
            <a:r>
              <a:rPr lang="en-US" sz="1800" b="1" dirty="0" err="1" smtClean="0">
                <a:solidFill>
                  <a:srgbClr val="FF0000"/>
                </a:solidFill>
                <a:latin typeface="Courier New" pitchFamily="49" charset="0"/>
              </a:rPr>
              <a:t>bis.b</a:t>
            </a:r>
            <a:r>
              <a:rPr lang="en-US" sz="1800" b="1" dirty="0" smtClean="0">
                <a:solidFill>
                  <a:srgbClr val="FF0000"/>
                </a:solidFill>
                <a:latin typeface="Courier New" pitchFamily="49" charset="0"/>
              </a:rPr>
              <a:t>   </a:t>
            </a:r>
            <a:r>
              <a:rPr lang="en-US" sz="1800" b="1" dirty="0">
                <a:solidFill>
                  <a:srgbClr val="FF0000"/>
                </a:solidFill>
                <a:latin typeface="Courier New" pitchFamily="49" charset="0"/>
              </a:rPr>
              <a:t>#0x0f,&amp;P1OUT   </a:t>
            </a:r>
            <a:r>
              <a:rPr lang="en-US" sz="1800" b="1" dirty="0" smtClean="0">
                <a:solidFill>
                  <a:srgbClr val="FF0000"/>
                </a:solidFill>
                <a:latin typeface="Courier New" pitchFamily="49" charset="0"/>
              </a:rPr>
              <a:t>   </a:t>
            </a:r>
            <a:r>
              <a:rPr lang="en-US" sz="1800" b="1" dirty="0">
                <a:solidFill>
                  <a:srgbClr val="FF0000"/>
                </a:solidFill>
                <a:latin typeface="Courier New" pitchFamily="49" charset="0"/>
              </a:rPr>
              <a:t>; </a:t>
            </a:r>
            <a:r>
              <a:rPr lang="en-US" sz="1800" b="1" dirty="0" smtClean="0">
                <a:solidFill>
                  <a:srgbClr val="FF0000"/>
                </a:solidFill>
                <a:latin typeface="Courier New" pitchFamily="49" charset="0"/>
              </a:rPr>
              <a:t>use pull-ups</a:t>
            </a:r>
            <a:endParaRPr lang="en-US" sz="1800" b="1" dirty="0">
              <a:solidFill>
                <a:srgbClr val="FF0000"/>
              </a:solidFill>
              <a:latin typeface="Courier New" pitchFamily="49" charset="0"/>
            </a:endParaRPr>
          </a:p>
          <a:p>
            <a:pPr>
              <a:spcBef>
                <a:spcPts val="0"/>
              </a:spcBef>
            </a:pPr>
            <a:r>
              <a:rPr lang="en-US" sz="1800" b="1" dirty="0" err="1" smtClean="0">
                <a:solidFill>
                  <a:srgbClr val="FF0000"/>
                </a:solidFill>
                <a:latin typeface="Courier New" pitchFamily="49" charset="0"/>
              </a:rPr>
              <a:t>bis.b</a:t>
            </a:r>
            <a:r>
              <a:rPr lang="en-US" sz="1800" b="1" dirty="0" smtClean="0">
                <a:solidFill>
                  <a:srgbClr val="FF0000"/>
                </a:solidFill>
                <a:latin typeface="Courier New" pitchFamily="49" charset="0"/>
              </a:rPr>
              <a:t>   </a:t>
            </a:r>
            <a:r>
              <a:rPr lang="en-US" sz="1800" b="1" dirty="0">
                <a:solidFill>
                  <a:srgbClr val="FF0000"/>
                </a:solidFill>
                <a:latin typeface="Courier New" pitchFamily="49" charset="0"/>
              </a:rPr>
              <a:t>#0x0f,&amp;P1REN   </a:t>
            </a:r>
            <a:r>
              <a:rPr lang="en-US" sz="1800" b="1" dirty="0" smtClean="0">
                <a:solidFill>
                  <a:srgbClr val="FF0000"/>
                </a:solidFill>
                <a:latin typeface="Courier New" pitchFamily="49" charset="0"/>
              </a:rPr>
              <a:t>   </a:t>
            </a:r>
            <a:r>
              <a:rPr lang="en-US" sz="1800" b="1" dirty="0">
                <a:solidFill>
                  <a:srgbClr val="FF0000"/>
                </a:solidFill>
                <a:latin typeface="Courier New" pitchFamily="49" charset="0"/>
              </a:rPr>
              <a:t>; enable pull-ups</a:t>
            </a:r>
          </a:p>
          <a:p>
            <a:pPr>
              <a:spcBef>
                <a:spcPts val="0"/>
              </a:spcBef>
            </a:pPr>
            <a:r>
              <a:rPr lang="en-US" sz="1800" b="1" dirty="0" err="1" smtClean="0">
                <a:solidFill>
                  <a:srgbClr val="FF0000"/>
                </a:solidFill>
                <a:latin typeface="Courier New" pitchFamily="49" charset="0"/>
              </a:rPr>
              <a:t>bis.b</a:t>
            </a:r>
            <a:r>
              <a:rPr lang="en-US" sz="1800" b="1" dirty="0" smtClean="0">
                <a:solidFill>
                  <a:srgbClr val="FF0000"/>
                </a:solidFill>
                <a:latin typeface="Courier New" pitchFamily="49" charset="0"/>
              </a:rPr>
              <a:t>   </a:t>
            </a:r>
            <a:r>
              <a:rPr lang="en-US" sz="1800" b="1" dirty="0">
                <a:solidFill>
                  <a:srgbClr val="FF0000"/>
                </a:solidFill>
                <a:latin typeface="Courier New" pitchFamily="49" charset="0"/>
              </a:rPr>
              <a:t>#0x0f,&amp;P1IES   </a:t>
            </a:r>
            <a:r>
              <a:rPr lang="en-US" sz="1800" b="1" dirty="0" smtClean="0">
                <a:solidFill>
                  <a:srgbClr val="FF0000"/>
                </a:solidFill>
                <a:latin typeface="Courier New" pitchFamily="49" charset="0"/>
              </a:rPr>
              <a:t>   </a:t>
            </a:r>
            <a:r>
              <a:rPr lang="en-US" sz="1800" b="1" dirty="0">
                <a:solidFill>
                  <a:srgbClr val="FF0000"/>
                </a:solidFill>
                <a:latin typeface="Courier New" pitchFamily="49" charset="0"/>
              </a:rPr>
              <a:t>; high to low transition</a:t>
            </a:r>
          </a:p>
          <a:p>
            <a:pPr>
              <a:spcBef>
                <a:spcPts val="0"/>
              </a:spcBef>
            </a:pPr>
            <a:r>
              <a:rPr lang="en-US" sz="1800" b="1" dirty="0" err="1" smtClean="0">
                <a:solidFill>
                  <a:srgbClr val="FF0000"/>
                </a:solidFill>
                <a:latin typeface="Courier New" pitchFamily="49" charset="0"/>
              </a:rPr>
              <a:t>bis.b</a:t>
            </a:r>
            <a:r>
              <a:rPr lang="en-US" sz="1800" b="1" dirty="0" smtClean="0">
                <a:solidFill>
                  <a:srgbClr val="FF0000"/>
                </a:solidFill>
                <a:latin typeface="Courier New" pitchFamily="49" charset="0"/>
              </a:rPr>
              <a:t>   </a:t>
            </a:r>
            <a:r>
              <a:rPr lang="en-US" sz="1800" b="1" dirty="0">
                <a:solidFill>
                  <a:srgbClr val="FF0000"/>
                </a:solidFill>
                <a:latin typeface="Courier New" pitchFamily="49" charset="0"/>
              </a:rPr>
              <a:t>#0x0f,&amp;P1IE    </a:t>
            </a:r>
            <a:r>
              <a:rPr lang="en-US" sz="1800" b="1" dirty="0" smtClean="0">
                <a:solidFill>
                  <a:srgbClr val="FF0000"/>
                </a:solidFill>
                <a:latin typeface="Courier New" pitchFamily="49" charset="0"/>
              </a:rPr>
              <a:t>   </a:t>
            </a:r>
            <a:r>
              <a:rPr lang="en-US" sz="1800" b="1" dirty="0">
                <a:solidFill>
                  <a:srgbClr val="FF0000"/>
                </a:solidFill>
                <a:latin typeface="Courier New" pitchFamily="49" charset="0"/>
              </a:rPr>
              <a:t>; enable interrupts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013" y="1182710"/>
            <a:ext cx="4186188" cy="3426998"/>
          </a:xfrm>
          <a:prstGeom prst="rect">
            <a:avLst/>
          </a:prstGeom>
        </p:spPr>
      </p:pic>
    </p:spTree>
    <p:extLst>
      <p:ext uri="{BB962C8B-B14F-4D97-AF65-F5344CB8AC3E}">
        <p14:creationId xmlns:p14="http://schemas.microsoft.com/office/powerpoint/2010/main" val="22415039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1954" name="Rectangle 2"/>
          <p:cNvSpPr>
            <a:spLocks noGrp="1" noChangeArrowheads="1"/>
          </p:cNvSpPr>
          <p:nvPr>
            <p:ph type="title"/>
          </p:nvPr>
        </p:nvSpPr>
        <p:spPr>
          <a:xfrm>
            <a:off x="1198563" y="304800"/>
            <a:ext cx="7793037" cy="762000"/>
          </a:xfrm>
        </p:spPr>
        <p:txBody>
          <a:bodyPr/>
          <a:lstStyle/>
          <a:p>
            <a:r>
              <a:rPr lang="en-US"/>
              <a:t>Switch Debounce</a:t>
            </a:r>
          </a:p>
        </p:txBody>
      </p:sp>
      <p:sp>
        <p:nvSpPr>
          <p:cNvPr id="52" name="Date Placeholder 3"/>
          <p:cNvSpPr>
            <a:spLocks noGrp="1"/>
          </p:cNvSpPr>
          <p:nvPr>
            <p:ph type="dt" sz="half" idx="10"/>
          </p:nvPr>
        </p:nvSpPr>
        <p:spPr/>
        <p:txBody>
          <a:bodyPr/>
          <a:lstStyle/>
          <a:p>
            <a:r>
              <a:rPr lang="en-US" sz="1400" smtClean="0">
                <a:solidFill>
                  <a:srgbClr val="000000"/>
                </a:solidFill>
              </a:rPr>
              <a:t>BYU CS 224</a:t>
            </a:r>
            <a:endParaRPr lang="en-US" sz="1400">
              <a:solidFill>
                <a:srgbClr val="000000"/>
              </a:solidFill>
            </a:endParaRPr>
          </a:p>
        </p:txBody>
      </p:sp>
      <p:sp>
        <p:nvSpPr>
          <p:cNvPr id="53" name="Footer Placeholder 4"/>
          <p:cNvSpPr>
            <a:spLocks noGrp="1"/>
          </p:cNvSpPr>
          <p:nvPr>
            <p:ph type="ftr" sz="quarter" idx="11"/>
          </p:nvPr>
        </p:nvSpPr>
        <p:spPr/>
        <p:txBody>
          <a:bodyPr/>
          <a:lstStyle/>
          <a:p>
            <a:r>
              <a:rPr lang="en-US" sz="1400" smtClean="0">
                <a:solidFill>
                  <a:srgbClr val="000000"/>
                </a:solidFill>
              </a:rPr>
              <a:t>Assembler / Linker</a:t>
            </a:r>
            <a:endParaRPr lang="en-US" sz="1400">
              <a:solidFill>
                <a:srgbClr val="000000"/>
              </a:solidFill>
            </a:endParaRPr>
          </a:p>
        </p:txBody>
      </p:sp>
      <p:sp>
        <p:nvSpPr>
          <p:cNvPr id="54" name="Slide Number Placeholder 5"/>
          <p:cNvSpPr>
            <a:spLocks noGrp="1"/>
          </p:cNvSpPr>
          <p:nvPr>
            <p:ph type="sldNum" sz="quarter" idx="12"/>
          </p:nvPr>
        </p:nvSpPr>
        <p:spPr/>
        <p:txBody>
          <a:bodyPr/>
          <a:lstStyle/>
          <a:p>
            <a:fld id="{66FBEF99-FEEB-4D03-9E89-DB8D3052B7C5}" type="slidenum">
              <a:rPr lang="en-US" sz="1400">
                <a:solidFill>
                  <a:srgbClr val="000000"/>
                </a:solidFill>
              </a:rPr>
              <a:pPr/>
              <a:t>64</a:t>
            </a:fld>
            <a:endParaRPr lang="en-US" sz="1400">
              <a:solidFill>
                <a:srgbClr val="000000"/>
              </a:solidFill>
            </a:endParaRPr>
          </a:p>
        </p:txBody>
      </p:sp>
      <p:sp>
        <p:nvSpPr>
          <p:cNvPr id="2941956" name="Text Box 4"/>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charset="0"/>
              </a:rPr>
              <a:t>Switch Debounce</a:t>
            </a:r>
          </a:p>
        </p:txBody>
      </p:sp>
      <p:grpSp>
        <p:nvGrpSpPr>
          <p:cNvPr id="2942023" name="Group 71"/>
          <p:cNvGrpSpPr>
            <a:grpSpLocks/>
          </p:cNvGrpSpPr>
          <p:nvPr/>
        </p:nvGrpSpPr>
        <p:grpSpPr bwMode="auto">
          <a:xfrm>
            <a:off x="546100" y="4300538"/>
            <a:ext cx="3138488" cy="1762125"/>
            <a:chOff x="344" y="2709"/>
            <a:chExt cx="1977" cy="1110"/>
          </a:xfrm>
        </p:grpSpPr>
        <p:sp>
          <p:nvSpPr>
            <p:cNvPr id="2941957" name="AutoShape 5"/>
            <p:cNvSpPr>
              <a:spLocks noChangeArrowheads="1"/>
            </p:cNvSpPr>
            <p:nvPr/>
          </p:nvSpPr>
          <p:spPr bwMode="auto">
            <a:xfrm>
              <a:off x="344" y="3259"/>
              <a:ext cx="1955" cy="560"/>
            </a:xfrm>
            <a:prstGeom prst="wedgeRoundRectCallout">
              <a:avLst>
                <a:gd name="adj1" fmla="val 38389"/>
                <a:gd name="adj2" fmla="val -124287"/>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50000"/>
                </a:spcBef>
              </a:pPr>
              <a:r>
                <a:rPr lang="en-US" sz="1600" b="1">
                  <a:solidFill>
                    <a:srgbClr val="000000"/>
                  </a:solidFill>
                  <a:latin typeface="Arial" pitchFamily="34" charset="0"/>
                </a:rPr>
                <a:t>Switch "debounced" after signal remains low for specified time</a:t>
              </a:r>
            </a:p>
          </p:txBody>
        </p:sp>
        <p:sp>
          <p:nvSpPr>
            <p:cNvPr id="2941958" name="AutoShape 6"/>
            <p:cNvSpPr>
              <a:spLocks/>
            </p:cNvSpPr>
            <p:nvPr/>
          </p:nvSpPr>
          <p:spPr bwMode="auto">
            <a:xfrm rot="5400000">
              <a:off x="2026" y="2486"/>
              <a:ext cx="72" cy="518"/>
            </a:xfrm>
            <a:prstGeom prst="rightBrace">
              <a:avLst>
                <a:gd name="adj1" fmla="val 59954"/>
                <a:gd name="adj2" fmla="val 49380"/>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grpSp>
      <p:graphicFrame>
        <p:nvGraphicFramePr>
          <p:cNvPr id="2941994" name="Group 42"/>
          <p:cNvGraphicFramePr>
            <a:graphicFrameLocks noGrp="1"/>
          </p:cNvGraphicFramePr>
          <p:nvPr/>
        </p:nvGraphicFramePr>
        <p:xfrm>
          <a:off x="812800" y="2809875"/>
          <a:ext cx="7932738" cy="1396683"/>
        </p:xfrm>
        <a:graphic>
          <a:graphicData uri="http://schemas.openxmlformats.org/drawingml/2006/table">
            <a:tbl>
              <a:tblPr/>
              <a:tblGrid>
                <a:gridCol w="7932738"/>
              </a:tblGrid>
              <a:tr h="4619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cap="flat">
                      <a:noFill/>
                    </a:lnL>
                    <a:lnR cap="flat">
                      <a:noFill/>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6604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cap="flat">
                      <a:noFill/>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476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cap="flat">
                      <a:noFill/>
                    </a:lnL>
                    <a:lnR cap="flat">
                      <a:noFill/>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941983" name="Text Box 31"/>
          <p:cNvSpPr txBox="1">
            <a:spLocks noChangeArrowheads="1"/>
          </p:cNvSpPr>
          <p:nvPr/>
        </p:nvSpPr>
        <p:spPr bwMode="auto">
          <a:xfrm>
            <a:off x="244475" y="3097213"/>
            <a:ext cx="5381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b="1">
                <a:solidFill>
                  <a:srgbClr val="000000"/>
                </a:solidFill>
                <a:latin typeface="Arial" charset="0"/>
              </a:rPr>
              <a:t>2.4</a:t>
            </a:r>
          </a:p>
        </p:txBody>
      </p:sp>
      <p:sp>
        <p:nvSpPr>
          <p:cNvPr id="2941984" name="Text Box 32"/>
          <p:cNvSpPr txBox="1">
            <a:spLocks noChangeArrowheads="1"/>
          </p:cNvSpPr>
          <p:nvPr/>
        </p:nvSpPr>
        <p:spPr bwMode="auto">
          <a:xfrm>
            <a:off x="244475" y="2622550"/>
            <a:ext cx="5476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b="1">
                <a:solidFill>
                  <a:srgbClr val="000000"/>
                </a:solidFill>
                <a:latin typeface="Arial" charset="0"/>
              </a:rPr>
              <a:t>3.3</a:t>
            </a:r>
          </a:p>
        </p:txBody>
      </p:sp>
      <p:sp>
        <p:nvSpPr>
          <p:cNvPr id="2941985" name="Text Box 33"/>
          <p:cNvSpPr txBox="1">
            <a:spLocks noChangeArrowheads="1"/>
          </p:cNvSpPr>
          <p:nvPr/>
        </p:nvSpPr>
        <p:spPr bwMode="auto">
          <a:xfrm>
            <a:off x="254000" y="3741738"/>
            <a:ext cx="53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b="1">
                <a:solidFill>
                  <a:srgbClr val="000000"/>
                </a:solidFill>
                <a:latin typeface="Arial" charset="0"/>
              </a:rPr>
              <a:t>0.5</a:t>
            </a:r>
          </a:p>
        </p:txBody>
      </p:sp>
      <p:sp>
        <p:nvSpPr>
          <p:cNvPr id="2941986" name="Text Box 34"/>
          <p:cNvSpPr txBox="1">
            <a:spLocks noChangeArrowheads="1"/>
          </p:cNvSpPr>
          <p:nvPr/>
        </p:nvSpPr>
        <p:spPr bwMode="auto">
          <a:xfrm>
            <a:off x="255588" y="4029075"/>
            <a:ext cx="530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sz="1800" b="1">
                <a:solidFill>
                  <a:srgbClr val="000000"/>
                </a:solidFill>
                <a:latin typeface="Arial" charset="0"/>
              </a:rPr>
              <a:t>0.0</a:t>
            </a:r>
          </a:p>
        </p:txBody>
      </p:sp>
      <p:sp>
        <p:nvSpPr>
          <p:cNvPr id="2941996" name="Line 44"/>
          <p:cNvSpPr>
            <a:spLocks noChangeShapeType="1"/>
          </p:cNvSpPr>
          <p:nvPr/>
        </p:nvSpPr>
        <p:spPr bwMode="auto">
          <a:xfrm>
            <a:off x="838200" y="2840038"/>
            <a:ext cx="1557338" cy="0"/>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sp>
        <p:nvSpPr>
          <p:cNvPr id="2942012" name="Text Box 60"/>
          <p:cNvSpPr txBox="1">
            <a:spLocks noChangeArrowheads="1"/>
          </p:cNvSpPr>
          <p:nvPr/>
        </p:nvSpPr>
        <p:spPr bwMode="auto">
          <a:xfrm>
            <a:off x="1033463" y="4186238"/>
            <a:ext cx="1235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b="1">
                <a:solidFill>
                  <a:srgbClr val="000000"/>
                </a:solidFill>
                <a:latin typeface="Arial" charset="0"/>
              </a:rPr>
              <a:t>Logic "Low"</a:t>
            </a:r>
          </a:p>
        </p:txBody>
      </p:sp>
      <p:sp>
        <p:nvSpPr>
          <p:cNvPr id="2942013" name="Text Box 61"/>
          <p:cNvSpPr txBox="1">
            <a:spLocks noChangeArrowheads="1"/>
          </p:cNvSpPr>
          <p:nvPr/>
        </p:nvSpPr>
        <p:spPr bwMode="auto">
          <a:xfrm>
            <a:off x="1073150" y="2527300"/>
            <a:ext cx="12430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b="1">
                <a:solidFill>
                  <a:srgbClr val="000000"/>
                </a:solidFill>
                <a:latin typeface="Arial" charset="0"/>
              </a:rPr>
              <a:t>Logic "High"</a:t>
            </a:r>
          </a:p>
        </p:txBody>
      </p:sp>
      <p:grpSp>
        <p:nvGrpSpPr>
          <p:cNvPr id="2942022" name="Group 70"/>
          <p:cNvGrpSpPr>
            <a:grpSpLocks/>
          </p:cNvGrpSpPr>
          <p:nvPr/>
        </p:nvGrpSpPr>
        <p:grpSpPr bwMode="auto">
          <a:xfrm>
            <a:off x="2393950" y="1470025"/>
            <a:ext cx="4219575" cy="2728913"/>
            <a:chOff x="1508" y="926"/>
            <a:chExt cx="2658" cy="1719"/>
          </a:xfrm>
        </p:grpSpPr>
        <p:sp>
          <p:nvSpPr>
            <p:cNvPr id="2942002" name="Line 50"/>
            <p:cNvSpPr>
              <a:spLocks noChangeShapeType="1"/>
            </p:cNvSpPr>
            <p:nvPr/>
          </p:nvSpPr>
          <p:spPr bwMode="auto">
            <a:xfrm>
              <a:off x="1821" y="2625"/>
              <a:ext cx="2345" cy="0"/>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grpSp>
          <p:nvGrpSpPr>
            <p:cNvPr id="2942021" name="Group 69"/>
            <p:cNvGrpSpPr>
              <a:grpSpLocks/>
            </p:cNvGrpSpPr>
            <p:nvPr/>
          </p:nvGrpSpPr>
          <p:grpSpPr bwMode="auto">
            <a:xfrm>
              <a:off x="1508" y="926"/>
              <a:ext cx="1494" cy="1719"/>
              <a:chOff x="1508" y="926"/>
              <a:chExt cx="1494" cy="1719"/>
            </a:xfrm>
          </p:grpSpPr>
          <p:grpSp>
            <p:nvGrpSpPr>
              <p:cNvPr id="2942004" name="Group 52"/>
              <p:cNvGrpSpPr>
                <a:grpSpLocks/>
              </p:cNvGrpSpPr>
              <p:nvPr/>
            </p:nvGrpSpPr>
            <p:grpSpPr bwMode="auto">
              <a:xfrm>
                <a:off x="1508" y="1776"/>
                <a:ext cx="311" cy="869"/>
                <a:chOff x="1263" y="1351"/>
                <a:chExt cx="311" cy="869"/>
              </a:xfrm>
            </p:grpSpPr>
            <p:sp>
              <p:nvSpPr>
                <p:cNvPr id="2941997" name="Line 45"/>
                <p:cNvSpPr>
                  <a:spLocks noChangeShapeType="1"/>
                </p:cNvSpPr>
                <p:nvPr/>
              </p:nvSpPr>
              <p:spPr bwMode="auto">
                <a:xfrm>
                  <a:off x="1263" y="1351"/>
                  <a:ext cx="81" cy="868"/>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sp>
              <p:nvSpPr>
                <p:cNvPr id="2941998" name="Line 46"/>
                <p:cNvSpPr>
                  <a:spLocks noChangeShapeType="1"/>
                </p:cNvSpPr>
                <p:nvPr/>
              </p:nvSpPr>
              <p:spPr bwMode="auto">
                <a:xfrm flipH="1">
                  <a:off x="1350" y="1552"/>
                  <a:ext cx="97" cy="665"/>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sp>
              <p:nvSpPr>
                <p:cNvPr id="2941999" name="Line 47"/>
                <p:cNvSpPr>
                  <a:spLocks noChangeShapeType="1"/>
                </p:cNvSpPr>
                <p:nvPr/>
              </p:nvSpPr>
              <p:spPr bwMode="auto">
                <a:xfrm>
                  <a:off x="1444" y="1571"/>
                  <a:ext cx="46" cy="551"/>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sp>
              <p:nvSpPr>
                <p:cNvPr id="2942000" name="Line 48"/>
                <p:cNvSpPr>
                  <a:spLocks noChangeShapeType="1"/>
                </p:cNvSpPr>
                <p:nvPr/>
              </p:nvSpPr>
              <p:spPr bwMode="auto">
                <a:xfrm flipH="1">
                  <a:off x="1491" y="1812"/>
                  <a:ext cx="46" cy="308"/>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sp>
              <p:nvSpPr>
                <p:cNvPr id="2942001" name="Line 49"/>
                <p:cNvSpPr>
                  <a:spLocks noChangeShapeType="1"/>
                </p:cNvSpPr>
                <p:nvPr/>
              </p:nvSpPr>
              <p:spPr bwMode="auto">
                <a:xfrm>
                  <a:off x="1534" y="1821"/>
                  <a:ext cx="40" cy="399"/>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grpSp>
          <p:sp>
            <p:nvSpPr>
              <p:cNvPr id="2942014" name="Text Box 62"/>
              <p:cNvSpPr txBox="1">
                <a:spLocks noChangeArrowheads="1"/>
              </p:cNvSpPr>
              <p:nvPr/>
            </p:nvSpPr>
            <p:spPr bwMode="auto">
              <a:xfrm>
                <a:off x="1663" y="926"/>
                <a:ext cx="13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a:solidFill>
                      <a:srgbClr val="000000"/>
                    </a:solidFill>
                    <a:latin typeface="Arial" charset="0"/>
                  </a:rPr>
                  <a:t>Switch Pressed</a:t>
                </a:r>
              </a:p>
            </p:txBody>
          </p:sp>
          <p:sp>
            <p:nvSpPr>
              <p:cNvPr id="2942015" name="Line 63"/>
              <p:cNvSpPr>
                <a:spLocks noChangeShapeType="1"/>
              </p:cNvSpPr>
              <p:nvPr/>
            </p:nvSpPr>
            <p:spPr bwMode="auto">
              <a:xfrm flipH="1">
                <a:off x="1546" y="1167"/>
                <a:ext cx="435" cy="541"/>
              </a:xfrm>
              <a:prstGeom prst="line">
                <a:avLst/>
              </a:prstGeom>
              <a:noFill/>
              <a:ln w="571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grpSp>
      </p:grpSp>
      <p:grpSp>
        <p:nvGrpSpPr>
          <p:cNvPr id="2942024" name="Group 72"/>
          <p:cNvGrpSpPr>
            <a:grpSpLocks/>
          </p:cNvGrpSpPr>
          <p:nvPr/>
        </p:nvGrpSpPr>
        <p:grpSpPr bwMode="auto">
          <a:xfrm>
            <a:off x="4786313" y="1960563"/>
            <a:ext cx="3973512" cy="2232025"/>
            <a:chOff x="3015" y="1235"/>
            <a:chExt cx="2503" cy="1406"/>
          </a:xfrm>
        </p:grpSpPr>
        <p:grpSp>
          <p:nvGrpSpPr>
            <p:cNvPr id="2942005" name="Group 53"/>
            <p:cNvGrpSpPr>
              <a:grpSpLocks/>
            </p:cNvGrpSpPr>
            <p:nvPr/>
          </p:nvGrpSpPr>
          <p:grpSpPr bwMode="auto">
            <a:xfrm flipV="1">
              <a:off x="4148" y="1772"/>
              <a:ext cx="311" cy="869"/>
              <a:chOff x="1263" y="1351"/>
              <a:chExt cx="311" cy="869"/>
            </a:xfrm>
          </p:grpSpPr>
          <p:sp>
            <p:nvSpPr>
              <p:cNvPr id="2942006" name="Line 54"/>
              <p:cNvSpPr>
                <a:spLocks noChangeShapeType="1"/>
              </p:cNvSpPr>
              <p:nvPr/>
            </p:nvSpPr>
            <p:spPr bwMode="auto">
              <a:xfrm>
                <a:off x="1263" y="1351"/>
                <a:ext cx="81" cy="868"/>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sp>
            <p:nvSpPr>
              <p:cNvPr id="2942007" name="Line 55"/>
              <p:cNvSpPr>
                <a:spLocks noChangeShapeType="1"/>
              </p:cNvSpPr>
              <p:nvPr/>
            </p:nvSpPr>
            <p:spPr bwMode="auto">
              <a:xfrm flipH="1">
                <a:off x="1350" y="1552"/>
                <a:ext cx="97" cy="665"/>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sp>
            <p:nvSpPr>
              <p:cNvPr id="2942008" name="Line 56"/>
              <p:cNvSpPr>
                <a:spLocks noChangeShapeType="1"/>
              </p:cNvSpPr>
              <p:nvPr/>
            </p:nvSpPr>
            <p:spPr bwMode="auto">
              <a:xfrm>
                <a:off x="1444" y="1571"/>
                <a:ext cx="46" cy="551"/>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sp>
            <p:nvSpPr>
              <p:cNvPr id="2942009" name="Line 57"/>
              <p:cNvSpPr>
                <a:spLocks noChangeShapeType="1"/>
              </p:cNvSpPr>
              <p:nvPr/>
            </p:nvSpPr>
            <p:spPr bwMode="auto">
              <a:xfrm flipH="1">
                <a:off x="1491" y="1812"/>
                <a:ext cx="46" cy="308"/>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sp>
            <p:nvSpPr>
              <p:cNvPr id="2942010" name="Line 58"/>
              <p:cNvSpPr>
                <a:spLocks noChangeShapeType="1"/>
              </p:cNvSpPr>
              <p:nvPr/>
            </p:nvSpPr>
            <p:spPr bwMode="auto">
              <a:xfrm>
                <a:off x="1534" y="1821"/>
                <a:ext cx="40" cy="399"/>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grpSp>
        <p:sp>
          <p:nvSpPr>
            <p:cNvPr id="2942011" name="Line 59"/>
            <p:cNvSpPr>
              <a:spLocks noChangeShapeType="1"/>
            </p:cNvSpPr>
            <p:nvPr/>
          </p:nvSpPr>
          <p:spPr bwMode="auto">
            <a:xfrm>
              <a:off x="4453" y="1790"/>
              <a:ext cx="1065" cy="5"/>
            </a:xfrm>
            <a:prstGeom prst="line">
              <a:avLst/>
            </a:prstGeom>
            <a:noFill/>
            <a:ln w="5715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sp>
          <p:nvSpPr>
            <p:cNvPr id="2942016" name="Text Box 64"/>
            <p:cNvSpPr txBox="1">
              <a:spLocks noChangeArrowheads="1"/>
            </p:cNvSpPr>
            <p:nvPr/>
          </p:nvSpPr>
          <p:spPr bwMode="auto">
            <a:xfrm>
              <a:off x="3015" y="1235"/>
              <a:ext cx="155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a:solidFill>
                    <a:srgbClr val="000000"/>
                  </a:solidFill>
                  <a:latin typeface="Arial" charset="0"/>
                </a:rPr>
                <a:t>Switch Released</a:t>
              </a:r>
            </a:p>
          </p:txBody>
        </p:sp>
        <p:sp>
          <p:nvSpPr>
            <p:cNvPr id="2942017" name="Line 65"/>
            <p:cNvSpPr>
              <a:spLocks noChangeShapeType="1"/>
            </p:cNvSpPr>
            <p:nvPr/>
          </p:nvSpPr>
          <p:spPr bwMode="auto">
            <a:xfrm>
              <a:off x="3770" y="1505"/>
              <a:ext cx="292" cy="1011"/>
            </a:xfrm>
            <a:prstGeom prst="line">
              <a:avLst/>
            </a:prstGeom>
            <a:noFill/>
            <a:ln w="571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50000"/>
                </a:spcBef>
              </a:pPr>
              <a:endParaRPr lang="en-US" sz="1400" b="1">
                <a:solidFill>
                  <a:srgbClr val="000000"/>
                </a:solidFill>
                <a:latin typeface="Arial" pitchFamily="34" charset="0"/>
              </a:endParaRPr>
            </a:p>
          </p:txBody>
        </p:sp>
      </p:grpSp>
      <p:grpSp>
        <p:nvGrpSpPr>
          <p:cNvPr id="2942020" name="Group 68"/>
          <p:cNvGrpSpPr>
            <a:grpSpLocks/>
          </p:cNvGrpSpPr>
          <p:nvPr/>
        </p:nvGrpSpPr>
        <p:grpSpPr bwMode="auto">
          <a:xfrm>
            <a:off x="809625" y="3279775"/>
            <a:ext cx="7908925" cy="642938"/>
            <a:chOff x="510" y="2066"/>
            <a:chExt cx="4982" cy="405"/>
          </a:xfrm>
        </p:grpSpPr>
        <p:sp>
          <p:nvSpPr>
            <p:cNvPr id="2942018" name="Rectangle 66"/>
            <p:cNvSpPr>
              <a:spLocks noChangeArrowheads="1"/>
            </p:cNvSpPr>
            <p:nvPr/>
          </p:nvSpPr>
          <p:spPr bwMode="auto">
            <a:xfrm>
              <a:off x="510" y="2066"/>
              <a:ext cx="4982" cy="405"/>
            </a:xfrm>
            <a:prstGeom prst="rect">
              <a:avLst/>
            </a:prstGeom>
            <a:solidFill>
              <a:schemeClr val="accent1">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2942019" name="Text Box 67"/>
            <p:cNvSpPr txBox="1">
              <a:spLocks noChangeArrowheads="1"/>
            </p:cNvSpPr>
            <p:nvPr/>
          </p:nvSpPr>
          <p:spPr bwMode="auto">
            <a:xfrm>
              <a:off x="2424" y="2188"/>
              <a:ext cx="77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200" b="1">
                  <a:solidFill>
                    <a:srgbClr val="000000"/>
                  </a:solidFill>
                  <a:latin typeface="Arial" charset="0"/>
                </a:rPr>
                <a:t>Undefined</a:t>
              </a:r>
            </a:p>
          </p:txBody>
        </p:sp>
      </p:grpSp>
    </p:spTree>
    <p:extLst>
      <p:ext uri="{BB962C8B-B14F-4D97-AF65-F5344CB8AC3E}">
        <p14:creationId xmlns:p14="http://schemas.microsoft.com/office/powerpoint/2010/main" val="23139471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2022"/>
                                        </p:tgtEl>
                                        <p:attrNameLst>
                                          <p:attrName>style.visibility</p:attrName>
                                        </p:attrNameLst>
                                      </p:cBhvr>
                                      <p:to>
                                        <p:strVal val="visible"/>
                                      </p:to>
                                    </p:set>
                                    <p:animEffect transition="in" filter="dissolve">
                                      <p:cBhvr>
                                        <p:cTn id="7" dur="500"/>
                                        <p:tgtEl>
                                          <p:spTgt spid="2942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942020"/>
                                        </p:tgtEl>
                                        <p:attrNameLst>
                                          <p:attrName>style.visibility</p:attrName>
                                        </p:attrNameLst>
                                      </p:cBhvr>
                                      <p:to>
                                        <p:strVal val="visible"/>
                                      </p:to>
                                    </p:set>
                                    <p:animEffect transition="in" filter="dissolve">
                                      <p:cBhvr>
                                        <p:cTn id="12" dur="500"/>
                                        <p:tgtEl>
                                          <p:spTgt spid="29420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942023"/>
                                        </p:tgtEl>
                                        <p:attrNameLst>
                                          <p:attrName>style.visibility</p:attrName>
                                        </p:attrNameLst>
                                      </p:cBhvr>
                                      <p:to>
                                        <p:strVal val="visible"/>
                                      </p:to>
                                    </p:set>
                                    <p:animEffect transition="in" filter="dissolve">
                                      <p:cBhvr>
                                        <p:cTn id="17" dur="500"/>
                                        <p:tgtEl>
                                          <p:spTgt spid="29420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942024"/>
                                        </p:tgtEl>
                                        <p:attrNameLst>
                                          <p:attrName>style.visibility</p:attrName>
                                        </p:attrNameLst>
                                      </p:cBhvr>
                                      <p:to>
                                        <p:strVal val="visible"/>
                                      </p:to>
                                    </p:set>
                                    <p:animEffect transition="in" filter="dissolve">
                                      <p:cBhvr>
                                        <p:cTn id="22" dur="500"/>
                                        <p:tgtEl>
                                          <p:spTgt spid="2942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8034" name="Rectangle 2"/>
          <p:cNvSpPr>
            <a:spLocks noGrp="1" noChangeArrowheads="1"/>
          </p:cNvSpPr>
          <p:nvPr>
            <p:ph type="title"/>
          </p:nvPr>
        </p:nvSpPr>
        <p:spPr>
          <a:xfrm>
            <a:off x="1179513" y="207963"/>
            <a:ext cx="7916862" cy="866775"/>
          </a:xfrm>
        </p:spPr>
        <p:txBody>
          <a:bodyPr/>
          <a:lstStyle/>
          <a:p>
            <a:r>
              <a:rPr lang="en-US" sz="3200" dirty="0" smtClean="0"/>
              <a:t>Example 6.3 Switch </a:t>
            </a:r>
            <a:r>
              <a:rPr lang="en-US" sz="3200" dirty="0" err="1" smtClean="0"/>
              <a:t>Debounce</a:t>
            </a:r>
            <a:endParaRPr lang="en-US" sz="3200" dirty="0"/>
          </a:p>
        </p:txBody>
      </p:sp>
      <p:sp>
        <p:nvSpPr>
          <p:cNvPr id="11" name="Date Placeholder 3"/>
          <p:cNvSpPr>
            <a:spLocks noGrp="1"/>
          </p:cNvSpPr>
          <p:nvPr>
            <p:ph type="dt" sz="half" idx="10"/>
          </p:nvPr>
        </p:nvSpPr>
        <p:spPr/>
        <p:txBody>
          <a:bodyPr/>
          <a:lstStyle/>
          <a:p>
            <a:r>
              <a:rPr lang="en-US" sz="1400" smtClean="0">
                <a:solidFill>
                  <a:srgbClr val="000000"/>
                </a:solidFill>
              </a:rPr>
              <a:t>BYU CS 224</a:t>
            </a:r>
            <a:endParaRPr lang="en-US" sz="1400">
              <a:solidFill>
                <a:srgbClr val="000000"/>
              </a:solidFill>
            </a:endParaRPr>
          </a:p>
        </p:txBody>
      </p:sp>
      <p:sp>
        <p:nvSpPr>
          <p:cNvPr id="12" name="Footer Placeholder 4"/>
          <p:cNvSpPr>
            <a:spLocks noGrp="1"/>
          </p:cNvSpPr>
          <p:nvPr>
            <p:ph type="ftr" sz="quarter" idx="11"/>
          </p:nvPr>
        </p:nvSpPr>
        <p:spPr/>
        <p:txBody>
          <a:bodyPr/>
          <a:lstStyle/>
          <a:p>
            <a:r>
              <a:rPr lang="en-US" sz="1400" smtClean="0">
                <a:solidFill>
                  <a:srgbClr val="000000"/>
                </a:solidFill>
              </a:rPr>
              <a:t>Assembler / Linker</a:t>
            </a:r>
            <a:endParaRPr lang="en-US" sz="1400">
              <a:solidFill>
                <a:srgbClr val="000000"/>
              </a:solidFill>
            </a:endParaRPr>
          </a:p>
        </p:txBody>
      </p:sp>
      <p:sp>
        <p:nvSpPr>
          <p:cNvPr id="13" name="Slide Number Placeholder 5"/>
          <p:cNvSpPr>
            <a:spLocks noGrp="1"/>
          </p:cNvSpPr>
          <p:nvPr>
            <p:ph type="sldNum" sz="quarter" idx="12"/>
          </p:nvPr>
        </p:nvSpPr>
        <p:spPr/>
        <p:txBody>
          <a:bodyPr/>
          <a:lstStyle/>
          <a:p>
            <a:fld id="{5E01E55D-03EE-4260-9992-A98C8496E450}" type="slidenum">
              <a:rPr lang="en-US" sz="1400">
                <a:solidFill>
                  <a:srgbClr val="000000"/>
                </a:solidFill>
              </a:rPr>
              <a:pPr/>
              <a:t>65</a:t>
            </a:fld>
            <a:endParaRPr lang="en-US" sz="1400">
              <a:solidFill>
                <a:srgbClr val="000000"/>
              </a:solidFill>
            </a:endParaRPr>
          </a:p>
        </p:txBody>
      </p:sp>
      <p:sp>
        <p:nvSpPr>
          <p:cNvPr id="2988045" name="Rectangle 13"/>
          <p:cNvSpPr>
            <a:spLocks noChangeArrowheads="1"/>
          </p:cNvSpPr>
          <p:nvPr/>
        </p:nvSpPr>
        <p:spPr bwMode="auto">
          <a:xfrm>
            <a:off x="1351900" y="1179748"/>
            <a:ext cx="586055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0"/>
              </a:spcBef>
              <a:spcAft>
                <a:spcPts val="0"/>
              </a:spcAft>
            </a:pPr>
            <a:r>
              <a:rPr lang="en-US" sz="800" b="1" dirty="0" smtClean="0">
                <a:solidFill>
                  <a:srgbClr val="000099"/>
                </a:solidFill>
                <a:latin typeface="Courier New" pitchFamily="49" charset="0"/>
              </a:rPr>
              <a:t>           .</a:t>
            </a:r>
            <a:r>
              <a:rPr lang="en-US" sz="800" b="1" dirty="0" err="1">
                <a:solidFill>
                  <a:srgbClr val="000099"/>
                </a:solidFill>
                <a:latin typeface="Courier New" pitchFamily="49" charset="0"/>
              </a:rPr>
              <a:t>cdecls</a:t>
            </a:r>
            <a:r>
              <a:rPr lang="en-US" sz="800" b="1" dirty="0">
                <a:solidFill>
                  <a:srgbClr val="000099"/>
                </a:solidFill>
                <a:latin typeface="Courier New" pitchFamily="49" charset="0"/>
              </a:rPr>
              <a:t> </a:t>
            </a:r>
            <a:r>
              <a:rPr lang="en-US" sz="800" b="1" dirty="0" smtClean="0">
                <a:solidFill>
                  <a:srgbClr val="000099"/>
                </a:solidFill>
                <a:latin typeface="Courier New" pitchFamily="49" charset="0"/>
              </a:rPr>
              <a:t> C,"msp430.h</a:t>
            </a:r>
            <a:r>
              <a:rPr lang="en-US" sz="800" b="1" dirty="0">
                <a:solidFill>
                  <a:srgbClr val="000099"/>
                </a:solidFill>
                <a:latin typeface="Courier New" pitchFamily="49" charset="0"/>
              </a:rPr>
              <a:t>"</a:t>
            </a:r>
          </a:p>
          <a:p>
            <a:pPr>
              <a:spcBef>
                <a:spcPts val="0"/>
              </a:spcBef>
              <a:spcAft>
                <a:spcPts val="0"/>
              </a:spcAft>
            </a:pPr>
            <a:r>
              <a:rPr lang="en-US" sz="800" b="1" dirty="0">
                <a:solidFill>
                  <a:srgbClr val="000099"/>
                </a:solidFill>
                <a:latin typeface="Courier New" pitchFamily="49" charset="0"/>
              </a:rPr>
              <a:t>           </a:t>
            </a:r>
            <a:r>
              <a:rPr lang="en-US" sz="800" b="1" dirty="0" smtClean="0">
                <a:solidFill>
                  <a:srgbClr val="000099"/>
                </a:solidFill>
                <a:latin typeface="Courier New" pitchFamily="49" charset="0"/>
              </a:rPr>
              <a:t>.</a:t>
            </a:r>
            <a:r>
              <a:rPr lang="en-US" sz="800" b="1" dirty="0" err="1">
                <a:solidFill>
                  <a:srgbClr val="000099"/>
                </a:solidFill>
                <a:latin typeface="Courier New" pitchFamily="49" charset="0"/>
              </a:rPr>
              <a:t>bss</a:t>
            </a:r>
            <a:r>
              <a:rPr lang="en-US" sz="800" b="1" dirty="0">
                <a:solidFill>
                  <a:srgbClr val="000099"/>
                </a:solidFill>
                <a:latin typeface="Courier New" pitchFamily="49" charset="0"/>
              </a:rPr>
              <a:t>    </a:t>
            </a:r>
            <a:r>
              <a:rPr lang="en-US" sz="800" b="1" dirty="0" smtClean="0">
                <a:solidFill>
                  <a:srgbClr val="000099"/>
                </a:solidFill>
                <a:latin typeface="Courier New" pitchFamily="49" charset="0"/>
              </a:rPr>
              <a:t> WDT_dcnt,2              </a:t>
            </a:r>
            <a:r>
              <a:rPr lang="en-US" sz="800" b="1" dirty="0">
                <a:solidFill>
                  <a:srgbClr val="000099"/>
                </a:solidFill>
                <a:latin typeface="Courier New" pitchFamily="49" charset="0"/>
              </a:rPr>
              <a:t>; WDT second counter</a:t>
            </a:r>
          </a:p>
          <a:p>
            <a:pPr>
              <a:spcBef>
                <a:spcPts val="0"/>
              </a:spcBef>
              <a:spcAft>
                <a:spcPts val="0"/>
              </a:spcAft>
            </a:pPr>
            <a:r>
              <a:rPr lang="en-US" sz="800" b="1" dirty="0">
                <a:solidFill>
                  <a:srgbClr val="000099"/>
                </a:solidFill>
                <a:latin typeface="Courier New" pitchFamily="49" charset="0"/>
              </a:rPr>
              <a:t>           </a:t>
            </a:r>
            <a:r>
              <a:rPr lang="en-US" sz="800" b="1" dirty="0" smtClean="0">
                <a:solidFill>
                  <a:srgbClr val="000099"/>
                </a:solidFill>
                <a:latin typeface="Courier New" pitchFamily="49" charset="0"/>
              </a:rPr>
              <a:t>.</a:t>
            </a:r>
            <a:r>
              <a:rPr lang="en-US" sz="800" b="1" dirty="0" err="1">
                <a:solidFill>
                  <a:srgbClr val="000099"/>
                </a:solidFill>
                <a:latin typeface="Courier New" pitchFamily="49" charset="0"/>
              </a:rPr>
              <a:t>bss</a:t>
            </a:r>
            <a:r>
              <a:rPr lang="en-US" sz="800" b="1" dirty="0">
                <a:solidFill>
                  <a:srgbClr val="000099"/>
                </a:solidFill>
                <a:latin typeface="Courier New" pitchFamily="49" charset="0"/>
              </a:rPr>
              <a:t>    </a:t>
            </a:r>
            <a:r>
              <a:rPr lang="en-US" sz="800" b="1" dirty="0" smtClean="0">
                <a:solidFill>
                  <a:srgbClr val="000099"/>
                </a:solidFill>
                <a:latin typeface="Courier New" pitchFamily="49" charset="0"/>
              </a:rPr>
              <a:t> switches,2              </a:t>
            </a:r>
            <a:r>
              <a:rPr lang="en-US" sz="800" b="1" dirty="0">
                <a:solidFill>
                  <a:srgbClr val="000099"/>
                </a:solidFill>
                <a:latin typeface="Courier New" pitchFamily="49" charset="0"/>
              </a:rPr>
              <a:t>; switches</a:t>
            </a:r>
          </a:p>
          <a:p>
            <a:pPr>
              <a:spcBef>
                <a:spcPts val="0"/>
              </a:spcBef>
              <a:spcAft>
                <a:spcPts val="0"/>
              </a:spcAft>
            </a:pPr>
            <a:r>
              <a:rPr lang="en-US" sz="800" b="1" dirty="0" smtClean="0">
                <a:solidFill>
                  <a:srgbClr val="000099"/>
                </a:solidFill>
                <a:latin typeface="Courier New" pitchFamily="49" charset="0"/>
              </a:rPr>
              <a:t>           .</a:t>
            </a:r>
            <a:r>
              <a:rPr lang="en-US" sz="800" b="1" dirty="0">
                <a:solidFill>
                  <a:srgbClr val="000099"/>
                </a:solidFill>
                <a:latin typeface="Courier New" pitchFamily="49" charset="0"/>
              </a:rPr>
              <a:t>text</a:t>
            </a:r>
          </a:p>
          <a:p>
            <a:pPr>
              <a:spcBef>
                <a:spcPts val="0"/>
              </a:spcBef>
              <a:spcAft>
                <a:spcPts val="0"/>
              </a:spcAft>
            </a:pPr>
            <a:r>
              <a:rPr lang="en-US" sz="800" b="1" dirty="0">
                <a:solidFill>
                  <a:srgbClr val="000099"/>
                </a:solidFill>
                <a:latin typeface="Courier New" pitchFamily="49" charset="0"/>
              </a:rPr>
              <a:t>RESET:      </a:t>
            </a:r>
            <a:r>
              <a:rPr lang="en-US" sz="800" b="1" dirty="0" err="1">
                <a:solidFill>
                  <a:srgbClr val="000099"/>
                </a:solidFill>
                <a:latin typeface="Courier New" pitchFamily="49" charset="0"/>
              </a:rPr>
              <a:t>mov.w</a:t>
            </a:r>
            <a:r>
              <a:rPr lang="en-US" sz="800" b="1" dirty="0">
                <a:solidFill>
                  <a:srgbClr val="000099"/>
                </a:solidFill>
                <a:latin typeface="Courier New" pitchFamily="49" charset="0"/>
              </a:rPr>
              <a:t>   #0x0600,SP              ; </a:t>
            </a:r>
            <a:r>
              <a:rPr lang="en-US" sz="800" b="1" dirty="0" err="1">
                <a:solidFill>
                  <a:srgbClr val="000099"/>
                </a:solidFill>
                <a:latin typeface="Courier New" pitchFamily="49" charset="0"/>
              </a:rPr>
              <a:t>init</a:t>
            </a:r>
            <a:r>
              <a:rPr lang="en-US" sz="800" b="1" dirty="0">
                <a:solidFill>
                  <a:srgbClr val="000099"/>
                </a:solidFill>
                <a:latin typeface="Courier New" pitchFamily="49" charset="0"/>
              </a:rPr>
              <a:t> stack pointer</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mov.w</a:t>
            </a:r>
            <a:r>
              <a:rPr lang="en-US" sz="800" b="1" dirty="0">
                <a:solidFill>
                  <a:srgbClr val="000099"/>
                </a:solidFill>
                <a:latin typeface="Courier New" pitchFamily="49" charset="0"/>
              </a:rPr>
              <a:t>   #WDT_MDLY_8,&amp;WDTCTL     ; WDT SMCLK, 8 </a:t>
            </a:r>
            <a:r>
              <a:rPr lang="en-US" sz="800" b="1" dirty="0" err="1">
                <a:solidFill>
                  <a:srgbClr val="000099"/>
                </a:solidFill>
                <a:latin typeface="Courier New" pitchFamily="49" charset="0"/>
              </a:rPr>
              <a:t>ms</a:t>
            </a:r>
            <a:r>
              <a:rPr lang="en-US" sz="800" b="1" dirty="0">
                <a:solidFill>
                  <a:srgbClr val="000099"/>
                </a:solidFill>
                <a:latin typeface="Courier New" pitchFamily="49" charset="0"/>
              </a:rPr>
              <a:t> (@1 </a:t>
            </a:r>
            <a:r>
              <a:rPr lang="en-US" sz="800" b="1" dirty="0" err="1">
                <a:solidFill>
                  <a:srgbClr val="000099"/>
                </a:solidFill>
                <a:latin typeface="Courier New" pitchFamily="49" charset="0"/>
              </a:rPr>
              <a:t>Mhz</a:t>
            </a:r>
            <a:r>
              <a:rPr lang="en-US" sz="800" b="1" dirty="0">
                <a:solidFill>
                  <a:srgbClr val="000099"/>
                </a:solidFill>
                <a:latin typeface="Courier New" pitchFamily="49" charset="0"/>
              </a:rPr>
              <a:t>)</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bis.b</a:t>
            </a:r>
            <a:r>
              <a:rPr lang="en-US" sz="800" b="1" dirty="0">
                <a:solidFill>
                  <a:srgbClr val="000099"/>
                </a:solidFill>
                <a:latin typeface="Courier New" pitchFamily="49" charset="0"/>
              </a:rPr>
              <a:t>   #WDTIE,&amp;IE1             ; enable WDT interrupt</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clr.w</a:t>
            </a:r>
            <a:r>
              <a:rPr lang="en-US" sz="800" b="1" dirty="0">
                <a:solidFill>
                  <a:srgbClr val="000099"/>
                </a:solidFill>
                <a:latin typeface="Courier New" pitchFamily="49" charset="0"/>
              </a:rPr>
              <a:t>   </a:t>
            </a:r>
            <a:r>
              <a:rPr lang="en-US" sz="800" b="1" dirty="0" err="1" smtClean="0">
                <a:solidFill>
                  <a:srgbClr val="000099"/>
                </a:solidFill>
                <a:latin typeface="Courier New" pitchFamily="49" charset="0"/>
              </a:rPr>
              <a:t>WDT_dcnt</a:t>
            </a:r>
            <a:r>
              <a:rPr lang="en-US" sz="800" b="1" dirty="0" smtClean="0">
                <a:solidFill>
                  <a:srgbClr val="000099"/>
                </a:solidFill>
                <a:latin typeface="Courier New" pitchFamily="49" charset="0"/>
              </a:rPr>
              <a:t>                ; </a:t>
            </a:r>
            <a:r>
              <a:rPr lang="en-US" sz="800" b="1" dirty="0">
                <a:solidFill>
                  <a:srgbClr val="000099"/>
                </a:solidFill>
                <a:latin typeface="Courier New" pitchFamily="49" charset="0"/>
              </a:rPr>
              <a:t>clear </a:t>
            </a:r>
            <a:r>
              <a:rPr lang="en-US" sz="800" b="1" dirty="0" err="1">
                <a:solidFill>
                  <a:srgbClr val="000099"/>
                </a:solidFill>
                <a:latin typeface="Courier New" pitchFamily="49" charset="0"/>
              </a:rPr>
              <a:t>debounce</a:t>
            </a:r>
            <a:r>
              <a:rPr lang="en-US" sz="800" b="1" dirty="0">
                <a:solidFill>
                  <a:srgbClr val="000099"/>
                </a:solidFill>
                <a:latin typeface="Courier New" pitchFamily="49" charset="0"/>
              </a:rPr>
              <a:t> counter</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bis.b</a:t>
            </a:r>
            <a:r>
              <a:rPr lang="en-US" sz="800" b="1" dirty="0">
                <a:solidFill>
                  <a:srgbClr val="000099"/>
                </a:solidFill>
                <a:latin typeface="Courier New" pitchFamily="49" charset="0"/>
              </a:rPr>
              <a:t>   #0x0f,&amp;P4DIR            ; set P4.0-3 as outputs</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bic.b</a:t>
            </a:r>
            <a:r>
              <a:rPr lang="en-US" sz="800" b="1" dirty="0">
                <a:solidFill>
                  <a:srgbClr val="000099"/>
                </a:solidFill>
                <a:latin typeface="Courier New" pitchFamily="49" charset="0"/>
              </a:rPr>
              <a:t>   #0x0f,&amp;P1DIR            ; set P1.0-3 as inputs</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bis.b</a:t>
            </a:r>
            <a:r>
              <a:rPr lang="en-US" sz="800" b="1" dirty="0">
                <a:solidFill>
                  <a:srgbClr val="000099"/>
                </a:solidFill>
                <a:latin typeface="Courier New" pitchFamily="49" charset="0"/>
              </a:rPr>
              <a:t>   #0x0f,&amp;P1OUT            ; pull-up</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bis.b</a:t>
            </a:r>
            <a:r>
              <a:rPr lang="en-US" sz="800" b="1" dirty="0">
                <a:solidFill>
                  <a:srgbClr val="000099"/>
                </a:solidFill>
                <a:latin typeface="Courier New" pitchFamily="49" charset="0"/>
              </a:rPr>
              <a:t>   #0x0f,&amp;P1REN            ; enable pull-ups</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bis.b</a:t>
            </a:r>
            <a:r>
              <a:rPr lang="en-US" sz="800" b="1" dirty="0">
                <a:solidFill>
                  <a:srgbClr val="000099"/>
                </a:solidFill>
                <a:latin typeface="Courier New" pitchFamily="49" charset="0"/>
              </a:rPr>
              <a:t>   #0x0f,&amp;P1IES            ; high to low transition</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bis.b</a:t>
            </a:r>
            <a:r>
              <a:rPr lang="en-US" sz="800" b="1" dirty="0">
                <a:solidFill>
                  <a:srgbClr val="000099"/>
                </a:solidFill>
                <a:latin typeface="Courier New" pitchFamily="49" charset="0"/>
              </a:rPr>
              <a:t>   #0x0f,&amp;P1IE             ; enable interrupts</a:t>
            </a:r>
          </a:p>
          <a:p>
            <a:pPr>
              <a:spcBef>
                <a:spcPts val="0"/>
              </a:spcBef>
              <a:spcAft>
                <a:spcPts val="0"/>
              </a:spcAft>
            </a:pPr>
            <a:endParaRPr lang="en-US" sz="800" b="1" dirty="0">
              <a:solidFill>
                <a:srgbClr val="000099"/>
              </a:solidFill>
              <a:latin typeface="Courier New" pitchFamily="49" charset="0"/>
            </a:endParaRPr>
          </a:p>
          <a:p>
            <a:pPr>
              <a:spcBef>
                <a:spcPts val="0"/>
              </a:spcBef>
              <a:spcAft>
                <a:spcPts val="0"/>
              </a:spcAft>
            </a:pPr>
            <a:r>
              <a:rPr lang="en-US" sz="800" b="1" dirty="0" err="1">
                <a:solidFill>
                  <a:srgbClr val="000099"/>
                </a:solidFill>
                <a:latin typeface="Courier New" pitchFamily="49" charset="0"/>
              </a:rPr>
              <a:t>mainloop</a:t>
            </a:r>
            <a:r>
              <a:rPr lang="en-US" sz="800" b="1" dirty="0">
                <a:solidFill>
                  <a:srgbClr val="000099"/>
                </a:solidFill>
                <a:latin typeface="Courier New" pitchFamily="49" charset="0"/>
              </a:rPr>
              <a:t>:   </a:t>
            </a:r>
            <a:r>
              <a:rPr lang="en-US" sz="800" b="1" dirty="0" err="1">
                <a:solidFill>
                  <a:srgbClr val="000099"/>
                </a:solidFill>
                <a:latin typeface="Courier New" pitchFamily="49" charset="0"/>
              </a:rPr>
              <a:t>bis.w</a:t>
            </a:r>
            <a:r>
              <a:rPr lang="en-US" sz="800" b="1" dirty="0">
                <a:solidFill>
                  <a:srgbClr val="000099"/>
                </a:solidFill>
                <a:latin typeface="Courier New" pitchFamily="49" charset="0"/>
              </a:rPr>
              <a:t>   #LPM0|GIE,SR            ; enable interrupts/</a:t>
            </a:r>
            <a:r>
              <a:rPr lang="en-US" sz="800" b="1" dirty="0" err="1">
                <a:solidFill>
                  <a:srgbClr val="000099"/>
                </a:solidFill>
                <a:latin typeface="Courier New" pitchFamily="49" charset="0"/>
              </a:rPr>
              <a:t>goto</a:t>
            </a:r>
            <a:r>
              <a:rPr lang="en-US" sz="800" b="1" dirty="0">
                <a:solidFill>
                  <a:srgbClr val="000099"/>
                </a:solidFill>
                <a:latin typeface="Courier New" pitchFamily="49" charset="0"/>
              </a:rPr>
              <a:t> sleep</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xor.b</a:t>
            </a:r>
            <a:r>
              <a:rPr lang="en-US" sz="800" b="1" dirty="0">
                <a:solidFill>
                  <a:srgbClr val="000099"/>
                </a:solidFill>
                <a:latin typeface="Courier New" pitchFamily="49" charset="0"/>
              </a:rPr>
              <a:t>   </a:t>
            </a:r>
            <a:r>
              <a:rPr lang="en-US" sz="800" b="1" dirty="0" smtClean="0">
                <a:solidFill>
                  <a:srgbClr val="000099"/>
                </a:solidFill>
                <a:latin typeface="Courier New" pitchFamily="49" charset="0"/>
              </a:rPr>
              <a:t>switches</a:t>
            </a:r>
            <a:r>
              <a:rPr lang="en-US" sz="800" b="1" dirty="0">
                <a:solidFill>
                  <a:srgbClr val="000099"/>
                </a:solidFill>
                <a:latin typeface="Courier New" pitchFamily="49" charset="0"/>
              </a:rPr>
              <a:t>,&amp;</a:t>
            </a:r>
            <a:r>
              <a:rPr lang="en-US" sz="800" b="1" dirty="0" smtClean="0">
                <a:solidFill>
                  <a:srgbClr val="000099"/>
                </a:solidFill>
                <a:latin typeface="Courier New" pitchFamily="49" charset="0"/>
              </a:rPr>
              <a:t>P4OUT         </a:t>
            </a:r>
            <a:r>
              <a:rPr lang="en-US" sz="800" b="1" dirty="0">
                <a:solidFill>
                  <a:srgbClr val="000099"/>
                </a:solidFill>
                <a:latin typeface="Courier New" pitchFamily="49" charset="0"/>
              </a:rPr>
              <a:t>; output (toggle) P4.0-3</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jmp</a:t>
            </a:r>
            <a:r>
              <a:rPr lang="en-US" sz="800" b="1" dirty="0">
                <a:solidFill>
                  <a:srgbClr val="000099"/>
                </a:solidFill>
                <a:latin typeface="Courier New" pitchFamily="49" charset="0"/>
              </a:rPr>
              <a:t>     </a:t>
            </a:r>
            <a:r>
              <a:rPr lang="en-US" sz="800" b="1" dirty="0" err="1">
                <a:solidFill>
                  <a:srgbClr val="000099"/>
                </a:solidFill>
                <a:latin typeface="Courier New" pitchFamily="49" charset="0"/>
              </a:rPr>
              <a:t>mainloop</a:t>
            </a:r>
            <a:endParaRPr lang="en-US" sz="800" b="1" dirty="0">
              <a:solidFill>
                <a:srgbClr val="000099"/>
              </a:solidFill>
              <a:latin typeface="Courier New" pitchFamily="49" charset="0"/>
            </a:endParaRPr>
          </a:p>
          <a:p>
            <a:pPr>
              <a:spcBef>
                <a:spcPts val="0"/>
              </a:spcBef>
              <a:spcAft>
                <a:spcPts val="0"/>
              </a:spcAft>
            </a:pPr>
            <a:endParaRPr lang="en-US" sz="800" b="1" dirty="0">
              <a:solidFill>
                <a:srgbClr val="000099"/>
              </a:solidFill>
              <a:latin typeface="Courier New" pitchFamily="49" charset="0"/>
            </a:endParaRPr>
          </a:p>
          <a:p>
            <a:pPr>
              <a:spcBef>
                <a:spcPts val="0"/>
              </a:spcBef>
              <a:spcAft>
                <a:spcPts val="0"/>
              </a:spcAft>
            </a:pPr>
            <a:r>
              <a:rPr lang="en-US" sz="800" b="1" dirty="0">
                <a:solidFill>
                  <a:srgbClr val="000099"/>
                </a:solidFill>
                <a:latin typeface="Courier New" pitchFamily="49" charset="0"/>
              </a:rPr>
              <a:t>; Port 1 ISR --------------------------------------------------------------</a:t>
            </a:r>
          </a:p>
          <a:p>
            <a:pPr>
              <a:spcBef>
                <a:spcPts val="0"/>
              </a:spcBef>
              <a:spcAft>
                <a:spcPts val="0"/>
              </a:spcAft>
            </a:pPr>
            <a:r>
              <a:rPr lang="en-US" sz="800" b="1" dirty="0">
                <a:solidFill>
                  <a:srgbClr val="000099"/>
                </a:solidFill>
                <a:latin typeface="Courier New" pitchFamily="49" charset="0"/>
              </a:rPr>
              <a:t>DEBOUNCE   .</a:t>
            </a:r>
            <a:r>
              <a:rPr lang="en-US" sz="800" b="1" dirty="0" err="1">
                <a:solidFill>
                  <a:srgbClr val="000099"/>
                </a:solidFill>
                <a:latin typeface="Courier New" pitchFamily="49" charset="0"/>
              </a:rPr>
              <a:t>equ</a:t>
            </a:r>
            <a:r>
              <a:rPr lang="en-US" sz="800" b="1" dirty="0">
                <a:solidFill>
                  <a:srgbClr val="000099"/>
                </a:solidFill>
                <a:latin typeface="Courier New" pitchFamily="49" charset="0"/>
              </a:rPr>
              <a:t>  </a:t>
            </a:r>
            <a:r>
              <a:rPr lang="en-US" sz="800" b="1" dirty="0" smtClean="0">
                <a:solidFill>
                  <a:srgbClr val="000099"/>
                </a:solidFill>
                <a:latin typeface="Courier New" pitchFamily="49" charset="0"/>
              </a:rPr>
              <a:t>   5                       </a:t>
            </a:r>
            <a:r>
              <a:rPr lang="en-US" sz="800" b="1" dirty="0">
                <a:solidFill>
                  <a:srgbClr val="000099"/>
                </a:solidFill>
                <a:latin typeface="Courier New" pitchFamily="49" charset="0"/>
              </a:rPr>
              <a:t>; </a:t>
            </a:r>
            <a:r>
              <a:rPr lang="en-US" sz="800" b="1" dirty="0" err="1">
                <a:solidFill>
                  <a:srgbClr val="000099"/>
                </a:solidFill>
                <a:latin typeface="Courier New" pitchFamily="49" charset="0"/>
              </a:rPr>
              <a:t>debounce</a:t>
            </a:r>
            <a:r>
              <a:rPr lang="en-US" sz="800" b="1" dirty="0">
                <a:solidFill>
                  <a:srgbClr val="000099"/>
                </a:solidFill>
                <a:latin typeface="Courier New" pitchFamily="49" charset="0"/>
              </a:rPr>
              <a:t> count </a:t>
            </a:r>
            <a:r>
              <a:rPr lang="en-US" sz="800" b="1" dirty="0" smtClean="0">
                <a:solidFill>
                  <a:srgbClr val="000099"/>
                </a:solidFill>
                <a:latin typeface="Courier New" pitchFamily="49" charset="0"/>
              </a:rPr>
              <a:t>(~40 </a:t>
            </a:r>
            <a:r>
              <a:rPr lang="en-US" sz="800" b="1" dirty="0" err="1">
                <a:solidFill>
                  <a:srgbClr val="000099"/>
                </a:solidFill>
                <a:latin typeface="Courier New" pitchFamily="49" charset="0"/>
              </a:rPr>
              <a:t>ms</a:t>
            </a:r>
            <a:r>
              <a:rPr lang="en-US" sz="800" b="1" dirty="0">
                <a:solidFill>
                  <a:srgbClr val="000099"/>
                </a:solidFill>
                <a:latin typeface="Courier New" pitchFamily="49" charset="0"/>
              </a:rPr>
              <a:t>)</a:t>
            </a:r>
          </a:p>
          <a:p>
            <a:pPr>
              <a:spcBef>
                <a:spcPts val="0"/>
              </a:spcBef>
              <a:spcAft>
                <a:spcPts val="0"/>
              </a:spcAft>
            </a:pPr>
            <a:r>
              <a:rPr lang="en-US" sz="800" b="1" dirty="0">
                <a:solidFill>
                  <a:srgbClr val="000099"/>
                </a:solidFill>
                <a:latin typeface="Courier New" pitchFamily="49" charset="0"/>
              </a:rPr>
              <a:t>P1_ISR:    </a:t>
            </a:r>
            <a:r>
              <a:rPr lang="en-US" sz="800" b="1" dirty="0" err="1">
                <a:solidFill>
                  <a:srgbClr val="000099"/>
                </a:solidFill>
                <a:latin typeface="Courier New" pitchFamily="49" charset="0"/>
              </a:rPr>
              <a:t>bic.b</a:t>
            </a:r>
            <a:r>
              <a:rPr lang="en-US" sz="800" b="1" dirty="0">
                <a:solidFill>
                  <a:srgbClr val="000099"/>
                </a:solidFill>
                <a:latin typeface="Courier New" pitchFamily="49" charset="0"/>
              </a:rPr>
              <a:t>    #0x0f,&amp;P1IFG            ; put its hand down</a:t>
            </a:r>
          </a:p>
          <a:p>
            <a:pPr>
              <a:spcBef>
                <a:spcPts val="0"/>
              </a:spcBef>
              <a:spcAft>
                <a:spcPts val="0"/>
              </a:spcAft>
            </a:pPr>
            <a:r>
              <a:rPr lang="en-US" sz="800" b="1" dirty="0">
                <a:solidFill>
                  <a:srgbClr val="000099"/>
                </a:solidFill>
                <a:latin typeface="Courier New" pitchFamily="49" charset="0"/>
              </a:rPr>
              <a:t>           </a:t>
            </a:r>
            <a:r>
              <a:rPr lang="en-US" sz="800" b="1" dirty="0" err="1" smtClean="0">
                <a:solidFill>
                  <a:srgbClr val="000099"/>
                </a:solidFill>
                <a:latin typeface="Courier New" pitchFamily="49" charset="0"/>
              </a:rPr>
              <a:t>mov.w</a:t>
            </a:r>
            <a:r>
              <a:rPr lang="en-US" sz="800" b="1" dirty="0" smtClean="0">
                <a:solidFill>
                  <a:srgbClr val="000099"/>
                </a:solidFill>
                <a:latin typeface="Courier New" pitchFamily="49" charset="0"/>
              </a:rPr>
              <a:t>    #</a:t>
            </a:r>
            <a:r>
              <a:rPr lang="en-US" sz="800" b="1" dirty="0" err="1" smtClean="0">
                <a:solidFill>
                  <a:srgbClr val="000099"/>
                </a:solidFill>
                <a:latin typeface="Courier New" pitchFamily="49" charset="0"/>
              </a:rPr>
              <a:t>DEBOUNCE,WDT_dcnt</a:t>
            </a:r>
            <a:r>
              <a:rPr lang="en-US" sz="800" b="1" dirty="0" smtClean="0">
                <a:solidFill>
                  <a:srgbClr val="000099"/>
                </a:solidFill>
                <a:latin typeface="Courier New" pitchFamily="49" charset="0"/>
              </a:rPr>
              <a:t>      ; </a:t>
            </a:r>
            <a:r>
              <a:rPr lang="en-US" sz="800" b="1" dirty="0">
                <a:solidFill>
                  <a:srgbClr val="000099"/>
                </a:solidFill>
                <a:latin typeface="Courier New" pitchFamily="49" charset="0"/>
              </a:rPr>
              <a:t>reset </a:t>
            </a:r>
            <a:r>
              <a:rPr lang="en-US" sz="800" b="1" dirty="0" err="1">
                <a:solidFill>
                  <a:srgbClr val="000099"/>
                </a:solidFill>
                <a:latin typeface="Courier New" pitchFamily="49" charset="0"/>
              </a:rPr>
              <a:t>debounce</a:t>
            </a:r>
            <a:r>
              <a:rPr lang="en-US" sz="800" b="1" dirty="0">
                <a:solidFill>
                  <a:srgbClr val="000099"/>
                </a:solidFill>
                <a:latin typeface="Courier New" pitchFamily="49" charset="0"/>
              </a:rPr>
              <a:t> counter</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reti</a:t>
            </a:r>
            <a:endParaRPr lang="en-US" sz="800" b="1" dirty="0">
              <a:solidFill>
                <a:srgbClr val="000099"/>
              </a:solidFill>
              <a:latin typeface="Courier New" pitchFamily="49" charset="0"/>
            </a:endParaRPr>
          </a:p>
          <a:p>
            <a:pPr>
              <a:spcBef>
                <a:spcPts val="0"/>
              </a:spcBef>
              <a:spcAft>
                <a:spcPts val="0"/>
              </a:spcAft>
            </a:pPr>
            <a:endParaRPr lang="en-US" sz="800" b="1" dirty="0">
              <a:solidFill>
                <a:srgbClr val="000099"/>
              </a:solidFill>
              <a:latin typeface="Courier New" pitchFamily="49" charset="0"/>
            </a:endParaRPr>
          </a:p>
          <a:p>
            <a:pPr>
              <a:spcBef>
                <a:spcPts val="0"/>
              </a:spcBef>
              <a:spcAft>
                <a:spcPts val="0"/>
              </a:spcAft>
            </a:pPr>
            <a:r>
              <a:rPr lang="en-US" sz="800" b="1" dirty="0">
                <a:solidFill>
                  <a:srgbClr val="000099"/>
                </a:solidFill>
                <a:latin typeface="Courier New" pitchFamily="49" charset="0"/>
              </a:rPr>
              <a:t>; Watchdog ISR ------------------------------------------------------------</a:t>
            </a:r>
          </a:p>
          <a:p>
            <a:pPr>
              <a:spcBef>
                <a:spcPts val="0"/>
              </a:spcBef>
              <a:spcAft>
                <a:spcPts val="0"/>
              </a:spcAft>
            </a:pPr>
            <a:r>
              <a:rPr lang="en-US" sz="800" b="1" dirty="0">
                <a:solidFill>
                  <a:srgbClr val="000099"/>
                </a:solidFill>
                <a:latin typeface="Courier New" pitchFamily="49" charset="0"/>
              </a:rPr>
              <a:t>WDT_ISR:    </a:t>
            </a:r>
            <a:r>
              <a:rPr lang="en-US" sz="800" b="1" dirty="0" err="1" smtClean="0">
                <a:solidFill>
                  <a:srgbClr val="000099"/>
                </a:solidFill>
                <a:latin typeface="Courier New" pitchFamily="49" charset="0"/>
              </a:rPr>
              <a:t>cmp.w</a:t>
            </a:r>
            <a:r>
              <a:rPr lang="en-US" sz="800" b="1" dirty="0" smtClean="0">
                <a:solidFill>
                  <a:srgbClr val="000099"/>
                </a:solidFill>
                <a:latin typeface="Courier New" pitchFamily="49" charset="0"/>
              </a:rPr>
              <a:t>   #0,WDT_dcnt             ; </a:t>
            </a:r>
            <a:r>
              <a:rPr lang="en-US" sz="800" b="1" dirty="0" err="1">
                <a:solidFill>
                  <a:srgbClr val="000099"/>
                </a:solidFill>
                <a:latin typeface="Courier New" pitchFamily="49" charset="0"/>
              </a:rPr>
              <a:t>debouncing</a:t>
            </a:r>
            <a:r>
              <a:rPr lang="en-US" sz="800" b="1" dirty="0">
                <a:solidFill>
                  <a:srgbClr val="000099"/>
                </a:solidFill>
                <a:latin typeface="Courier New" pitchFamily="49" charset="0"/>
              </a:rPr>
              <a:t>?</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jeq</a:t>
            </a:r>
            <a:r>
              <a:rPr lang="en-US" sz="800" b="1" dirty="0">
                <a:solidFill>
                  <a:srgbClr val="000099"/>
                </a:solidFill>
                <a:latin typeface="Courier New" pitchFamily="49" charset="0"/>
              </a:rPr>
              <a:t>   WDT_02                  ; n</a:t>
            </a:r>
          </a:p>
          <a:p>
            <a:pPr>
              <a:spcBef>
                <a:spcPts val="0"/>
              </a:spcBef>
              <a:spcAft>
                <a:spcPts val="0"/>
              </a:spcAft>
            </a:pPr>
            <a:r>
              <a:rPr lang="en-US" sz="800" b="1" dirty="0">
                <a:solidFill>
                  <a:srgbClr val="000099"/>
                </a:solidFill>
                <a:latin typeface="Courier New" pitchFamily="49" charset="0"/>
              </a:rPr>
              <a:t>            </a:t>
            </a:r>
            <a:r>
              <a:rPr lang="en-US" sz="800" b="1" dirty="0" err="1" smtClean="0">
                <a:solidFill>
                  <a:srgbClr val="000099"/>
                </a:solidFill>
                <a:latin typeface="Courier New" pitchFamily="49" charset="0"/>
              </a:rPr>
              <a:t>sub.w</a:t>
            </a:r>
            <a:r>
              <a:rPr lang="en-US" sz="800" b="1" dirty="0" smtClean="0">
                <a:solidFill>
                  <a:srgbClr val="000099"/>
                </a:solidFill>
                <a:latin typeface="Courier New" pitchFamily="49" charset="0"/>
              </a:rPr>
              <a:t>   #1,WDT_dcnt             ; </a:t>
            </a:r>
            <a:r>
              <a:rPr lang="en-US" sz="800" b="1" dirty="0">
                <a:solidFill>
                  <a:srgbClr val="000099"/>
                </a:solidFill>
                <a:latin typeface="Courier New" pitchFamily="49" charset="0"/>
              </a:rPr>
              <a:t>y, decrement counter, 0?</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jne</a:t>
            </a:r>
            <a:r>
              <a:rPr lang="en-US" sz="800" b="1" dirty="0">
                <a:solidFill>
                  <a:srgbClr val="000099"/>
                </a:solidFill>
                <a:latin typeface="Courier New" pitchFamily="49" charset="0"/>
              </a:rPr>
              <a:t>   WDT_02                  ; n</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mov.b</a:t>
            </a:r>
            <a:r>
              <a:rPr lang="en-US" sz="800" b="1" dirty="0">
                <a:solidFill>
                  <a:srgbClr val="000099"/>
                </a:solidFill>
                <a:latin typeface="Courier New" pitchFamily="49" charset="0"/>
              </a:rPr>
              <a:t>   &amp;</a:t>
            </a:r>
            <a:r>
              <a:rPr lang="en-US" sz="800" b="1" dirty="0" smtClean="0">
                <a:solidFill>
                  <a:srgbClr val="000099"/>
                </a:solidFill>
                <a:latin typeface="Courier New" pitchFamily="49" charset="0"/>
              </a:rPr>
              <a:t>P1IN,switches          ; </a:t>
            </a:r>
            <a:r>
              <a:rPr lang="en-US" sz="800" b="1" dirty="0">
                <a:solidFill>
                  <a:srgbClr val="000099"/>
                </a:solidFill>
                <a:latin typeface="Courier New" pitchFamily="49" charset="0"/>
              </a:rPr>
              <a:t>y, read switches</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xor.b</a:t>
            </a:r>
            <a:r>
              <a:rPr lang="en-US" sz="800" b="1" dirty="0">
                <a:solidFill>
                  <a:srgbClr val="000099"/>
                </a:solidFill>
                <a:latin typeface="Courier New" pitchFamily="49" charset="0"/>
              </a:rPr>
              <a:t>   #</a:t>
            </a:r>
            <a:r>
              <a:rPr lang="en-US" sz="800" b="1" dirty="0" smtClean="0">
                <a:solidFill>
                  <a:srgbClr val="000099"/>
                </a:solidFill>
                <a:latin typeface="Courier New" pitchFamily="49" charset="0"/>
              </a:rPr>
              <a:t>0x0f,switches          ; </a:t>
            </a:r>
            <a:r>
              <a:rPr lang="en-US" sz="800" b="1" dirty="0">
                <a:solidFill>
                  <a:srgbClr val="000099"/>
                </a:solidFill>
                <a:latin typeface="Courier New" pitchFamily="49" charset="0"/>
              </a:rPr>
              <a:t>positive assertion</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and.b</a:t>
            </a:r>
            <a:r>
              <a:rPr lang="en-US" sz="800" b="1" dirty="0">
                <a:solidFill>
                  <a:srgbClr val="000099"/>
                </a:solidFill>
                <a:latin typeface="Courier New" pitchFamily="49" charset="0"/>
              </a:rPr>
              <a:t>   #</a:t>
            </a:r>
            <a:r>
              <a:rPr lang="en-US" sz="800" b="1" dirty="0" smtClean="0">
                <a:solidFill>
                  <a:srgbClr val="000099"/>
                </a:solidFill>
                <a:latin typeface="Courier New" pitchFamily="49" charset="0"/>
              </a:rPr>
              <a:t>0x0f,switches          ; </a:t>
            </a:r>
            <a:r>
              <a:rPr lang="en-US" sz="800" b="1" dirty="0">
                <a:solidFill>
                  <a:srgbClr val="000099"/>
                </a:solidFill>
                <a:latin typeface="Courier New" pitchFamily="49" charset="0"/>
              </a:rPr>
              <a:t>mask low 4 bits (switches)</a:t>
            </a:r>
          </a:p>
          <a:p>
            <a:pPr>
              <a:spcBef>
                <a:spcPts val="0"/>
              </a:spcBef>
              <a:spcAft>
                <a:spcPts val="0"/>
              </a:spcAft>
            </a:pPr>
            <a:r>
              <a:rPr lang="en-US" sz="800" b="1" dirty="0">
                <a:solidFill>
                  <a:srgbClr val="000099"/>
                </a:solidFill>
                <a:latin typeface="Courier New" pitchFamily="49" charset="0"/>
              </a:rPr>
              <a:t>            </a:t>
            </a:r>
            <a:r>
              <a:rPr lang="en-US" sz="800" b="1" dirty="0" err="1">
                <a:solidFill>
                  <a:srgbClr val="000099"/>
                </a:solidFill>
                <a:latin typeface="Courier New" pitchFamily="49" charset="0"/>
              </a:rPr>
              <a:t>bic.b</a:t>
            </a:r>
            <a:r>
              <a:rPr lang="en-US" sz="800" b="1" dirty="0">
                <a:solidFill>
                  <a:srgbClr val="000099"/>
                </a:solidFill>
                <a:latin typeface="Courier New" pitchFamily="49" charset="0"/>
              </a:rPr>
              <a:t>   #LPM0,0(SP)             ; wake up</a:t>
            </a:r>
          </a:p>
          <a:p>
            <a:pPr>
              <a:spcBef>
                <a:spcPts val="0"/>
              </a:spcBef>
              <a:spcAft>
                <a:spcPts val="0"/>
              </a:spcAft>
            </a:pPr>
            <a:endParaRPr lang="en-US" sz="800" b="1" dirty="0">
              <a:solidFill>
                <a:srgbClr val="000099"/>
              </a:solidFill>
              <a:latin typeface="Courier New" pitchFamily="49" charset="0"/>
            </a:endParaRPr>
          </a:p>
          <a:p>
            <a:pPr>
              <a:spcBef>
                <a:spcPts val="0"/>
              </a:spcBef>
              <a:spcAft>
                <a:spcPts val="0"/>
              </a:spcAft>
            </a:pPr>
            <a:r>
              <a:rPr lang="en-US" sz="800" b="1" dirty="0">
                <a:solidFill>
                  <a:srgbClr val="000099"/>
                </a:solidFill>
                <a:latin typeface="Courier New" pitchFamily="49" charset="0"/>
              </a:rPr>
              <a:t>WDT_02:     </a:t>
            </a:r>
            <a:r>
              <a:rPr lang="en-US" sz="800" b="1" dirty="0" err="1">
                <a:solidFill>
                  <a:srgbClr val="000099"/>
                </a:solidFill>
                <a:latin typeface="Courier New" pitchFamily="49" charset="0"/>
              </a:rPr>
              <a:t>reti</a:t>
            </a:r>
            <a:r>
              <a:rPr lang="en-US" sz="800" b="1" dirty="0">
                <a:solidFill>
                  <a:srgbClr val="000099"/>
                </a:solidFill>
                <a:latin typeface="Courier New" pitchFamily="49" charset="0"/>
              </a:rPr>
              <a:t>                            ; return from interrupt</a:t>
            </a:r>
          </a:p>
          <a:p>
            <a:pPr>
              <a:spcBef>
                <a:spcPts val="0"/>
              </a:spcBef>
              <a:spcAft>
                <a:spcPts val="0"/>
              </a:spcAft>
            </a:pPr>
            <a:endParaRPr lang="en-US" sz="800" b="1" dirty="0">
              <a:solidFill>
                <a:srgbClr val="000099"/>
              </a:solidFill>
              <a:latin typeface="Courier New" pitchFamily="49" charset="0"/>
            </a:endParaRPr>
          </a:p>
          <a:p>
            <a:pPr>
              <a:spcBef>
                <a:spcPts val="0"/>
              </a:spcBef>
              <a:spcAft>
                <a:spcPts val="0"/>
              </a:spcAft>
            </a:pPr>
            <a:r>
              <a:rPr lang="en-US" sz="800" b="1" dirty="0" smtClean="0">
                <a:solidFill>
                  <a:srgbClr val="000099"/>
                </a:solidFill>
                <a:latin typeface="Courier New" pitchFamily="49" charset="0"/>
              </a:rPr>
              <a:t>            </a:t>
            </a:r>
            <a:r>
              <a:rPr lang="en-US" sz="800" b="1" dirty="0">
                <a:solidFill>
                  <a:srgbClr val="000099"/>
                </a:solidFill>
                <a:latin typeface="Courier New" pitchFamily="49" charset="0"/>
              </a:rPr>
              <a:t>.sect   ".int02</a:t>
            </a:r>
            <a:r>
              <a:rPr lang="en-US" sz="800" b="1" dirty="0" smtClean="0">
                <a:solidFill>
                  <a:srgbClr val="000099"/>
                </a:solidFill>
                <a:latin typeface="Courier New" pitchFamily="49" charset="0"/>
              </a:rPr>
              <a:t>"</a:t>
            </a:r>
            <a:endParaRPr lang="en-US" sz="800" b="1" dirty="0">
              <a:solidFill>
                <a:srgbClr val="000099"/>
              </a:solidFill>
              <a:latin typeface="Courier New" pitchFamily="49" charset="0"/>
            </a:endParaRPr>
          </a:p>
          <a:p>
            <a:pPr>
              <a:spcBef>
                <a:spcPts val="0"/>
              </a:spcBef>
              <a:spcAft>
                <a:spcPts val="0"/>
              </a:spcAft>
            </a:pPr>
            <a:r>
              <a:rPr lang="en-US" sz="800" b="1" dirty="0">
                <a:solidFill>
                  <a:srgbClr val="000099"/>
                </a:solidFill>
                <a:latin typeface="Courier New" pitchFamily="49" charset="0"/>
              </a:rPr>
              <a:t>            .word   P1_ISR                  ; Port 1 ISR</a:t>
            </a:r>
          </a:p>
          <a:p>
            <a:pPr>
              <a:spcBef>
                <a:spcPts val="0"/>
              </a:spcBef>
              <a:spcAft>
                <a:spcPts val="0"/>
              </a:spcAft>
            </a:pPr>
            <a:r>
              <a:rPr lang="en-US" sz="800" b="1" dirty="0">
                <a:solidFill>
                  <a:srgbClr val="000099"/>
                </a:solidFill>
                <a:latin typeface="Courier New" pitchFamily="49" charset="0"/>
              </a:rPr>
              <a:t>            .sect   ".</a:t>
            </a:r>
            <a:r>
              <a:rPr lang="en-US" sz="800" b="1" dirty="0" smtClean="0">
                <a:solidFill>
                  <a:srgbClr val="000099"/>
                </a:solidFill>
                <a:latin typeface="Courier New" pitchFamily="49" charset="0"/>
              </a:rPr>
              <a:t>int10</a:t>
            </a:r>
            <a:endParaRPr lang="en-US" sz="800" b="1" dirty="0">
              <a:solidFill>
                <a:srgbClr val="000099"/>
              </a:solidFill>
              <a:latin typeface="Courier New" pitchFamily="49" charset="0"/>
            </a:endParaRPr>
          </a:p>
          <a:p>
            <a:pPr>
              <a:spcBef>
                <a:spcPts val="0"/>
              </a:spcBef>
              <a:spcAft>
                <a:spcPts val="0"/>
              </a:spcAft>
            </a:pPr>
            <a:r>
              <a:rPr lang="en-US" sz="800" b="1" dirty="0">
                <a:solidFill>
                  <a:srgbClr val="000099"/>
                </a:solidFill>
                <a:latin typeface="Courier New" pitchFamily="49" charset="0"/>
              </a:rPr>
              <a:t>            .word   WDT_ISR              </a:t>
            </a:r>
            <a:r>
              <a:rPr lang="en-US" sz="800" b="1" dirty="0" smtClean="0">
                <a:solidFill>
                  <a:srgbClr val="000099"/>
                </a:solidFill>
                <a:latin typeface="Courier New" pitchFamily="49" charset="0"/>
              </a:rPr>
              <a:t>   ; Watchdog ISR</a:t>
            </a:r>
            <a:endParaRPr lang="en-US" sz="800" b="1" dirty="0">
              <a:solidFill>
                <a:srgbClr val="000099"/>
              </a:solidFill>
              <a:latin typeface="Courier New" pitchFamily="49" charset="0"/>
            </a:endParaRPr>
          </a:p>
          <a:p>
            <a:pPr>
              <a:spcBef>
                <a:spcPts val="0"/>
              </a:spcBef>
              <a:spcAft>
                <a:spcPts val="0"/>
              </a:spcAft>
            </a:pPr>
            <a:r>
              <a:rPr lang="en-US" sz="800" b="1" dirty="0">
                <a:solidFill>
                  <a:srgbClr val="000099"/>
                </a:solidFill>
                <a:latin typeface="Courier New" pitchFamily="49" charset="0"/>
              </a:rPr>
              <a:t>            .sect   ".reset</a:t>
            </a:r>
            <a:r>
              <a:rPr lang="en-US" sz="800" b="1" dirty="0" smtClean="0">
                <a:solidFill>
                  <a:srgbClr val="000099"/>
                </a:solidFill>
                <a:latin typeface="Courier New" pitchFamily="49" charset="0"/>
              </a:rPr>
              <a:t>"</a:t>
            </a:r>
            <a:endParaRPr lang="en-US" sz="800" b="1" dirty="0">
              <a:solidFill>
                <a:srgbClr val="000099"/>
              </a:solidFill>
              <a:latin typeface="Courier New" pitchFamily="49" charset="0"/>
            </a:endParaRPr>
          </a:p>
          <a:p>
            <a:pPr>
              <a:spcBef>
                <a:spcPts val="0"/>
              </a:spcBef>
              <a:spcAft>
                <a:spcPts val="0"/>
              </a:spcAft>
            </a:pPr>
            <a:r>
              <a:rPr lang="en-US" sz="800" b="1" dirty="0">
                <a:solidFill>
                  <a:srgbClr val="000099"/>
                </a:solidFill>
                <a:latin typeface="Courier New" pitchFamily="49" charset="0"/>
              </a:rPr>
              <a:t>            .word   RESET                   ; RESET ISR</a:t>
            </a:r>
          </a:p>
          <a:p>
            <a:pPr>
              <a:spcBef>
                <a:spcPts val="0"/>
              </a:spcBef>
              <a:spcAft>
                <a:spcPts val="0"/>
              </a:spcAft>
            </a:pPr>
            <a:r>
              <a:rPr lang="en-US" sz="800" b="1" dirty="0">
                <a:solidFill>
                  <a:srgbClr val="000099"/>
                </a:solidFill>
                <a:latin typeface="Courier New" pitchFamily="49" charset="0"/>
              </a:rPr>
              <a:t>            .end</a:t>
            </a:r>
          </a:p>
        </p:txBody>
      </p:sp>
      <p:grpSp>
        <p:nvGrpSpPr>
          <p:cNvPr id="14" name="Group 13"/>
          <p:cNvGrpSpPr/>
          <p:nvPr/>
        </p:nvGrpSpPr>
        <p:grpSpPr>
          <a:xfrm>
            <a:off x="1312618" y="4020579"/>
            <a:ext cx="7631003" cy="1681578"/>
            <a:chOff x="1312618" y="4020579"/>
            <a:chExt cx="7631003" cy="1681578"/>
          </a:xfrm>
        </p:grpSpPr>
        <p:sp>
          <p:nvSpPr>
            <p:cNvPr id="2988038" name="AutoShape 6"/>
            <p:cNvSpPr>
              <a:spLocks noChangeArrowheads="1"/>
            </p:cNvSpPr>
            <p:nvPr/>
          </p:nvSpPr>
          <p:spPr bwMode="auto">
            <a:xfrm>
              <a:off x="1312618" y="4229180"/>
              <a:ext cx="5386137" cy="1472977"/>
            </a:xfrm>
            <a:prstGeom prst="roundRect">
              <a:avLst>
                <a:gd name="adj" fmla="val 16667"/>
              </a:avLst>
            </a:prstGeom>
            <a:solidFill>
              <a:srgbClr val="FF0000">
                <a:alpha val="10000"/>
              </a:srgbClr>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2988039" name="AutoShape 7"/>
            <p:cNvSpPr>
              <a:spLocks noChangeArrowheads="1"/>
            </p:cNvSpPr>
            <p:nvPr/>
          </p:nvSpPr>
          <p:spPr bwMode="auto">
            <a:xfrm>
              <a:off x="7212452" y="4020579"/>
              <a:ext cx="1731169" cy="1104873"/>
            </a:xfrm>
            <a:prstGeom prst="wedgeRoundRectCallout">
              <a:avLst>
                <a:gd name="adj1" fmla="val -75640"/>
                <a:gd name="adj2" fmla="val 49959"/>
                <a:gd name="adj3" fmla="val 16667"/>
              </a:avLst>
            </a:prstGeom>
            <a:solidFill>
              <a:srgbClr val="FFFF00"/>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pPr>
              <a:r>
                <a:rPr lang="en-US" sz="1200" b="1" dirty="0" smtClean="0">
                  <a:solidFill>
                    <a:srgbClr val="000000"/>
                  </a:solidFill>
                  <a:latin typeface="Arial" charset="0"/>
                </a:rPr>
                <a:t>Watchdog ISR</a:t>
              </a:r>
            </a:p>
            <a:p>
              <a:pPr algn="ctr">
                <a:spcBef>
                  <a:spcPct val="50000"/>
                </a:spcBef>
              </a:pPr>
              <a:r>
                <a:rPr lang="en-US" sz="1200" b="1" dirty="0" smtClean="0">
                  <a:solidFill>
                    <a:srgbClr val="000000"/>
                  </a:solidFill>
                  <a:latin typeface="Arial" charset="0"/>
                </a:rPr>
                <a:t>Decrement </a:t>
              </a:r>
              <a:r>
                <a:rPr lang="en-US" sz="1200" b="1" dirty="0" err="1" smtClean="0">
                  <a:solidFill>
                    <a:srgbClr val="000000"/>
                  </a:solidFill>
                  <a:latin typeface="Arial" charset="0"/>
                </a:rPr>
                <a:t>WDT_cnt</a:t>
              </a:r>
              <a:r>
                <a:rPr lang="en-US" sz="1200" b="1" dirty="0" smtClean="0">
                  <a:solidFill>
                    <a:srgbClr val="000000"/>
                  </a:solidFill>
                  <a:latin typeface="Arial" charset="0"/>
                </a:rPr>
                <a:t> (if non-zero), read switch and wakeup main routine.</a:t>
              </a:r>
              <a:endParaRPr lang="en-US" sz="1200" b="1" dirty="0">
                <a:solidFill>
                  <a:srgbClr val="000000"/>
                </a:solidFill>
                <a:latin typeface="Arial" charset="0"/>
              </a:endParaRPr>
            </a:p>
          </p:txBody>
        </p:sp>
      </p:grpSp>
      <p:sp>
        <p:nvSpPr>
          <p:cNvPr id="2988042" name="Text Box 10"/>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charset="0"/>
              </a:rPr>
              <a:t>Switch Debounce</a:t>
            </a:r>
          </a:p>
        </p:txBody>
      </p:sp>
      <p:grpSp>
        <p:nvGrpSpPr>
          <p:cNvPr id="15" name="Group 14"/>
          <p:cNvGrpSpPr/>
          <p:nvPr/>
        </p:nvGrpSpPr>
        <p:grpSpPr>
          <a:xfrm>
            <a:off x="309568" y="5702158"/>
            <a:ext cx="6381250" cy="581516"/>
            <a:chOff x="309568" y="5702158"/>
            <a:chExt cx="6381250" cy="581516"/>
          </a:xfrm>
        </p:grpSpPr>
        <p:sp>
          <p:nvSpPr>
            <p:cNvPr id="2988047" name="AutoShape 15"/>
            <p:cNvSpPr>
              <a:spLocks noChangeArrowheads="1"/>
            </p:cNvSpPr>
            <p:nvPr/>
          </p:nvSpPr>
          <p:spPr bwMode="auto">
            <a:xfrm>
              <a:off x="1312618" y="5702158"/>
              <a:ext cx="5378200" cy="329188"/>
            </a:xfrm>
            <a:prstGeom prst="roundRect">
              <a:avLst>
                <a:gd name="adj" fmla="val 16667"/>
              </a:avLst>
            </a:prstGeom>
            <a:solidFill>
              <a:srgbClr val="FF0000">
                <a:alpha val="10000"/>
              </a:srgbClr>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2988048" name="AutoShape 16"/>
            <p:cNvSpPr>
              <a:spLocks noChangeArrowheads="1"/>
            </p:cNvSpPr>
            <p:nvPr/>
          </p:nvSpPr>
          <p:spPr bwMode="auto">
            <a:xfrm>
              <a:off x="309568" y="5779018"/>
              <a:ext cx="1447194" cy="504656"/>
            </a:xfrm>
            <a:prstGeom prst="wedgeRoundRectCallout">
              <a:avLst>
                <a:gd name="adj1" fmla="val 72522"/>
                <a:gd name="adj2" fmla="val -20807"/>
                <a:gd name="adj3" fmla="val 16667"/>
              </a:avLst>
            </a:prstGeom>
            <a:solidFill>
              <a:srgbClr val="FFFF00"/>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pPr>
              <a:r>
                <a:rPr lang="en-US" sz="1200" b="1" dirty="0" smtClean="0">
                  <a:solidFill>
                    <a:srgbClr val="000000"/>
                  </a:solidFill>
                  <a:latin typeface="Arial" charset="0"/>
                </a:rPr>
                <a:t>Port 1 interrupt vector</a:t>
              </a:r>
              <a:endParaRPr lang="en-US" sz="1200" b="1" dirty="0">
                <a:solidFill>
                  <a:srgbClr val="000000"/>
                </a:solidFill>
                <a:latin typeface="Arial" charset="0"/>
              </a:endParaRPr>
            </a:p>
          </p:txBody>
        </p:sp>
      </p:grpSp>
      <p:grpSp>
        <p:nvGrpSpPr>
          <p:cNvPr id="10" name="Group 9"/>
          <p:cNvGrpSpPr/>
          <p:nvPr/>
        </p:nvGrpSpPr>
        <p:grpSpPr>
          <a:xfrm>
            <a:off x="1303931" y="2859249"/>
            <a:ext cx="7484168" cy="1373708"/>
            <a:chOff x="1303931" y="2859249"/>
            <a:chExt cx="7484168" cy="1373708"/>
          </a:xfrm>
        </p:grpSpPr>
        <p:sp>
          <p:nvSpPr>
            <p:cNvPr id="2988050" name="AutoShape 18"/>
            <p:cNvSpPr>
              <a:spLocks noChangeArrowheads="1"/>
            </p:cNvSpPr>
            <p:nvPr/>
          </p:nvSpPr>
          <p:spPr bwMode="auto">
            <a:xfrm>
              <a:off x="1303931" y="3496245"/>
              <a:ext cx="5384550" cy="736712"/>
            </a:xfrm>
            <a:prstGeom prst="roundRect">
              <a:avLst>
                <a:gd name="adj" fmla="val 16667"/>
              </a:avLst>
            </a:prstGeom>
            <a:solidFill>
              <a:srgbClr val="FF0000">
                <a:alpha val="10000"/>
              </a:srgbClr>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2988051" name="AutoShape 19"/>
            <p:cNvSpPr>
              <a:spLocks noChangeArrowheads="1"/>
            </p:cNvSpPr>
            <p:nvPr/>
          </p:nvSpPr>
          <p:spPr bwMode="auto">
            <a:xfrm>
              <a:off x="7257256" y="2859249"/>
              <a:ext cx="1530843" cy="726162"/>
            </a:xfrm>
            <a:prstGeom prst="wedgeRoundRectCallout">
              <a:avLst>
                <a:gd name="adj1" fmla="val -78226"/>
                <a:gd name="adj2" fmla="val 94451"/>
                <a:gd name="adj3" fmla="val 16667"/>
              </a:avLst>
            </a:prstGeom>
            <a:solidFill>
              <a:srgbClr val="FFFF00"/>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pPr>
              <a:r>
                <a:rPr lang="en-US" sz="1200" b="1" dirty="0" smtClean="0">
                  <a:solidFill>
                    <a:srgbClr val="000000"/>
                  </a:solidFill>
                  <a:latin typeface="Arial" charset="0"/>
                </a:rPr>
                <a:t>Port 1 ISR</a:t>
              </a:r>
            </a:p>
            <a:p>
              <a:pPr algn="ctr">
                <a:spcBef>
                  <a:spcPct val="50000"/>
                </a:spcBef>
              </a:pPr>
              <a:r>
                <a:rPr lang="en-US" sz="1200" b="1" dirty="0" smtClean="0">
                  <a:solidFill>
                    <a:srgbClr val="000000"/>
                  </a:solidFill>
                  <a:latin typeface="Arial" charset="0"/>
                </a:rPr>
                <a:t>Reset </a:t>
              </a:r>
              <a:r>
                <a:rPr lang="en-US" sz="1200" b="1" dirty="0" err="1" smtClean="0">
                  <a:solidFill>
                    <a:srgbClr val="000000"/>
                  </a:solidFill>
                  <a:latin typeface="Arial" charset="0"/>
                </a:rPr>
                <a:t>debounce</a:t>
              </a:r>
              <a:r>
                <a:rPr lang="en-US" sz="1200" b="1" dirty="0" smtClean="0">
                  <a:solidFill>
                    <a:srgbClr val="000000"/>
                  </a:solidFill>
                  <a:latin typeface="Arial" charset="0"/>
                </a:rPr>
                <a:t> counter</a:t>
              </a:r>
              <a:endParaRPr lang="en-US" sz="1200" b="1" dirty="0">
                <a:solidFill>
                  <a:srgbClr val="000000"/>
                </a:solidFill>
                <a:latin typeface="Arial" charset="0"/>
              </a:endParaRPr>
            </a:p>
          </p:txBody>
        </p:sp>
      </p:grpSp>
      <p:grpSp>
        <p:nvGrpSpPr>
          <p:cNvPr id="9" name="Group 8"/>
          <p:cNvGrpSpPr/>
          <p:nvPr/>
        </p:nvGrpSpPr>
        <p:grpSpPr>
          <a:xfrm>
            <a:off x="1302221" y="1428108"/>
            <a:ext cx="7557207" cy="1530849"/>
            <a:chOff x="1302221" y="1428108"/>
            <a:chExt cx="7557207" cy="1530849"/>
          </a:xfrm>
        </p:grpSpPr>
        <p:sp>
          <p:nvSpPr>
            <p:cNvPr id="22" name="AutoShape 18"/>
            <p:cNvSpPr>
              <a:spLocks noChangeArrowheads="1"/>
            </p:cNvSpPr>
            <p:nvPr/>
          </p:nvSpPr>
          <p:spPr bwMode="auto">
            <a:xfrm>
              <a:off x="1302221" y="2323299"/>
              <a:ext cx="5384550" cy="635658"/>
            </a:xfrm>
            <a:prstGeom prst="roundRect">
              <a:avLst>
                <a:gd name="adj" fmla="val 16667"/>
              </a:avLst>
            </a:prstGeom>
            <a:solidFill>
              <a:srgbClr val="FF0000">
                <a:alpha val="10000"/>
              </a:srgbClr>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pPr>
              <a:endParaRPr lang="en-US" sz="1400" b="1">
                <a:solidFill>
                  <a:srgbClr val="000000"/>
                </a:solidFill>
                <a:latin typeface="Arial" pitchFamily="34" charset="0"/>
              </a:endParaRPr>
            </a:p>
          </p:txBody>
        </p:sp>
        <p:sp>
          <p:nvSpPr>
            <p:cNvPr id="23" name="AutoShape 19"/>
            <p:cNvSpPr>
              <a:spLocks noChangeArrowheads="1"/>
            </p:cNvSpPr>
            <p:nvPr/>
          </p:nvSpPr>
          <p:spPr bwMode="auto">
            <a:xfrm>
              <a:off x="7099443" y="1428108"/>
              <a:ext cx="1759985" cy="1086492"/>
            </a:xfrm>
            <a:prstGeom prst="wedgeRoundRectCallout">
              <a:avLst>
                <a:gd name="adj1" fmla="val -66261"/>
                <a:gd name="adj2" fmla="val 74269"/>
                <a:gd name="adj3" fmla="val 16667"/>
              </a:avLst>
            </a:prstGeom>
            <a:solidFill>
              <a:srgbClr val="FFFF00"/>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pPr>
              <a:r>
                <a:rPr lang="en-US" sz="1200" b="1" dirty="0" smtClean="0">
                  <a:solidFill>
                    <a:srgbClr val="000000"/>
                  </a:solidFill>
                  <a:latin typeface="Arial" charset="0"/>
                </a:rPr>
                <a:t>Configure Switches:</a:t>
              </a:r>
            </a:p>
            <a:p>
              <a:pPr algn="ctr">
                <a:spcBef>
                  <a:spcPct val="50000"/>
                </a:spcBef>
              </a:pPr>
              <a:r>
                <a:rPr lang="en-US" sz="1200" b="1" dirty="0" smtClean="0">
                  <a:solidFill>
                    <a:srgbClr val="000000"/>
                  </a:solidFill>
                  <a:latin typeface="Arial" charset="0"/>
                </a:rPr>
                <a:t>High to Low</a:t>
              </a:r>
            </a:p>
            <a:p>
              <a:pPr algn="ctr">
                <a:spcBef>
                  <a:spcPct val="50000"/>
                </a:spcBef>
              </a:pPr>
              <a:r>
                <a:rPr lang="en-US" sz="1200" b="1" dirty="0" smtClean="0">
                  <a:solidFill>
                    <a:srgbClr val="000000"/>
                  </a:solidFill>
                  <a:latin typeface="Arial" charset="0"/>
                </a:rPr>
                <a:t>Pull-ups</a:t>
              </a:r>
            </a:p>
            <a:p>
              <a:pPr algn="ctr">
                <a:spcBef>
                  <a:spcPct val="50000"/>
                </a:spcBef>
              </a:pPr>
              <a:r>
                <a:rPr lang="en-US" sz="1200" b="1" dirty="0" smtClean="0">
                  <a:solidFill>
                    <a:srgbClr val="000000"/>
                  </a:solidFill>
                  <a:latin typeface="Arial" charset="0"/>
                </a:rPr>
                <a:t>Enable interrupts</a:t>
              </a:r>
              <a:endParaRPr lang="en-US" sz="1200" b="1" dirty="0">
                <a:solidFill>
                  <a:srgbClr val="000000"/>
                </a:solidFill>
                <a:latin typeface="Arial" charset="0"/>
              </a:endParaRPr>
            </a:p>
          </p:txBody>
        </p:sp>
      </p:grpSp>
    </p:spTree>
    <p:extLst>
      <p:ext uri="{BB962C8B-B14F-4D97-AF65-F5344CB8AC3E}">
        <p14:creationId xmlns:p14="http://schemas.microsoft.com/office/powerpoint/2010/main" val="73581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LED’s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90101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smtClean="0"/>
              <a:t>Assembler / Linker</a:t>
            </a:r>
            <a:endParaRPr lang="en-US"/>
          </a:p>
        </p:txBody>
      </p:sp>
      <p:sp>
        <p:nvSpPr>
          <p:cNvPr id="9" name="Slide Number Placeholder 5"/>
          <p:cNvSpPr>
            <a:spLocks noGrp="1"/>
          </p:cNvSpPr>
          <p:nvPr>
            <p:ph type="sldNum" sz="quarter" idx="12"/>
          </p:nvPr>
        </p:nvSpPr>
        <p:spPr/>
        <p:txBody>
          <a:bodyPr/>
          <a:lstStyle/>
          <a:p>
            <a:fld id="{B47F09F6-BB4F-4658-9F53-8F97EEBDF2EC}" type="slidenum">
              <a:rPr lang="en-US"/>
              <a:pPr/>
              <a:t>67</a:t>
            </a:fld>
            <a:endParaRPr lang="en-US"/>
          </a:p>
        </p:txBody>
      </p:sp>
      <p:sp>
        <p:nvSpPr>
          <p:cNvPr id="2739202" name="Rectangle 2"/>
          <p:cNvSpPr>
            <a:spLocks noGrp="1" noChangeArrowheads="1"/>
          </p:cNvSpPr>
          <p:nvPr>
            <p:ph type="title"/>
          </p:nvPr>
        </p:nvSpPr>
        <p:spPr/>
        <p:txBody>
          <a:bodyPr/>
          <a:lstStyle/>
          <a:p>
            <a:r>
              <a:rPr lang="en-US"/>
              <a:t>LEDs</a:t>
            </a:r>
          </a:p>
        </p:txBody>
      </p:sp>
      <p:sp>
        <p:nvSpPr>
          <p:cNvPr id="2739203" name="Rectangle 3"/>
          <p:cNvSpPr>
            <a:spLocks noGrp="1" noChangeArrowheads="1"/>
          </p:cNvSpPr>
          <p:nvPr>
            <p:ph type="body" idx="1"/>
          </p:nvPr>
        </p:nvSpPr>
        <p:spPr/>
        <p:txBody>
          <a:bodyPr/>
          <a:lstStyle/>
          <a:p>
            <a:r>
              <a:rPr lang="en-US" sz="2800"/>
              <a:t>A light-emitting diode (LED) is a semiconductor light source</a:t>
            </a:r>
          </a:p>
          <a:p>
            <a:r>
              <a:rPr lang="en-US" sz="2800"/>
              <a:t>When a diode is forward biased (switched on), electrons are able to recombine with holes within the device, releasing energy in the form of photons</a:t>
            </a:r>
          </a:p>
        </p:txBody>
      </p:sp>
      <p:pic>
        <p:nvPicPr>
          <p:cNvPr id="2739205" name="Picture 5" descr="led-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038" y="4221163"/>
            <a:ext cx="1839912" cy="2190750"/>
          </a:xfrm>
          <a:prstGeom prst="rect">
            <a:avLst/>
          </a:prstGeom>
          <a:noFill/>
          <a:extLst>
            <a:ext uri="{909E8E84-426E-40DD-AFC4-6F175D3DCCD1}">
              <a14:hiddenFill xmlns:a14="http://schemas.microsoft.com/office/drawing/2010/main">
                <a:solidFill>
                  <a:srgbClr val="FFFFFF"/>
                </a:solidFill>
              </a14:hiddenFill>
            </a:ext>
          </a:extLst>
        </p:spPr>
      </p:pic>
      <p:pic>
        <p:nvPicPr>
          <p:cNvPr id="2739206" name="Picture 6" descr="LED'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6050" y="4622800"/>
            <a:ext cx="2570163" cy="1671638"/>
          </a:xfrm>
          <a:prstGeom prst="rect">
            <a:avLst/>
          </a:prstGeom>
          <a:noFill/>
          <a:extLst>
            <a:ext uri="{909E8E84-426E-40DD-AFC4-6F175D3DCCD1}">
              <a14:hiddenFill xmlns:a14="http://schemas.microsoft.com/office/drawing/2010/main">
                <a:solidFill>
                  <a:srgbClr val="FFFFFF"/>
                </a:solidFill>
              </a14:hiddenFill>
            </a:ext>
          </a:extLst>
        </p:spPr>
      </p:pic>
      <p:sp>
        <p:nvSpPr>
          <p:cNvPr id="2739207" name="Text Box 7"/>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charset="0"/>
              </a:rPr>
              <a:t>Device: LED</a:t>
            </a:r>
          </a:p>
        </p:txBody>
      </p:sp>
      <p:sp>
        <p:nvSpPr>
          <p:cNvPr id="2" name="Date Placeholder 1"/>
          <p:cNvSpPr>
            <a:spLocks noGrp="1"/>
          </p:cNvSpPr>
          <p:nvPr>
            <p:ph type="dt" sz="half" idx="10"/>
          </p:nvPr>
        </p:nvSpPr>
        <p:spPr/>
        <p:txBody>
          <a:bodyPr/>
          <a:lstStyle/>
          <a:p>
            <a:r>
              <a:rPr lang="en-US" smtClean="0"/>
              <a:t>BYU CS 224</a:t>
            </a: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312" y="4554711"/>
            <a:ext cx="2186726" cy="1523654"/>
          </a:xfrm>
          <a:prstGeom prst="rect">
            <a:avLst/>
          </a:prstGeom>
        </p:spPr>
      </p:pic>
    </p:spTree>
    <p:extLst>
      <p:ext uri="{BB962C8B-B14F-4D97-AF65-F5344CB8AC3E}">
        <p14:creationId xmlns:p14="http://schemas.microsoft.com/office/powerpoint/2010/main" val="3623275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smtClean="0"/>
              <a:t>Assembler / Linker</a:t>
            </a:r>
            <a:endParaRPr lang="en-US"/>
          </a:p>
        </p:txBody>
      </p:sp>
      <p:sp>
        <p:nvSpPr>
          <p:cNvPr id="7" name="Slide Number Placeholder 5"/>
          <p:cNvSpPr>
            <a:spLocks noGrp="1"/>
          </p:cNvSpPr>
          <p:nvPr>
            <p:ph type="sldNum" sz="quarter" idx="12"/>
          </p:nvPr>
        </p:nvSpPr>
        <p:spPr/>
        <p:txBody>
          <a:bodyPr/>
          <a:lstStyle/>
          <a:p>
            <a:fld id="{9F37E092-B610-45D6-979F-BF98BADF6E66}" type="slidenum">
              <a:rPr lang="en-US"/>
              <a:pPr/>
              <a:t>68</a:t>
            </a:fld>
            <a:endParaRPr lang="en-US"/>
          </a:p>
        </p:txBody>
      </p:sp>
      <p:sp>
        <p:nvSpPr>
          <p:cNvPr id="2759682" name="Rectangle 2"/>
          <p:cNvSpPr>
            <a:spLocks noGrp="1" noChangeArrowheads="1"/>
          </p:cNvSpPr>
          <p:nvPr>
            <p:ph type="title"/>
          </p:nvPr>
        </p:nvSpPr>
        <p:spPr/>
        <p:txBody>
          <a:bodyPr/>
          <a:lstStyle/>
          <a:p>
            <a:r>
              <a:rPr lang="en-US"/>
              <a:t>LEDs</a:t>
            </a:r>
          </a:p>
        </p:txBody>
      </p:sp>
      <p:sp>
        <p:nvSpPr>
          <p:cNvPr id="2759686" name="Rectangle 6"/>
          <p:cNvSpPr>
            <a:spLocks noGrp="1" noChangeArrowheads="1"/>
          </p:cNvSpPr>
          <p:nvPr>
            <p:ph type="body" idx="1"/>
          </p:nvPr>
        </p:nvSpPr>
        <p:spPr>
          <a:xfrm>
            <a:off x="431800" y="1408113"/>
            <a:ext cx="8518236" cy="5043487"/>
          </a:xfrm>
        </p:spPr>
        <p:txBody>
          <a:bodyPr/>
          <a:lstStyle/>
          <a:p>
            <a:pPr>
              <a:lnSpc>
                <a:spcPct val="90000"/>
              </a:lnSpc>
            </a:pPr>
            <a:r>
              <a:rPr lang="en-US" sz="2400" dirty="0" err="1" smtClean="0"/>
              <a:t>LaunchPad</a:t>
            </a:r>
            <a:r>
              <a:rPr lang="en-US" sz="2400" dirty="0" smtClean="0"/>
              <a:t> </a:t>
            </a:r>
            <a:r>
              <a:rPr lang="en-US" sz="2400" dirty="0"/>
              <a:t>Development </a:t>
            </a:r>
            <a:r>
              <a:rPr lang="en-US" sz="2400" dirty="0" smtClean="0"/>
              <a:t>Tool (MSP430G2553)</a:t>
            </a:r>
            <a:endParaRPr lang="en-US" sz="2400" dirty="0"/>
          </a:p>
          <a:p>
            <a:pPr lvl="1">
              <a:lnSpc>
                <a:spcPct val="90000"/>
              </a:lnSpc>
            </a:pPr>
            <a:r>
              <a:rPr lang="en-US" sz="2200" dirty="0"/>
              <a:t>P1.0	</a:t>
            </a:r>
            <a:r>
              <a:rPr lang="en-US" sz="2200" dirty="0" smtClean="0"/>
              <a:t>Red LED</a:t>
            </a:r>
          </a:p>
          <a:p>
            <a:pPr lvl="1">
              <a:lnSpc>
                <a:spcPct val="90000"/>
              </a:lnSpc>
            </a:pPr>
            <a:r>
              <a:rPr lang="en-US" sz="2200" dirty="0" smtClean="0"/>
              <a:t>P1.6	Green LED</a:t>
            </a:r>
          </a:p>
          <a:p>
            <a:pPr>
              <a:lnSpc>
                <a:spcPct val="90000"/>
              </a:lnSpc>
            </a:pPr>
            <a:r>
              <a:rPr lang="en-US" sz="2400" dirty="0" smtClean="0"/>
              <a:t>RBX430 Development board (MSP430F2274)</a:t>
            </a:r>
          </a:p>
          <a:p>
            <a:pPr lvl="1">
              <a:lnSpc>
                <a:spcPct val="90000"/>
              </a:lnSpc>
            </a:pPr>
            <a:r>
              <a:rPr lang="en-US" sz="2200" dirty="0" smtClean="0"/>
              <a:t>P3.4	Green LED (LED5)</a:t>
            </a:r>
          </a:p>
          <a:p>
            <a:pPr lvl="1">
              <a:lnSpc>
                <a:spcPct val="90000"/>
              </a:lnSpc>
            </a:pPr>
            <a:r>
              <a:rPr lang="en-US" sz="2200" dirty="0" smtClean="0"/>
              <a:t>P4.0-3	Green, Orange, Yellow, Red LEDs (LED1-4)</a:t>
            </a:r>
          </a:p>
          <a:p>
            <a:pPr lvl="1">
              <a:lnSpc>
                <a:spcPct val="90000"/>
              </a:lnSpc>
            </a:pPr>
            <a:r>
              <a:rPr lang="en-US" sz="2200" dirty="0" smtClean="0"/>
              <a:t>P4.6	Red LED (LED6)</a:t>
            </a:r>
          </a:p>
          <a:p>
            <a:pPr>
              <a:lnSpc>
                <a:spcPct val="90000"/>
              </a:lnSpc>
            </a:pPr>
            <a:r>
              <a:rPr lang="en-US" sz="2400" dirty="0" smtClean="0"/>
              <a:t>Example</a:t>
            </a:r>
            <a:endParaRPr lang="en-US" sz="2400" b="1" dirty="0" smtClean="0">
              <a:latin typeface="Courier New" pitchFamily="49" charset="0"/>
            </a:endParaRPr>
          </a:p>
          <a:p>
            <a:pPr lvl="1">
              <a:lnSpc>
                <a:spcPct val="90000"/>
              </a:lnSpc>
              <a:buFont typeface="Wingdings" pitchFamily="2" charset="2"/>
              <a:buNone/>
            </a:pPr>
            <a:r>
              <a:rPr lang="en-US" sz="2200" b="1" dirty="0">
                <a:latin typeface="Courier New" pitchFamily="49" charset="0"/>
              </a:rPr>
              <a:t>	</a:t>
            </a:r>
            <a:endParaRPr lang="en-US" sz="2200" b="1" dirty="0" smtClean="0">
              <a:latin typeface="Courier New" pitchFamily="49" charset="0"/>
            </a:endParaRPr>
          </a:p>
          <a:p>
            <a:pPr lvl="1">
              <a:lnSpc>
                <a:spcPct val="90000"/>
              </a:lnSpc>
              <a:buFont typeface="Wingdings" pitchFamily="2" charset="2"/>
              <a:buNone/>
            </a:pPr>
            <a:r>
              <a:rPr lang="en-US" sz="2200" b="1" dirty="0">
                <a:latin typeface="Courier New" pitchFamily="49" charset="0"/>
              </a:rPr>
              <a:t>	</a:t>
            </a:r>
            <a:r>
              <a:rPr lang="en-US" sz="2200" b="1" dirty="0" err="1" smtClean="0">
                <a:latin typeface="Courier New" pitchFamily="49" charset="0"/>
              </a:rPr>
              <a:t>bis.b</a:t>
            </a:r>
            <a:r>
              <a:rPr lang="en-US" sz="2200" b="1" dirty="0">
                <a:latin typeface="Courier New" pitchFamily="49" charset="0"/>
              </a:rPr>
              <a:t>	#</a:t>
            </a:r>
            <a:r>
              <a:rPr lang="en-US" sz="2200" b="1" dirty="0" smtClean="0">
                <a:latin typeface="Courier New" pitchFamily="49" charset="0"/>
              </a:rPr>
              <a:t>0x0f,&amp;</a:t>
            </a:r>
            <a:r>
              <a:rPr lang="en-US" sz="2200" b="1" dirty="0" smtClean="0">
                <a:solidFill>
                  <a:schemeClr val="hlink"/>
                </a:solidFill>
                <a:latin typeface="Courier New" pitchFamily="49" charset="0"/>
              </a:rPr>
              <a:t>P4DIR</a:t>
            </a:r>
            <a:r>
              <a:rPr lang="en-US" sz="2200" b="1" dirty="0">
                <a:latin typeface="Courier New" pitchFamily="49" charset="0"/>
              </a:rPr>
              <a:t>	</a:t>
            </a:r>
            <a:r>
              <a:rPr lang="en-US" sz="2200" b="1" dirty="0" smtClean="0">
                <a:latin typeface="Courier New" pitchFamily="49" charset="0"/>
              </a:rPr>
              <a:t>; P4.0-3 </a:t>
            </a:r>
            <a:r>
              <a:rPr lang="en-US" sz="2200" b="1" dirty="0">
                <a:latin typeface="Courier New" pitchFamily="49" charset="0"/>
              </a:rPr>
              <a:t>output</a:t>
            </a:r>
          </a:p>
          <a:p>
            <a:pPr lvl="1">
              <a:lnSpc>
                <a:spcPct val="90000"/>
              </a:lnSpc>
              <a:buFont typeface="Wingdings" pitchFamily="2" charset="2"/>
              <a:buNone/>
            </a:pPr>
            <a:r>
              <a:rPr lang="en-US" sz="2200" b="1" dirty="0">
                <a:latin typeface="Courier New" pitchFamily="49" charset="0"/>
              </a:rPr>
              <a:t>	</a:t>
            </a:r>
            <a:r>
              <a:rPr lang="en-US" sz="2200" b="1" dirty="0" err="1">
                <a:latin typeface="Courier New" pitchFamily="49" charset="0"/>
              </a:rPr>
              <a:t>bic.b</a:t>
            </a:r>
            <a:r>
              <a:rPr lang="en-US" sz="2200" b="1" dirty="0">
                <a:latin typeface="Courier New" pitchFamily="49" charset="0"/>
              </a:rPr>
              <a:t>	#</a:t>
            </a:r>
            <a:r>
              <a:rPr lang="en-US" sz="2200" b="1" dirty="0" smtClean="0">
                <a:latin typeface="Courier New" pitchFamily="49" charset="0"/>
              </a:rPr>
              <a:t>0x0f,&amp;</a:t>
            </a:r>
            <a:r>
              <a:rPr lang="en-US" sz="2200" b="1" dirty="0" smtClean="0">
                <a:solidFill>
                  <a:schemeClr val="hlink"/>
                </a:solidFill>
                <a:latin typeface="Courier New" pitchFamily="49" charset="0"/>
              </a:rPr>
              <a:t>P4OUT</a:t>
            </a:r>
            <a:r>
              <a:rPr lang="en-US" sz="2200" b="1" dirty="0">
                <a:latin typeface="Courier New" pitchFamily="49" charset="0"/>
              </a:rPr>
              <a:t>	</a:t>
            </a:r>
            <a:r>
              <a:rPr lang="en-US" sz="2200" b="1" dirty="0" smtClean="0">
                <a:latin typeface="Courier New" pitchFamily="49" charset="0"/>
              </a:rPr>
              <a:t>; </a:t>
            </a:r>
            <a:r>
              <a:rPr lang="en-US" sz="2200" b="1" dirty="0">
                <a:latin typeface="Courier New" pitchFamily="49" charset="0"/>
              </a:rPr>
              <a:t>turn off </a:t>
            </a:r>
            <a:r>
              <a:rPr lang="en-US" sz="2200" b="1" dirty="0" smtClean="0">
                <a:latin typeface="Courier New" pitchFamily="49" charset="0"/>
              </a:rPr>
              <a:t>all LEDs</a:t>
            </a:r>
            <a:endParaRPr lang="en-US" sz="2200" b="1" dirty="0">
              <a:latin typeface="Courier New" pitchFamily="49" charset="0"/>
            </a:endParaRPr>
          </a:p>
          <a:p>
            <a:pPr lvl="1">
              <a:lnSpc>
                <a:spcPct val="90000"/>
              </a:lnSpc>
              <a:buFont typeface="Wingdings" pitchFamily="2" charset="2"/>
              <a:buNone/>
            </a:pPr>
            <a:r>
              <a:rPr lang="en-US" sz="2200" b="1" dirty="0">
                <a:latin typeface="Courier New" pitchFamily="49" charset="0"/>
              </a:rPr>
              <a:t>	</a:t>
            </a:r>
            <a:r>
              <a:rPr lang="en-US" sz="2200" b="1" dirty="0" err="1">
                <a:latin typeface="Courier New" pitchFamily="49" charset="0"/>
              </a:rPr>
              <a:t>bis.b</a:t>
            </a:r>
            <a:r>
              <a:rPr lang="en-US" sz="2200" b="1" dirty="0">
                <a:latin typeface="Courier New" pitchFamily="49" charset="0"/>
              </a:rPr>
              <a:t>	#</a:t>
            </a:r>
            <a:r>
              <a:rPr lang="en-US" sz="2200" b="1" dirty="0" smtClean="0">
                <a:latin typeface="Courier New" pitchFamily="49" charset="0"/>
              </a:rPr>
              <a:t>0x03,&amp;</a:t>
            </a:r>
            <a:r>
              <a:rPr lang="en-US" sz="2200" b="1" dirty="0" smtClean="0">
                <a:solidFill>
                  <a:schemeClr val="hlink"/>
                </a:solidFill>
                <a:latin typeface="Courier New" pitchFamily="49" charset="0"/>
              </a:rPr>
              <a:t>P4OUT</a:t>
            </a:r>
            <a:r>
              <a:rPr lang="en-US" sz="2200" b="1" dirty="0">
                <a:latin typeface="Courier New" pitchFamily="49" charset="0"/>
              </a:rPr>
              <a:t>	</a:t>
            </a:r>
            <a:r>
              <a:rPr lang="en-US" sz="2200" b="1" dirty="0" smtClean="0">
                <a:latin typeface="Courier New" pitchFamily="49" charset="0"/>
              </a:rPr>
              <a:t>; </a:t>
            </a:r>
            <a:r>
              <a:rPr lang="en-US" sz="2200" b="1" dirty="0">
                <a:latin typeface="Courier New" pitchFamily="49" charset="0"/>
              </a:rPr>
              <a:t>turn on </a:t>
            </a:r>
            <a:r>
              <a:rPr lang="en-US" sz="2200" b="1" dirty="0" smtClean="0">
                <a:latin typeface="Courier New" pitchFamily="49" charset="0"/>
              </a:rPr>
              <a:t>#3 &amp; #4</a:t>
            </a:r>
            <a:endParaRPr lang="en-US" sz="2200" dirty="0" smtClean="0"/>
          </a:p>
          <a:p>
            <a:pPr lvl="1">
              <a:lnSpc>
                <a:spcPct val="90000"/>
              </a:lnSpc>
              <a:buFont typeface="Wingdings" pitchFamily="2" charset="2"/>
              <a:buNone/>
            </a:pPr>
            <a:r>
              <a:rPr lang="en-US" sz="2200" b="1" dirty="0">
                <a:latin typeface="Courier New" pitchFamily="49" charset="0"/>
              </a:rPr>
              <a:t>	</a:t>
            </a:r>
            <a:r>
              <a:rPr lang="en-US" sz="2200" b="1" dirty="0" err="1">
                <a:latin typeface="Courier New" pitchFamily="49" charset="0"/>
              </a:rPr>
              <a:t>xor.b</a:t>
            </a:r>
            <a:r>
              <a:rPr lang="en-US" sz="2200" b="1" dirty="0">
                <a:latin typeface="Courier New" pitchFamily="49" charset="0"/>
              </a:rPr>
              <a:t>	#</a:t>
            </a:r>
            <a:r>
              <a:rPr lang="en-US" sz="2200" b="1" dirty="0" smtClean="0">
                <a:latin typeface="Courier New" pitchFamily="49" charset="0"/>
              </a:rPr>
              <a:t>0x0f,&amp;</a:t>
            </a:r>
            <a:r>
              <a:rPr lang="en-US" sz="2200" b="1" dirty="0" smtClean="0">
                <a:solidFill>
                  <a:schemeClr val="hlink"/>
                </a:solidFill>
                <a:latin typeface="Courier New" pitchFamily="49" charset="0"/>
              </a:rPr>
              <a:t>P4OUT</a:t>
            </a:r>
            <a:r>
              <a:rPr lang="en-US" sz="2200" b="1" dirty="0">
                <a:latin typeface="Courier New" pitchFamily="49" charset="0"/>
              </a:rPr>
              <a:t>	</a:t>
            </a:r>
            <a:r>
              <a:rPr lang="en-US" sz="2200" b="1" dirty="0" smtClean="0">
                <a:latin typeface="Courier New" pitchFamily="49" charset="0"/>
              </a:rPr>
              <a:t>; </a:t>
            </a:r>
            <a:r>
              <a:rPr lang="en-US" sz="2200" b="1" dirty="0">
                <a:latin typeface="Courier New" pitchFamily="49" charset="0"/>
              </a:rPr>
              <a:t>toggle </a:t>
            </a:r>
            <a:r>
              <a:rPr lang="en-US" sz="2200" b="1" dirty="0" smtClean="0">
                <a:latin typeface="Courier New" pitchFamily="49" charset="0"/>
              </a:rPr>
              <a:t>1-2, 3-4 LEDs</a:t>
            </a:r>
            <a:endParaRPr lang="en-US" sz="2200" b="1" dirty="0">
              <a:latin typeface="Courier New" pitchFamily="49" charset="0"/>
            </a:endParaRPr>
          </a:p>
        </p:txBody>
      </p:sp>
      <p:sp>
        <p:nvSpPr>
          <p:cNvPr id="2759687" name="Text Box 7"/>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latin typeface="Arial" charset="0"/>
              </a:rPr>
              <a:t>Device: LED</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23161580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ooter Placeholder 4"/>
          <p:cNvSpPr>
            <a:spLocks noGrp="1"/>
          </p:cNvSpPr>
          <p:nvPr>
            <p:ph type="ftr" sz="quarter" idx="11"/>
          </p:nvPr>
        </p:nvSpPr>
        <p:spPr/>
        <p:txBody>
          <a:bodyPr/>
          <a:lstStyle/>
          <a:p>
            <a:r>
              <a:rPr lang="en-US" smtClean="0"/>
              <a:t>Assembler / Linker</a:t>
            </a:r>
            <a:endParaRPr lang="en-US"/>
          </a:p>
        </p:txBody>
      </p:sp>
      <p:sp>
        <p:nvSpPr>
          <p:cNvPr id="53" name="Slide Number Placeholder 5"/>
          <p:cNvSpPr>
            <a:spLocks noGrp="1"/>
          </p:cNvSpPr>
          <p:nvPr>
            <p:ph type="sldNum" sz="quarter" idx="12"/>
          </p:nvPr>
        </p:nvSpPr>
        <p:spPr/>
        <p:txBody>
          <a:bodyPr/>
          <a:lstStyle/>
          <a:p>
            <a:fld id="{4F215726-7341-4BFA-9270-721256B80A10}" type="slidenum">
              <a:rPr lang="en-US"/>
              <a:pPr/>
              <a:t>69</a:t>
            </a:fld>
            <a:endParaRPr lang="en-US"/>
          </a:p>
        </p:txBody>
      </p:sp>
      <p:sp>
        <p:nvSpPr>
          <p:cNvPr id="2825218" name="Rectangle 2"/>
          <p:cNvSpPr>
            <a:spLocks noGrp="1" noChangeArrowheads="1"/>
          </p:cNvSpPr>
          <p:nvPr>
            <p:ph type="title"/>
          </p:nvPr>
        </p:nvSpPr>
        <p:spPr/>
        <p:txBody>
          <a:bodyPr/>
          <a:lstStyle/>
          <a:p>
            <a:r>
              <a:rPr lang="en-US" dirty="0" smtClean="0"/>
              <a:t>Quiz 6.6</a:t>
            </a:r>
            <a:endParaRPr lang="en-US" dirty="0"/>
          </a:p>
        </p:txBody>
      </p:sp>
      <p:sp>
        <p:nvSpPr>
          <p:cNvPr id="2825219" name="Rectangle 3"/>
          <p:cNvSpPr>
            <a:spLocks noGrp="1" noChangeArrowheads="1"/>
          </p:cNvSpPr>
          <p:nvPr>
            <p:ph type="body" idx="1"/>
          </p:nvPr>
        </p:nvSpPr>
        <p:spPr>
          <a:xfrm>
            <a:off x="431800" y="1408113"/>
            <a:ext cx="8528050" cy="912812"/>
          </a:xfrm>
        </p:spPr>
        <p:txBody>
          <a:bodyPr/>
          <a:lstStyle/>
          <a:p>
            <a:pPr>
              <a:lnSpc>
                <a:spcPct val="90000"/>
              </a:lnSpc>
            </a:pPr>
            <a:r>
              <a:rPr lang="en-US" sz="2400" dirty="0" smtClean="0"/>
              <a:t>What does the following assembly code do?</a:t>
            </a:r>
            <a:endParaRPr lang="en-US" sz="2400" dirty="0"/>
          </a:p>
        </p:txBody>
      </p:sp>
      <p:sp>
        <p:nvSpPr>
          <p:cNvPr id="2825220" name="Text Box 4"/>
          <p:cNvSpPr txBox="1">
            <a:spLocks noChangeArrowheads="1"/>
          </p:cNvSpPr>
          <p:nvPr/>
        </p:nvSpPr>
        <p:spPr bwMode="auto">
          <a:xfrm>
            <a:off x="834111" y="1885716"/>
            <a:ext cx="3888423"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600" b="1" dirty="0" smtClean="0">
                <a:latin typeface="Courier New" pitchFamily="49" charset="0"/>
              </a:rPr>
              <a:t>       .</a:t>
            </a:r>
            <a:r>
              <a:rPr lang="en-US" sz="1600" b="1" dirty="0" err="1" smtClean="0">
                <a:latin typeface="Courier New" pitchFamily="49" charset="0"/>
              </a:rPr>
              <a:t>cdecls</a:t>
            </a:r>
            <a:r>
              <a:rPr lang="en-US" sz="1600" b="1" dirty="0" smtClean="0">
                <a:latin typeface="Courier New" pitchFamily="49" charset="0"/>
              </a:rPr>
              <a:t> c,"msp430.h"</a:t>
            </a:r>
          </a:p>
          <a:p>
            <a:r>
              <a:rPr lang="en-US" sz="1600" b="1" dirty="0" smtClean="0">
                <a:latin typeface="Courier New" pitchFamily="49" charset="0"/>
              </a:rPr>
              <a:t>       </a:t>
            </a:r>
            <a:r>
              <a:rPr lang="en-US" sz="1600" b="1" dirty="0">
                <a:latin typeface="Courier New" pitchFamily="49" charset="0"/>
              </a:rPr>
              <a:t>.text</a:t>
            </a:r>
          </a:p>
          <a:p>
            <a:r>
              <a:rPr lang="en-US" sz="1600" b="1" dirty="0" smtClean="0">
                <a:latin typeface="Courier New" pitchFamily="49" charset="0"/>
              </a:rPr>
              <a:t>start: </a:t>
            </a:r>
            <a:r>
              <a:rPr lang="en-US" sz="1600" b="1" dirty="0" err="1">
                <a:latin typeface="Courier New" pitchFamily="49" charset="0"/>
              </a:rPr>
              <a:t>mov.w</a:t>
            </a:r>
            <a:r>
              <a:rPr lang="en-US" sz="1600" b="1" dirty="0">
                <a:latin typeface="Courier New" pitchFamily="49" charset="0"/>
              </a:rPr>
              <a:t>   #</a:t>
            </a:r>
            <a:r>
              <a:rPr lang="en-US" sz="1600" b="1" dirty="0" smtClean="0">
                <a:latin typeface="Courier New" pitchFamily="49" charset="0"/>
              </a:rPr>
              <a:t>0x0400,SP</a:t>
            </a:r>
            <a:endParaRPr lang="en-US" sz="1600" b="1" dirty="0">
              <a:latin typeface="Courier New" pitchFamily="49" charset="0"/>
            </a:endParaRPr>
          </a:p>
          <a:p>
            <a:r>
              <a:rPr lang="en-US" sz="1600" b="1" dirty="0">
                <a:latin typeface="Courier New" pitchFamily="49" charset="0"/>
              </a:rPr>
              <a:t>       </a:t>
            </a:r>
            <a:r>
              <a:rPr lang="en-US" sz="1600" b="1" dirty="0" err="1">
                <a:latin typeface="Courier New" pitchFamily="49" charset="0"/>
              </a:rPr>
              <a:t>mov.w</a:t>
            </a:r>
            <a:r>
              <a:rPr lang="en-US" sz="1600" b="1" dirty="0">
                <a:latin typeface="Courier New" pitchFamily="49" charset="0"/>
              </a:rPr>
              <a:t>   #0x5a80</a:t>
            </a:r>
            <a:r>
              <a:rPr lang="en-US" sz="1600" b="1" dirty="0" smtClean="0">
                <a:latin typeface="Courier New" pitchFamily="49" charset="0"/>
              </a:rPr>
              <a:t>,&amp;</a:t>
            </a:r>
            <a:r>
              <a:rPr lang="en-US" sz="1600" b="1" dirty="0">
                <a:latin typeface="Courier New" pitchFamily="49" charset="0"/>
              </a:rPr>
              <a:t>WDTCTL</a:t>
            </a:r>
          </a:p>
          <a:p>
            <a:r>
              <a:rPr lang="en-US" sz="1600" b="1" dirty="0">
                <a:latin typeface="Courier New" pitchFamily="49" charset="0"/>
              </a:rPr>
              <a:t>       </a:t>
            </a:r>
            <a:r>
              <a:rPr lang="en-US" sz="1600" b="1" dirty="0" err="1">
                <a:latin typeface="Courier New" pitchFamily="49" charset="0"/>
              </a:rPr>
              <a:t>bis.b</a:t>
            </a:r>
            <a:r>
              <a:rPr lang="en-US" sz="1600" b="1" dirty="0">
                <a:latin typeface="Courier New" pitchFamily="49" charset="0"/>
              </a:rPr>
              <a:t>   #</a:t>
            </a:r>
            <a:r>
              <a:rPr lang="en-US" sz="1600" b="1" dirty="0" smtClean="0">
                <a:latin typeface="Courier New" pitchFamily="49" charset="0"/>
              </a:rPr>
              <a:t>0x0f,&amp;P4DIR</a:t>
            </a:r>
          </a:p>
          <a:p>
            <a:r>
              <a:rPr lang="en-US" sz="1600" b="1" dirty="0">
                <a:latin typeface="Courier New" pitchFamily="49" charset="0"/>
              </a:rPr>
              <a:t> </a:t>
            </a:r>
            <a:r>
              <a:rPr lang="en-US" sz="1600" b="1" dirty="0" smtClean="0">
                <a:latin typeface="Courier New" pitchFamily="49" charset="0"/>
              </a:rPr>
              <a:t>      </a:t>
            </a:r>
            <a:r>
              <a:rPr lang="en-US" sz="1600" b="1" dirty="0" err="1" smtClean="0">
                <a:latin typeface="Courier New" pitchFamily="49" charset="0"/>
              </a:rPr>
              <a:t>bic.b</a:t>
            </a:r>
            <a:r>
              <a:rPr lang="en-US" sz="1600" b="1" dirty="0" smtClean="0">
                <a:latin typeface="Courier New" pitchFamily="49" charset="0"/>
              </a:rPr>
              <a:t>   #0x0f,&amp;P4OUT</a:t>
            </a:r>
          </a:p>
          <a:p>
            <a:r>
              <a:rPr lang="en-US" sz="1600" b="1" dirty="0" smtClean="0">
                <a:latin typeface="Courier New" pitchFamily="49" charset="0"/>
              </a:rPr>
              <a:t>       </a:t>
            </a:r>
            <a:r>
              <a:rPr lang="en-US" sz="1600" b="1" dirty="0" err="1" smtClean="0">
                <a:latin typeface="Courier New" pitchFamily="49" charset="0"/>
              </a:rPr>
              <a:t>mov.w</a:t>
            </a:r>
            <a:r>
              <a:rPr lang="en-US" sz="1600" b="1" dirty="0" smtClean="0">
                <a:latin typeface="Courier New" pitchFamily="49" charset="0"/>
              </a:rPr>
              <a:t>   #0,r15</a:t>
            </a:r>
          </a:p>
          <a:p>
            <a:endParaRPr lang="en-US" sz="800" b="1" dirty="0" smtClean="0">
              <a:latin typeface="Courier New" pitchFamily="49" charset="0"/>
            </a:endParaRPr>
          </a:p>
          <a:p>
            <a:r>
              <a:rPr lang="en-US" sz="1600" b="1" dirty="0" err="1">
                <a:latin typeface="Courier New" pitchFamily="49" charset="0"/>
              </a:rPr>
              <a:t>m</a:t>
            </a:r>
            <a:r>
              <a:rPr lang="en-US" sz="1600" b="1" dirty="0" err="1" smtClean="0">
                <a:latin typeface="Courier New" pitchFamily="49" charset="0"/>
              </a:rPr>
              <a:t>loop</a:t>
            </a:r>
            <a:r>
              <a:rPr lang="en-US" sz="1600" b="1" dirty="0">
                <a:latin typeface="Courier New" pitchFamily="49" charset="0"/>
              </a:rPr>
              <a:t>: </a:t>
            </a:r>
            <a:r>
              <a:rPr lang="en-US" sz="1600" b="1" dirty="0" err="1">
                <a:latin typeface="Courier New" pitchFamily="49" charset="0"/>
              </a:rPr>
              <a:t>mov.b</a:t>
            </a:r>
            <a:r>
              <a:rPr lang="en-US" sz="1600" b="1" dirty="0">
                <a:latin typeface="Courier New" pitchFamily="49" charset="0"/>
              </a:rPr>
              <a:t>   #0x08,r4</a:t>
            </a:r>
          </a:p>
          <a:p>
            <a:endParaRPr lang="en-US" sz="800" b="1" dirty="0" smtClean="0">
              <a:latin typeface="Courier New" pitchFamily="49" charset="0"/>
            </a:endParaRPr>
          </a:p>
          <a:p>
            <a:r>
              <a:rPr lang="en-US" sz="1600" b="1" dirty="0" err="1">
                <a:latin typeface="Courier New" pitchFamily="49" charset="0"/>
              </a:rPr>
              <a:t>d</a:t>
            </a:r>
            <a:r>
              <a:rPr lang="en-US" sz="1600" b="1" dirty="0" err="1" smtClean="0">
                <a:latin typeface="Courier New" pitchFamily="49" charset="0"/>
              </a:rPr>
              <a:t>loop</a:t>
            </a:r>
            <a:r>
              <a:rPr lang="en-US" sz="1600" b="1" dirty="0" smtClean="0">
                <a:latin typeface="Courier New" pitchFamily="49" charset="0"/>
              </a:rPr>
              <a:t>: </a:t>
            </a:r>
            <a:r>
              <a:rPr lang="en-US" sz="1600" b="1" dirty="0" err="1" smtClean="0">
                <a:latin typeface="Courier New" pitchFamily="49" charset="0"/>
              </a:rPr>
              <a:t>sub.w</a:t>
            </a:r>
            <a:r>
              <a:rPr lang="en-US" sz="1600" b="1" dirty="0" smtClean="0">
                <a:latin typeface="Courier New" pitchFamily="49" charset="0"/>
              </a:rPr>
              <a:t>   #1,r15</a:t>
            </a:r>
          </a:p>
          <a:p>
            <a:r>
              <a:rPr lang="en-US" sz="1600" b="1" dirty="0">
                <a:latin typeface="Courier New" pitchFamily="49" charset="0"/>
              </a:rPr>
              <a:t> </a:t>
            </a:r>
            <a:r>
              <a:rPr lang="en-US" sz="1600" b="1" dirty="0" smtClean="0">
                <a:latin typeface="Courier New" pitchFamily="49" charset="0"/>
              </a:rPr>
              <a:t>        </a:t>
            </a:r>
            <a:r>
              <a:rPr lang="en-US" sz="1600" b="1" dirty="0" err="1" smtClean="0">
                <a:latin typeface="Courier New" pitchFamily="49" charset="0"/>
              </a:rPr>
              <a:t>jne</a:t>
            </a:r>
            <a:r>
              <a:rPr lang="en-US" sz="1600" b="1" dirty="0" smtClean="0">
                <a:latin typeface="Courier New" pitchFamily="49" charset="0"/>
              </a:rPr>
              <a:t>   </a:t>
            </a:r>
            <a:r>
              <a:rPr lang="en-US" sz="1600" b="1" dirty="0" err="1">
                <a:latin typeface="Courier New" pitchFamily="49" charset="0"/>
              </a:rPr>
              <a:t>d</a:t>
            </a:r>
            <a:r>
              <a:rPr lang="en-US" sz="1600" b="1" dirty="0" err="1" smtClean="0">
                <a:latin typeface="Courier New" pitchFamily="49" charset="0"/>
              </a:rPr>
              <a:t>loop</a:t>
            </a:r>
            <a:endParaRPr lang="en-US" sz="1600" b="1" dirty="0" smtClean="0">
              <a:latin typeface="Courier New" pitchFamily="49" charset="0"/>
            </a:endParaRPr>
          </a:p>
          <a:p>
            <a:r>
              <a:rPr lang="en-US" sz="1600" b="1" dirty="0" smtClean="0">
                <a:latin typeface="Courier New" pitchFamily="49" charset="0"/>
              </a:rPr>
              <a:t>       </a:t>
            </a:r>
            <a:r>
              <a:rPr lang="en-US" sz="1600" b="1" dirty="0" err="1" smtClean="0">
                <a:latin typeface="Courier New" pitchFamily="49" charset="0"/>
              </a:rPr>
              <a:t>xor.b</a:t>
            </a:r>
            <a:r>
              <a:rPr lang="en-US" sz="1600" b="1" dirty="0" smtClean="0">
                <a:latin typeface="Courier New" pitchFamily="49" charset="0"/>
              </a:rPr>
              <a:t>   r4,&amp;P4OUT</a:t>
            </a:r>
          </a:p>
          <a:p>
            <a:r>
              <a:rPr lang="en-US" sz="1600" b="1" dirty="0">
                <a:latin typeface="Courier New" pitchFamily="49" charset="0"/>
              </a:rPr>
              <a:t> </a:t>
            </a:r>
            <a:r>
              <a:rPr lang="en-US" sz="1600" b="1" dirty="0" smtClean="0">
                <a:latin typeface="Courier New" pitchFamily="49" charset="0"/>
              </a:rPr>
              <a:t>      </a:t>
            </a:r>
            <a:r>
              <a:rPr lang="en-US" sz="1600" b="1" dirty="0" err="1" smtClean="0">
                <a:latin typeface="Courier New" pitchFamily="49" charset="0"/>
              </a:rPr>
              <a:t>rrc.b</a:t>
            </a:r>
            <a:r>
              <a:rPr lang="en-US" sz="1600" b="1" dirty="0" smtClean="0">
                <a:latin typeface="Courier New" pitchFamily="49" charset="0"/>
              </a:rPr>
              <a:t>   r4</a:t>
            </a:r>
          </a:p>
          <a:p>
            <a:r>
              <a:rPr lang="en-US" sz="1600" b="1" dirty="0">
                <a:latin typeface="Courier New" pitchFamily="49" charset="0"/>
              </a:rPr>
              <a:t> </a:t>
            </a:r>
            <a:r>
              <a:rPr lang="en-US" sz="1600" b="1" dirty="0" smtClean="0">
                <a:latin typeface="Courier New" pitchFamily="49" charset="0"/>
              </a:rPr>
              <a:t>        </a:t>
            </a:r>
            <a:r>
              <a:rPr lang="en-US" sz="1600" b="1" dirty="0" err="1" smtClean="0">
                <a:latin typeface="Courier New" pitchFamily="49" charset="0"/>
              </a:rPr>
              <a:t>jnc</a:t>
            </a:r>
            <a:r>
              <a:rPr lang="en-US" sz="1600" b="1" dirty="0" smtClean="0">
                <a:latin typeface="Courier New" pitchFamily="49" charset="0"/>
              </a:rPr>
              <a:t>   </a:t>
            </a:r>
            <a:r>
              <a:rPr lang="en-US" sz="1600" b="1" dirty="0" err="1" smtClean="0">
                <a:latin typeface="Courier New" pitchFamily="49" charset="0"/>
              </a:rPr>
              <a:t>dloop</a:t>
            </a:r>
            <a:endParaRPr lang="en-US" sz="1600" b="1" dirty="0" smtClean="0">
              <a:latin typeface="Courier New" pitchFamily="49" charset="0"/>
            </a:endParaRPr>
          </a:p>
          <a:p>
            <a:r>
              <a:rPr lang="en-US" sz="1600" b="1" dirty="0" smtClean="0">
                <a:latin typeface="Courier New" pitchFamily="49" charset="0"/>
              </a:rPr>
              <a:t>       </a:t>
            </a:r>
            <a:r>
              <a:rPr lang="en-US" sz="1600" b="1" dirty="0" err="1" smtClean="0">
                <a:latin typeface="Courier New" pitchFamily="49" charset="0"/>
              </a:rPr>
              <a:t>jmp</a:t>
            </a:r>
            <a:r>
              <a:rPr lang="en-US" sz="1600" b="1" dirty="0" smtClean="0">
                <a:latin typeface="Courier New" pitchFamily="49" charset="0"/>
              </a:rPr>
              <a:t>     </a:t>
            </a:r>
            <a:r>
              <a:rPr lang="en-US" sz="1600" b="1" dirty="0" err="1">
                <a:latin typeface="Courier New" pitchFamily="49" charset="0"/>
              </a:rPr>
              <a:t>mloop</a:t>
            </a:r>
            <a:endParaRPr lang="en-US" sz="1600" b="1" dirty="0">
              <a:latin typeface="Courier New" pitchFamily="49" charset="0"/>
            </a:endParaRPr>
          </a:p>
          <a:p>
            <a:endParaRPr lang="en-US" sz="800" b="1" dirty="0">
              <a:latin typeface="Courier New" pitchFamily="49" charset="0"/>
            </a:endParaRPr>
          </a:p>
          <a:p>
            <a:r>
              <a:rPr lang="en-US" sz="1600" b="1" dirty="0">
                <a:latin typeface="Courier New" pitchFamily="49" charset="0"/>
              </a:rPr>
              <a:t>       .sect   ".reset"</a:t>
            </a:r>
          </a:p>
          <a:p>
            <a:r>
              <a:rPr lang="en-US" sz="1600" b="1" dirty="0">
                <a:latin typeface="Courier New" pitchFamily="49" charset="0"/>
              </a:rPr>
              <a:t>       .word   </a:t>
            </a:r>
            <a:r>
              <a:rPr lang="en-US" sz="1600" b="1" dirty="0" smtClean="0">
                <a:latin typeface="Courier New" pitchFamily="49" charset="0"/>
              </a:rPr>
              <a:t>start</a:t>
            </a:r>
            <a:endParaRPr lang="en-US" sz="1600" b="1" dirty="0">
              <a:latin typeface="Courier New" pitchFamily="49" charset="0"/>
            </a:endParaRPr>
          </a:p>
          <a:p>
            <a:r>
              <a:rPr lang="en-US" sz="1600" b="1" dirty="0">
                <a:latin typeface="Courier New" pitchFamily="49" charset="0"/>
              </a:rPr>
              <a:t>       .end</a:t>
            </a:r>
          </a:p>
        </p:txBody>
      </p:sp>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6786060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4372" name="Rectangle 4"/>
          <p:cNvSpPr>
            <a:spLocks noGrp="1" noChangeArrowheads="1"/>
          </p:cNvSpPr>
          <p:nvPr>
            <p:ph type="ctrTitle"/>
          </p:nvPr>
        </p:nvSpPr>
        <p:spPr/>
        <p:txBody>
          <a:bodyPr/>
          <a:lstStyle/>
          <a:p>
            <a:r>
              <a:rPr lang="en-US"/>
              <a:t>Assembly Instructions</a:t>
            </a:r>
          </a:p>
        </p:txBody>
      </p:sp>
      <p:sp>
        <p:nvSpPr>
          <p:cNvPr id="2874373" name="Rectangle 5"/>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35227198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p:txBody>
          <a:bodyPr/>
          <a:lstStyle/>
          <a:p>
            <a:r>
              <a:rPr lang="en-US" smtClean="0"/>
              <a:t>Assembler / Linker</a:t>
            </a:r>
            <a:endParaRPr lang="en-US"/>
          </a:p>
        </p:txBody>
      </p:sp>
      <p:sp>
        <p:nvSpPr>
          <p:cNvPr id="5" name="Slide Number Placeholder 3"/>
          <p:cNvSpPr>
            <a:spLocks noGrp="1"/>
          </p:cNvSpPr>
          <p:nvPr>
            <p:ph type="sldNum" sz="quarter" idx="12"/>
          </p:nvPr>
        </p:nvSpPr>
        <p:spPr/>
        <p:txBody>
          <a:bodyPr/>
          <a:lstStyle/>
          <a:p>
            <a:fld id="{DE076C90-0FC6-414C-A54B-C8D0551D42DC}" type="slidenum">
              <a:rPr lang="en-US"/>
              <a:pPr/>
              <a:t>70</a:t>
            </a:fld>
            <a:endParaRPr lang="en-US"/>
          </a:p>
        </p:txBody>
      </p:sp>
      <p:pic>
        <p:nvPicPr>
          <p:cNvPr id="2762754" name="Picture 2" descr="monkey programm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5"/>
            <a:ext cx="9144000" cy="601662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BYU CS 224</a:t>
            </a:r>
            <a:endParaRPr lang="en-US"/>
          </a:p>
        </p:txBody>
      </p:sp>
    </p:spTree>
    <p:extLst>
      <p:ext uri="{BB962C8B-B14F-4D97-AF65-F5344CB8AC3E}">
        <p14:creationId xmlns:p14="http://schemas.microsoft.com/office/powerpoint/2010/main" val="4098125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8" name="Slide Number Placeholder 3"/>
          <p:cNvSpPr>
            <a:spLocks noGrp="1"/>
          </p:cNvSpPr>
          <p:nvPr>
            <p:ph type="sldNum" sz="quarter" idx="12"/>
          </p:nvPr>
        </p:nvSpPr>
        <p:spPr/>
        <p:txBody>
          <a:bodyPr/>
          <a:lstStyle/>
          <a:p>
            <a:fld id="{6DDAC910-643E-4CCD-A436-8D8FFD0C9BB7}" type="slidenum">
              <a:rPr lang="en-US">
                <a:solidFill>
                  <a:srgbClr val="000000"/>
                </a:solidFill>
              </a:rPr>
              <a:pPr/>
              <a:t>8</a:t>
            </a:fld>
            <a:endParaRPr lang="en-US">
              <a:solidFill>
                <a:srgbClr val="000000"/>
              </a:solidFill>
            </a:endParaRPr>
          </a:p>
        </p:txBody>
      </p:sp>
      <p:sp>
        <p:nvSpPr>
          <p:cNvPr id="2961410" name="Rectangle 2"/>
          <p:cNvSpPr>
            <a:spLocks noGrp="1" noChangeArrowheads="1"/>
          </p:cNvSpPr>
          <p:nvPr>
            <p:ph type="title" idx="4294967295"/>
          </p:nvPr>
        </p:nvSpPr>
        <p:spPr/>
        <p:txBody>
          <a:bodyPr/>
          <a:lstStyle/>
          <a:p>
            <a:r>
              <a:rPr lang="en-GB" dirty="0" smtClean="0"/>
              <a:t>Double </a:t>
            </a:r>
            <a:r>
              <a:rPr lang="en-GB" dirty="0"/>
              <a:t>Operand</a:t>
            </a:r>
            <a:endParaRPr lang="pt-PT" dirty="0"/>
          </a:p>
        </p:txBody>
      </p:sp>
      <p:graphicFrame>
        <p:nvGraphicFramePr>
          <p:cNvPr id="2961412" name="Group 4"/>
          <p:cNvGraphicFramePr>
            <a:graphicFrameLocks noGrp="1"/>
          </p:cNvGraphicFramePr>
          <p:nvPr>
            <p:ph sz="quarter" idx="4294967295"/>
            <p:extLst>
              <p:ext uri="{D42A27DB-BD31-4B8C-83A1-F6EECF244321}">
                <p14:modId xmlns:p14="http://schemas.microsoft.com/office/powerpoint/2010/main" val="3630759504"/>
              </p:ext>
            </p:extLst>
          </p:nvPr>
        </p:nvGraphicFramePr>
        <p:xfrm>
          <a:off x="482600" y="1516738"/>
          <a:ext cx="8475663" cy="2103120"/>
        </p:xfrm>
        <a:graphic>
          <a:graphicData uri="http://schemas.openxmlformats.org/drawingml/2006/table">
            <a:tbl>
              <a:tblPr/>
              <a:tblGrid>
                <a:gridCol w="2400300"/>
                <a:gridCol w="2090738"/>
                <a:gridCol w="3984625"/>
              </a:tblGrid>
              <a:tr h="14605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Mnemonic</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Operation</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Description</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146050">
                <a:tc gridSpan="3">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2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Arithmetic instructions</a:t>
                      </a:r>
                      <a:endParaRPr kumimoji="0" lang="en-GB" sz="2400" b="1" i="0" u="none" strike="noStrike" cap="none" normalizeH="0" baseline="0" smtClean="0">
                        <a:ln>
                          <a:noFill/>
                        </a:ln>
                        <a:solidFill>
                          <a:schemeClr val="tx1"/>
                        </a:solidFill>
                        <a:effectLst/>
                        <a:latin typeface="Arial" pitchFamily="34" charset="0"/>
                        <a:ea typeface="Times New Roman" pitchFamily="18" charset="0"/>
                        <a:cs typeface="Tahoma" pitchFamily="34" charset="0"/>
                      </a:endParaRPr>
                    </a:p>
                  </a:txBody>
                  <a:tcPr horzOverflow="overflow">
                    <a:lnL>
                      <a:noFill/>
                    </a:lnL>
                    <a:lnR>
                      <a:noFill/>
                    </a:lnR>
                    <a:lnT w="2540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144463">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ADD</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w="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src+dst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horzOverflow="overflow">
                    <a:lnL>
                      <a:noFill/>
                    </a:lnL>
                    <a:lnR>
                      <a:noFill/>
                    </a:lnR>
                    <a:lnT w="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Add source to destination</a:t>
                      </a:r>
                    </a:p>
                  </a:txBody>
                  <a:tcPr horzOverflow="overflow">
                    <a:lnL>
                      <a:noFill/>
                    </a:lnL>
                    <a:lnR>
                      <a:noFill/>
                    </a:lnR>
                    <a:lnT w="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r>
              <a:tr h="22860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ADDC</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a:noFill/>
                    </a:lnT>
                    <a:lnB>
                      <a:noFill/>
                    </a:lnB>
                    <a:lnTlToBr>
                      <a:noFill/>
                    </a:lnTlToBr>
                    <a:lnBlToTr>
                      <a:noFill/>
                    </a:lnBlToTr>
                    <a:solidFill>
                      <a:srgbClr val="FFFFFF"/>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src+dst+C</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horzOverflow="overflow">
                    <a:lnL>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Add source and carry to destination</a:t>
                      </a:r>
                    </a:p>
                  </a:txBody>
                  <a:tcPr horzOverflow="overflow">
                    <a:lnL>
                      <a:noFill/>
                    </a:lnL>
                    <a:lnR>
                      <a:noFill/>
                    </a:lnR>
                    <a:lnT>
                      <a:noFill/>
                    </a:lnT>
                    <a:lnB>
                      <a:noFill/>
                    </a:lnB>
                    <a:lnTlToBr>
                      <a:noFill/>
                    </a:lnTlToBr>
                    <a:lnBlToTr>
                      <a:noFill/>
                    </a:lnBlToTr>
                    <a:solidFill>
                      <a:srgbClr val="FFFFFF"/>
                    </a:solidFill>
                  </a:tcPr>
                </a:tc>
              </a:tr>
              <a:tr h="22860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DADD</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src+dst+C</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dst</a:t>
                      </a: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 (</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dec</a:t>
                      </a: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Decimal add source and carry to destination</a:t>
                      </a:r>
                    </a:p>
                  </a:txBody>
                  <a:tcPr horzOverflow="overflow">
                    <a:lnL>
                      <a:noFill/>
                    </a:lnL>
                    <a:lnR>
                      <a:noFill/>
                    </a:lnR>
                    <a:lnT>
                      <a:noFill/>
                    </a:lnT>
                    <a:lnB>
                      <a:noFill/>
                    </a:lnB>
                    <a:lnTlToBr>
                      <a:noFill/>
                    </a:lnTlToBr>
                    <a:lnBlToTr>
                      <a:noFill/>
                    </a:lnBlToTr>
                    <a:solidFill>
                      <a:schemeClr val="accent3">
                        <a:lumMod val="85000"/>
                      </a:schemeClr>
                    </a:solidFill>
                  </a:tcPr>
                </a:tc>
              </a:tr>
              <a:tr h="14605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SUB</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dst+.not.src+1</a:t>
                      </a: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Subtract source from destination</a:t>
                      </a:r>
                    </a:p>
                  </a:txBody>
                  <a:tcPr horzOverflow="overflow">
                    <a:lnL>
                      <a:noFill/>
                    </a:lnL>
                    <a:lnR>
                      <a:noFill/>
                    </a:lnR>
                    <a:lnT>
                      <a:noFill/>
                    </a:lnT>
                    <a:lnB>
                      <a:noFill/>
                    </a:lnB>
                    <a:lnTlToBr>
                      <a:noFill/>
                    </a:lnTlToBr>
                    <a:lnBlToTr>
                      <a:noFill/>
                    </a:lnBlToTr>
                    <a:noFill/>
                  </a:tcPr>
                </a:tc>
              </a:tr>
              <a:tr h="22860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SUBC</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a:noFill/>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dst+.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not.src+C</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horzOverflow="overflow">
                    <a:lnL>
                      <a:noFill/>
                    </a:lnL>
                    <a:lnR>
                      <a:noFill/>
                    </a:lnR>
                    <a:lnT>
                      <a:noFill/>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Subtract source and carry from destination</a:t>
                      </a:r>
                    </a:p>
                  </a:txBody>
                  <a:tcPr horzOverflow="overflow">
                    <a:lnL>
                      <a:noFill/>
                    </a:lnL>
                    <a:lnR>
                      <a:noFill/>
                    </a:lnR>
                    <a:lnT>
                      <a:noFill/>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r>
            </a:tbl>
          </a:graphicData>
        </a:graphic>
      </p:graphicFrame>
      <p:sp>
        <p:nvSpPr>
          <p:cNvPr id="2961463" name="Text Box 55"/>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pitchFamily="34" charset="0"/>
              </a:rPr>
              <a:t>Double Operand Instructions</a:t>
            </a:r>
          </a:p>
        </p:txBody>
      </p:sp>
      <p:sp>
        <p:nvSpPr>
          <p:cNvPr id="2" name="Date Placeholder 1"/>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713392148"/>
              </p:ext>
            </p:extLst>
          </p:nvPr>
        </p:nvGraphicFramePr>
        <p:xfrm>
          <a:off x="475868" y="3699649"/>
          <a:ext cx="8475663" cy="1828800"/>
        </p:xfrm>
        <a:graphic>
          <a:graphicData uri="http://schemas.openxmlformats.org/drawingml/2006/table">
            <a:tbl>
              <a:tblPr/>
              <a:tblGrid>
                <a:gridCol w="2400300"/>
                <a:gridCol w="2090738"/>
                <a:gridCol w="3984625"/>
              </a:tblGrid>
              <a:tr h="146050">
                <a:tc gridSpan="3">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Logical and register control instructions</a:t>
                      </a:r>
                    </a:p>
                  </a:txBody>
                  <a:tcP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14605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AND</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w="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src.and.dst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horzOverflow="overflow">
                    <a:lnL>
                      <a:noFill/>
                    </a:lnL>
                    <a:lnR>
                      <a:noFill/>
                    </a:lnR>
                    <a:lnT w="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AND source with destination</a:t>
                      </a:r>
                    </a:p>
                  </a:txBody>
                  <a:tcPr horzOverflow="overflow">
                    <a:lnL>
                      <a:noFill/>
                    </a:lnL>
                    <a:lnR>
                      <a:noFill/>
                    </a:lnR>
                    <a:lnT w="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r>
              <a:tr h="144463">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BIC</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a:noFill/>
                    </a:lnT>
                    <a:lnB>
                      <a:noFill/>
                    </a:lnB>
                    <a:lnTlToBr>
                      <a:noFill/>
                    </a:lnTlToBr>
                    <a:lnBlToTr>
                      <a:noFill/>
                    </a:lnBlToTr>
                    <a:solidFill>
                      <a:srgbClr val="FFFFFF"/>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not.src.and.dst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horzOverflow="overflow">
                    <a:lnL>
                      <a:noFill/>
                    </a:lnL>
                    <a:lnR>
                      <a:noFill/>
                    </a:lnR>
                    <a:lnT>
                      <a:noFill/>
                    </a:lnT>
                    <a:lnB>
                      <a:noFill/>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Clear bits in destination</a:t>
                      </a:r>
                    </a:p>
                  </a:txBody>
                  <a:tcPr horzOverflow="overflow">
                    <a:lnL>
                      <a:noFill/>
                    </a:lnL>
                    <a:lnR>
                      <a:noFill/>
                    </a:lnR>
                    <a:lnT>
                      <a:noFill/>
                    </a:lnT>
                    <a:lnB>
                      <a:noFill/>
                    </a:lnB>
                    <a:lnTlToBr>
                      <a:noFill/>
                    </a:lnTlToBr>
                    <a:lnBlToTr>
                      <a:noFill/>
                    </a:lnBlToTr>
                    <a:solidFill>
                      <a:srgbClr val="FFFFFF"/>
                    </a:solidFill>
                  </a:tcPr>
                </a:tc>
              </a:tr>
              <a:tr h="14605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BIS</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src.or.dst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horzOverflow="overflow">
                    <a:lnL>
                      <a:noFill/>
                    </a:lnL>
                    <a:lnR>
                      <a:noFill/>
                    </a:lnR>
                    <a:lnT>
                      <a:noFill/>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OR (set) bits in destination</a:t>
                      </a:r>
                    </a:p>
                  </a:txBody>
                  <a:tcPr horzOverflow="overflow">
                    <a:lnL>
                      <a:noFill/>
                    </a:lnL>
                    <a:lnR>
                      <a:noFill/>
                    </a:lnR>
                    <a:lnT>
                      <a:noFill/>
                    </a:lnT>
                    <a:lnB>
                      <a:noFill/>
                    </a:lnB>
                    <a:lnTlToBr>
                      <a:noFill/>
                    </a:lnTlToBr>
                    <a:lnBlToTr>
                      <a:noFill/>
                    </a:lnBlToTr>
                    <a:solidFill>
                      <a:schemeClr val="accent3">
                        <a:lumMod val="85000"/>
                      </a:schemeClr>
                    </a:solidFill>
                  </a:tcPr>
                </a:tc>
              </a:tr>
              <a:tr h="14605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BIT</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src.and.dst</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endParaRPr>
                    </a:p>
                  </a:txBody>
                  <a:tcPr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Test bits in destination</a:t>
                      </a:r>
                    </a:p>
                  </a:txBody>
                  <a:tcPr horzOverflow="overflow">
                    <a:lnL>
                      <a:noFill/>
                    </a:lnL>
                    <a:lnR>
                      <a:noFill/>
                    </a:lnR>
                    <a:lnT>
                      <a:noFill/>
                    </a:lnT>
                    <a:lnB>
                      <a:noFill/>
                    </a:lnB>
                    <a:lnTlToBr>
                      <a:noFill/>
                    </a:lnTlToBr>
                    <a:lnBlToTr>
                      <a:noFill/>
                    </a:lnBlToTr>
                    <a:noFill/>
                  </a:tcPr>
                </a:tc>
              </a:tr>
              <a:tr h="14605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XOR</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a:noFill/>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src.xor.dst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dirty="0" err="1"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horzOverflow="overflow">
                    <a:lnL>
                      <a:noFill/>
                    </a:lnL>
                    <a:lnR>
                      <a:noFill/>
                    </a:lnR>
                    <a:lnT>
                      <a:noFill/>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XOR source with destination</a:t>
                      </a:r>
                    </a:p>
                  </a:txBody>
                  <a:tcPr horzOverflow="overflow">
                    <a:lnL>
                      <a:noFill/>
                    </a:lnL>
                    <a:lnR>
                      <a:noFill/>
                    </a:lnR>
                    <a:lnT>
                      <a:noFill/>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789663964"/>
              </p:ext>
            </p:extLst>
          </p:nvPr>
        </p:nvGraphicFramePr>
        <p:xfrm>
          <a:off x="475868" y="5583556"/>
          <a:ext cx="8475663" cy="914400"/>
        </p:xfrm>
        <a:graphic>
          <a:graphicData uri="http://schemas.openxmlformats.org/drawingml/2006/table">
            <a:tbl>
              <a:tblPr/>
              <a:tblGrid>
                <a:gridCol w="2400300"/>
                <a:gridCol w="2090738"/>
                <a:gridCol w="3984625"/>
              </a:tblGrid>
              <a:tr h="144463">
                <a:tc gridSpan="3">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Goudy"/>
                        </a:rPr>
                        <a:t>Data instructions</a:t>
                      </a:r>
                      <a:endPar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endParaRPr>
                    </a:p>
                  </a:txBody>
                  <a:tcP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14605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CMP</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w="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dst-src</a:t>
                      </a:r>
                    </a:p>
                  </a:txBody>
                  <a:tcPr horzOverflow="overflow">
                    <a:lnL>
                      <a:noFill/>
                    </a:lnL>
                    <a:lnR>
                      <a:noFill/>
                    </a:lnR>
                    <a:lnT w="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Compare source to destination</a:t>
                      </a:r>
                    </a:p>
                  </a:txBody>
                  <a:tcPr horzOverflow="overflow">
                    <a:lnL>
                      <a:noFill/>
                    </a:lnL>
                    <a:lnR>
                      <a:noFill/>
                    </a:lnR>
                    <a:lnT w="0" cap="flat" cmpd="sng" algn="ctr">
                      <a:solidFill>
                        <a:srgbClr val="000000"/>
                      </a:solidFill>
                      <a:prstDash val="solid"/>
                      <a:round/>
                      <a:headEnd type="none" w="med" len="med"/>
                      <a:tailEnd type="none" w="med" len="med"/>
                    </a:lnT>
                    <a:lnB>
                      <a:noFill/>
                    </a:lnB>
                    <a:lnTlToBr>
                      <a:noFill/>
                    </a:lnTlToBr>
                    <a:lnBlToTr>
                      <a:noFill/>
                    </a:lnBlToTr>
                    <a:solidFill>
                      <a:schemeClr val="accent3">
                        <a:lumMod val="85000"/>
                      </a:schemeClr>
                    </a:solidFill>
                  </a:tcPr>
                </a:tc>
              </a:tr>
              <a:tr h="14605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mn-lt"/>
                          <a:ea typeface="Times New Roman" pitchFamily="18" charset="0"/>
                          <a:cs typeface="Courier New" pitchFamily="49" charset="0"/>
                        </a:rPr>
                        <a:t>MOV</a:t>
                      </a:r>
                      <a:r>
                        <a:rPr kumimoji="0" lang="en-GB" sz="12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(.B or .W) </a:t>
                      </a:r>
                      <a:r>
                        <a:rPr kumimoji="0" lang="en-GB" sz="12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src,dst</a:t>
                      </a:r>
                      <a:endParaRPr kumimoji="0" lang="en-GB" sz="24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src</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rPr>
                        <a:t></a:t>
                      </a:r>
                      <a:r>
                        <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dst</a:t>
                      </a:r>
                      <a:endParaRPr kumimoji="0" lang="en-GB" sz="1400" b="1" i="0" u="none" strike="noStrike" cap="none" normalizeH="0" baseline="0" smtClean="0">
                        <a:ln>
                          <a:noFill/>
                        </a:ln>
                        <a:solidFill>
                          <a:schemeClr val="tx1"/>
                        </a:solidFill>
                        <a:effectLst/>
                        <a:latin typeface="Arial" pitchFamily="34" charset="0"/>
                        <a:ea typeface="Times New Roman" pitchFamily="18" charset="0"/>
                        <a:cs typeface="Tahoma" pitchFamily="34" charset="0"/>
                        <a:sym typeface="Symbol" pitchFamily="18" charset="2"/>
                      </a:endParaRPr>
                    </a:p>
                  </a:txBody>
                  <a:tcP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ea typeface="Times New Roman" pitchFamily="18" charset="0"/>
                          <a:cs typeface="Goudy"/>
                        </a:rPr>
                        <a:t>Move source to destination</a:t>
                      </a:r>
                    </a:p>
                  </a:txBody>
                  <a:tcP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10574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1412"/>
                                        </p:tgtEl>
                                        <p:attrNameLst>
                                          <p:attrName>style.visibility</p:attrName>
                                        </p:attrNameLst>
                                      </p:cBhvr>
                                      <p:to>
                                        <p:strVal val="visible"/>
                                      </p:to>
                                    </p:set>
                                    <p:animEffect transition="in" filter="fade">
                                      <p:cBhvr>
                                        <p:cTn id="7" dur="500"/>
                                        <p:tgtEl>
                                          <p:spTgt spid="29614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p:cNvSpPr>
            <a:spLocks noGrp="1"/>
          </p:cNvSpPr>
          <p:nvPr>
            <p:ph type="ftr" sz="quarter" idx="11"/>
          </p:nvPr>
        </p:nvSpPr>
        <p:spPr/>
        <p:txBody>
          <a:bodyPr/>
          <a:lstStyle/>
          <a:p>
            <a:r>
              <a:rPr lang="en-US" smtClean="0">
                <a:solidFill>
                  <a:srgbClr val="000000"/>
                </a:solidFill>
              </a:rPr>
              <a:t>Assembler / Linker</a:t>
            </a:r>
            <a:endParaRPr lang="en-US">
              <a:solidFill>
                <a:srgbClr val="000000"/>
              </a:solidFill>
            </a:endParaRPr>
          </a:p>
        </p:txBody>
      </p:sp>
      <p:sp>
        <p:nvSpPr>
          <p:cNvPr id="8" name="Slide Number Placeholder 3"/>
          <p:cNvSpPr>
            <a:spLocks noGrp="1"/>
          </p:cNvSpPr>
          <p:nvPr>
            <p:ph type="sldNum" sz="quarter" idx="12"/>
          </p:nvPr>
        </p:nvSpPr>
        <p:spPr/>
        <p:txBody>
          <a:bodyPr/>
          <a:lstStyle/>
          <a:p>
            <a:fld id="{6DDAC910-643E-4CCD-A436-8D8FFD0C9BB7}" type="slidenum">
              <a:rPr lang="en-US">
                <a:solidFill>
                  <a:srgbClr val="000000"/>
                </a:solidFill>
              </a:rPr>
              <a:pPr/>
              <a:t>9</a:t>
            </a:fld>
            <a:endParaRPr lang="en-US">
              <a:solidFill>
                <a:srgbClr val="000000"/>
              </a:solidFill>
            </a:endParaRPr>
          </a:p>
        </p:txBody>
      </p:sp>
      <p:sp>
        <p:nvSpPr>
          <p:cNvPr id="2961410" name="Rectangle 2"/>
          <p:cNvSpPr>
            <a:spLocks noGrp="1" noChangeArrowheads="1"/>
          </p:cNvSpPr>
          <p:nvPr>
            <p:ph type="title" idx="4294967295"/>
          </p:nvPr>
        </p:nvSpPr>
        <p:spPr/>
        <p:txBody>
          <a:bodyPr/>
          <a:lstStyle/>
          <a:p>
            <a:r>
              <a:rPr lang="en-GB" dirty="0" smtClean="0"/>
              <a:t>Single Operand</a:t>
            </a:r>
            <a:endParaRPr lang="pt-PT" dirty="0"/>
          </a:p>
        </p:txBody>
      </p:sp>
      <p:sp>
        <p:nvSpPr>
          <p:cNvPr id="2961463" name="Text Box 55"/>
          <p:cNvSpPr txBox="1">
            <a:spLocks noChangeArrowheads="1"/>
          </p:cNvSpPr>
          <p:nvPr/>
        </p:nvSpPr>
        <p:spPr bwMode="auto">
          <a:xfrm>
            <a:off x="5418138" y="76200"/>
            <a:ext cx="3678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ct val="50000"/>
              </a:spcBef>
            </a:pPr>
            <a:r>
              <a:rPr lang="en-US" sz="1800" b="1">
                <a:solidFill>
                  <a:srgbClr val="000000"/>
                </a:solidFill>
                <a:latin typeface="Arial" pitchFamily="34" charset="0"/>
              </a:rPr>
              <a:t>Double Operand Instructions</a:t>
            </a:r>
          </a:p>
        </p:txBody>
      </p:sp>
      <p:sp>
        <p:nvSpPr>
          <p:cNvPr id="2" name="Date Placeholder 1"/>
          <p:cNvSpPr>
            <a:spLocks noGrp="1"/>
          </p:cNvSpPr>
          <p:nvPr>
            <p:ph type="dt" sz="half" idx="10"/>
          </p:nvPr>
        </p:nvSpPr>
        <p:spPr/>
        <p:txBody>
          <a:bodyPr/>
          <a:lstStyle/>
          <a:p>
            <a:r>
              <a:rPr lang="en-US" smtClean="0">
                <a:solidFill>
                  <a:srgbClr val="000000"/>
                </a:solidFill>
              </a:rPr>
              <a:t>BYU CS 224</a:t>
            </a:r>
            <a:endParaRPr lang="en-US">
              <a:solidFill>
                <a:srgbClr val="000000"/>
              </a:solidFill>
            </a:endParaRPr>
          </a:p>
        </p:txBody>
      </p:sp>
      <p:graphicFrame>
        <p:nvGraphicFramePr>
          <p:cNvPr id="9" name="Group 55"/>
          <p:cNvGraphicFramePr>
            <a:graphicFrameLocks/>
          </p:cNvGraphicFramePr>
          <p:nvPr>
            <p:extLst>
              <p:ext uri="{D42A27DB-BD31-4B8C-83A1-F6EECF244321}">
                <p14:modId xmlns:p14="http://schemas.microsoft.com/office/powerpoint/2010/main" val="3139785444"/>
              </p:ext>
            </p:extLst>
          </p:nvPr>
        </p:nvGraphicFramePr>
        <p:xfrm>
          <a:off x="488950" y="2076450"/>
          <a:ext cx="8364538" cy="3180080"/>
        </p:xfrm>
        <a:graphic>
          <a:graphicData uri="http://schemas.openxmlformats.org/drawingml/2006/table">
            <a:tbl>
              <a:tblPr/>
              <a:tblGrid>
                <a:gridCol w="2368550"/>
                <a:gridCol w="2840038"/>
                <a:gridCol w="3155950"/>
              </a:tblGrid>
              <a:tr h="231775">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Arial" pitchFamily="34" charset="0"/>
                          <a:ea typeface="Times New Roman" pitchFamily="18" charset="0"/>
                          <a:cs typeface="Tahoma" pitchFamily="34" charset="0"/>
                        </a:rPr>
                        <a:t>Mnemonic</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Operation</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smtClean="0">
                          <a:ln>
                            <a:noFill/>
                          </a:ln>
                          <a:solidFill>
                            <a:schemeClr val="tx1"/>
                          </a:solidFill>
                          <a:effectLst/>
                          <a:latin typeface="Arial" pitchFamily="34" charset="0"/>
                          <a:ea typeface="Times New Roman" pitchFamily="18" charset="0"/>
                          <a:cs typeface="Tahoma" pitchFamily="34" charset="0"/>
                        </a:rPr>
                        <a:t>Description</a:t>
                      </a:r>
                    </a:p>
                  </a:txBody>
                  <a:tcPr horzOverflow="overflow">
                    <a:lnL>
                      <a:noFill/>
                    </a:lnL>
                    <a:lnR>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231775">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RRC(</a:t>
                      </a:r>
                      <a:r>
                        <a:rPr kumimoji="0" lang="en-GB" sz="1600" b="1" i="0" u="none" strike="noStrike" cap="none" normalizeH="0" baseline="0" dirty="0" smtClean="0">
                          <a:ln>
                            <a:noFill/>
                          </a:ln>
                          <a:solidFill>
                            <a:schemeClr val="tx1"/>
                          </a:solidFill>
                          <a:effectLst/>
                          <a:latin typeface="Arial Narrow" pitchFamily="34" charset="0"/>
                          <a:ea typeface="Times New Roman" pitchFamily="18" charset="0"/>
                          <a:cs typeface="Courier New" pitchFamily="49" charset="0"/>
                        </a:rPr>
                        <a:t>.B or .W</a:t>
                      </a: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n-GB" sz="16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a:t>
                      </a:r>
                      <a:endPar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anchor="ctr" horzOverflow="overflow">
                    <a:lnL>
                      <a:noFill/>
                    </a:lnL>
                    <a:lnR>
                      <a:noFill/>
                    </a:lnR>
                    <a:lnT w="2540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itchFamily="2" charset="2"/>
                        <a:buNone/>
                        <a:tabLst>
                          <a:tab pos="2338388" algn="l"/>
                        </a:tabLst>
                        <a:defRPr/>
                      </a:pPr>
                      <a:r>
                        <a:rPr kumimoji="0" lang="en-US" sz="1000" b="1" i="0" u="none" strike="noStrike" kern="0" cap="none" spc="0" normalizeH="0" baseline="0" noProof="0" dirty="0" smtClean="0">
                          <a:ln>
                            <a:noFill/>
                          </a:ln>
                          <a:solidFill>
                            <a:srgbClr val="000000"/>
                          </a:solidFill>
                          <a:effectLst/>
                          <a:uLnTx/>
                          <a:uFillTx/>
                          <a:latin typeface="+mn-lt"/>
                        </a:rPr>
                        <a:t>C </a:t>
                      </a:r>
                      <a:r>
                        <a:rPr kumimoji="0" lang="en-US" sz="1000" b="1" i="0" u="none" strike="noStrike" kern="0" cap="none" spc="0" normalizeH="0" baseline="0" noProof="0" dirty="0" smtClean="0">
                          <a:ln>
                            <a:noFill/>
                          </a:ln>
                          <a:solidFill>
                            <a:srgbClr val="000000"/>
                          </a:solidFill>
                          <a:effectLst/>
                          <a:uLnTx/>
                          <a:uFillTx/>
                          <a:latin typeface="+mn-lt"/>
                          <a:sym typeface="Symbol" pitchFamily="18" charset="2"/>
                        </a:rPr>
                        <a:t></a:t>
                      </a:r>
                      <a:r>
                        <a:rPr kumimoji="0" lang="en-US" sz="1000" b="1" i="0" u="none" strike="noStrike" kern="0" cap="none" spc="0" normalizeH="0" baseline="0" noProof="0" dirty="0" smtClean="0">
                          <a:ln>
                            <a:noFill/>
                          </a:ln>
                          <a:solidFill>
                            <a:srgbClr val="000000"/>
                          </a:solidFill>
                          <a:effectLst/>
                          <a:uLnTx/>
                          <a:uFillTx/>
                          <a:latin typeface="+mn-lt"/>
                        </a:rPr>
                        <a:t> MSB </a:t>
                      </a:r>
                      <a:r>
                        <a:rPr kumimoji="0" lang="en-US" sz="1000" b="1" i="0" u="none" strike="noStrike" kern="0" cap="none" spc="0" normalizeH="0" baseline="0" noProof="0" dirty="0" smtClean="0">
                          <a:ln>
                            <a:noFill/>
                          </a:ln>
                          <a:solidFill>
                            <a:srgbClr val="000000"/>
                          </a:solidFill>
                          <a:effectLst/>
                          <a:uLnTx/>
                          <a:uFillTx/>
                          <a:latin typeface="+mn-lt"/>
                          <a:sym typeface="Symbol" pitchFamily="18" charset="2"/>
                        </a:rPr>
                        <a:t></a:t>
                      </a:r>
                      <a:r>
                        <a:rPr kumimoji="0" lang="en-US" sz="1000" b="1" i="0" u="none" strike="noStrike" kern="0" cap="none" spc="0" normalizeH="0" baseline="0" noProof="0" dirty="0" smtClean="0">
                          <a:ln>
                            <a:noFill/>
                          </a:ln>
                          <a:solidFill>
                            <a:srgbClr val="000000"/>
                          </a:solidFill>
                          <a:effectLst/>
                          <a:uLnTx/>
                          <a:uFillTx/>
                          <a:latin typeface="+mn-lt"/>
                        </a:rPr>
                        <a:t> MSB−1 .... LSB+1 </a:t>
                      </a:r>
                      <a:r>
                        <a:rPr kumimoji="0" lang="en-US" sz="1000" b="1" i="0" u="none" strike="noStrike" kern="0" cap="none" spc="0" normalizeH="0" baseline="0" noProof="0" dirty="0" smtClean="0">
                          <a:ln>
                            <a:noFill/>
                          </a:ln>
                          <a:solidFill>
                            <a:srgbClr val="000000"/>
                          </a:solidFill>
                          <a:effectLst/>
                          <a:uLnTx/>
                          <a:uFillTx/>
                          <a:latin typeface="+mn-lt"/>
                          <a:sym typeface="Symbol" pitchFamily="18" charset="2"/>
                        </a:rPr>
                        <a:t></a:t>
                      </a:r>
                      <a:r>
                        <a:rPr kumimoji="0" lang="en-US" sz="1000" b="1" i="0" u="none" strike="noStrike" kern="0" cap="none" spc="0" normalizeH="0" baseline="0" noProof="0" dirty="0" smtClean="0">
                          <a:ln>
                            <a:noFill/>
                          </a:ln>
                          <a:solidFill>
                            <a:srgbClr val="000000"/>
                          </a:solidFill>
                          <a:effectLst/>
                          <a:uLnTx/>
                          <a:uFillTx/>
                          <a:latin typeface="+mn-lt"/>
                        </a:rPr>
                        <a:t> LSB </a:t>
                      </a:r>
                      <a:r>
                        <a:rPr kumimoji="0" lang="en-US" sz="1000" b="1" i="0" u="none" strike="noStrike" kern="0" cap="none" spc="0" normalizeH="0" baseline="0" noProof="0" dirty="0" smtClean="0">
                          <a:ln>
                            <a:noFill/>
                          </a:ln>
                          <a:solidFill>
                            <a:srgbClr val="000000"/>
                          </a:solidFill>
                          <a:effectLst/>
                          <a:uLnTx/>
                          <a:uFillTx/>
                          <a:latin typeface="+mn-lt"/>
                          <a:sym typeface="Symbol" pitchFamily="18" charset="2"/>
                        </a:rPr>
                        <a:t></a:t>
                      </a:r>
                      <a:r>
                        <a:rPr kumimoji="0" lang="en-US" sz="1000" b="1" i="0" u="none" strike="noStrike" kern="0" cap="none" spc="0" normalizeH="0" baseline="0" noProof="0" dirty="0" smtClean="0">
                          <a:ln>
                            <a:noFill/>
                          </a:ln>
                          <a:solidFill>
                            <a:srgbClr val="000000"/>
                          </a:solidFill>
                          <a:effectLst/>
                          <a:uLnTx/>
                          <a:uFillTx/>
                          <a:latin typeface="+mn-lt"/>
                        </a:rPr>
                        <a:t> C</a:t>
                      </a:r>
                      <a:endParaRPr kumimoji="0" lang="en-US" sz="1000" b="1" i="0" u="none" strike="noStrike" kern="0" cap="none" spc="0" normalizeH="0" baseline="0" noProof="0" dirty="0">
                        <a:ln>
                          <a:noFill/>
                        </a:ln>
                        <a:solidFill>
                          <a:srgbClr val="000000"/>
                        </a:solidFill>
                        <a:effectLst/>
                        <a:uLnTx/>
                        <a:uFillTx/>
                        <a:latin typeface="+mn-lt"/>
                      </a:endParaRPr>
                    </a:p>
                  </a:txBody>
                  <a:tcPr anchor="ctr" horzOverflow="overflow">
                    <a:lnL>
                      <a:noFill/>
                    </a:lnL>
                    <a:lnR>
                      <a:noFill/>
                    </a:lnR>
                    <a:lnT w="2540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Rotate right thru carry</a:t>
                      </a:r>
                    </a:p>
                  </a:txBody>
                  <a:tcPr anchor="ctr" horzOverflow="overflow">
                    <a:lnL>
                      <a:noFill/>
                    </a:lnL>
                    <a:lnR>
                      <a:noFill/>
                    </a:lnR>
                    <a:lnT w="2540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r>
              <a:tr h="36830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SWPB(</a:t>
                      </a:r>
                      <a:r>
                        <a:rPr kumimoji="0" lang="en-GB" sz="1600" b="1" i="0" u="none" strike="noStrike" cap="none" normalizeH="0" baseline="0" dirty="0" smtClean="0">
                          <a:ln>
                            <a:noFill/>
                          </a:ln>
                          <a:solidFill>
                            <a:schemeClr val="tx1"/>
                          </a:solidFill>
                          <a:effectLst/>
                          <a:latin typeface="Arial Narrow" pitchFamily="34" charset="0"/>
                          <a:ea typeface="Times New Roman" pitchFamily="18" charset="0"/>
                          <a:cs typeface="Courier New" pitchFamily="49" charset="0"/>
                        </a:rPr>
                        <a:t>.W</a:t>
                      </a: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n-GB" sz="16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a:t>
                      </a:r>
                      <a:endPar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itchFamily="2" charset="2"/>
                        <a:buNone/>
                        <a:tabLst>
                          <a:tab pos="2338388" algn="l"/>
                        </a:tabLst>
                        <a:defRPr/>
                      </a:pPr>
                      <a:r>
                        <a:rPr kumimoji="0" lang="en-US" sz="1400" b="1" i="0" u="none" strike="noStrike" kern="0" cap="none" spc="0" normalizeH="0" baseline="0" noProof="0" dirty="0" smtClean="0">
                          <a:ln>
                            <a:noFill/>
                          </a:ln>
                          <a:solidFill>
                            <a:srgbClr val="000000"/>
                          </a:solidFill>
                          <a:effectLst/>
                          <a:uLnTx/>
                          <a:uFillTx/>
                          <a:latin typeface="+mn-lt"/>
                        </a:rPr>
                        <a:t>Bits 15 to 8 &lt;−&gt; bits 7 to 0</a:t>
                      </a:r>
                      <a:endParaRPr kumimoji="0" lang="en-US" sz="1400" b="1" i="0" u="none" strike="noStrike" kern="0" cap="none" spc="0" normalizeH="0" baseline="0" noProof="0" dirty="0">
                        <a:ln>
                          <a:noFill/>
                        </a:ln>
                        <a:solidFill>
                          <a:srgbClr val="000000"/>
                        </a:solidFill>
                        <a:effectLst/>
                        <a:uLnTx/>
                        <a:uFillTx/>
                        <a:latin typeface="+mn-lt"/>
                      </a:endParaRP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Swap bytes</a:t>
                      </a: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bg1"/>
                    </a:solidFill>
                  </a:tcPr>
                </a:tc>
              </a:tr>
              <a:tr h="36830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RRA(</a:t>
                      </a:r>
                      <a:r>
                        <a:rPr kumimoji="0" lang="en-GB" sz="1600" b="1" i="0" u="none" strike="noStrike" cap="none" normalizeH="0" baseline="0" dirty="0" smtClean="0">
                          <a:ln>
                            <a:noFill/>
                          </a:ln>
                          <a:solidFill>
                            <a:schemeClr val="tx1"/>
                          </a:solidFill>
                          <a:effectLst/>
                          <a:latin typeface="Arial Narrow" pitchFamily="34" charset="0"/>
                          <a:ea typeface="Times New Roman" pitchFamily="18" charset="0"/>
                          <a:cs typeface="Courier New" pitchFamily="49" charset="0"/>
                        </a:rPr>
                        <a:t>.B or .W</a:t>
                      </a: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n-GB" sz="16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a:t>
                      </a:r>
                      <a:endPar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0" marR="0" lvl="0" indent="0" algn="l" defTabSz="914400" rtl="0" eaLnBrk="1" fontAlgn="base" latinLnBrk="0" hangingPunct="1">
                        <a:lnSpc>
                          <a:spcPct val="80000"/>
                        </a:lnSpc>
                        <a:spcBef>
                          <a:spcPct val="20000"/>
                        </a:spcBef>
                        <a:spcAft>
                          <a:spcPct val="0"/>
                        </a:spcAft>
                        <a:buClr>
                          <a:srgbClr val="3333CC"/>
                        </a:buClr>
                        <a:buSzPct val="60000"/>
                        <a:buFont typeface="Wingdings" pitchFamily="2" charset="2"/>
                        <a:buNone/>
                        <a:tabLst>
                          <a:tab pos="2338388" algn="l"/>
                        </a:tabLst>
                        <a:defRPr/>
                      </a:pPr>
                      <a:r>
                        <a:rPr kumimoji="0" lang="en-US" sz="1000" b="1" i="0" u="none" strike="noStrike" kern="0" cap="none" spc="0" normalizeH="0" baseline="0" noProof="0" dirty="0" smtClean="0">
                          <a:ln>
                            <a:noFill/>
                          </a:ln>
                          <a:solidFill>
                            <a:srgbClr val="000000"/>
                          </a:solidFill>
                          <a:effectLst/>
                          <a:uLnTx/>
                          <a:uFillTx/>
                          <a:latin typeface="+mn-lt"/>
                        </a:rPr>
                        <a:t>MSB </a:t>
                      </a:r>
                      <a:r>
                        <a:rPr kumimoji="0" lang="en-US" sz="1000" b="1" i="0" u="none" strike="noStrike" kern="0" cap="none" spc="0" normalizeH="0" baseline="0" noProof="0" dirty="0" smtClean="0">
                          <a:ln>
                            <a:noFill/>
                          </a:ln>
                          <a:solidFill>
                            <a:srgbClr val="000000"/>
                          </a:solidFill>
                          <a:effectLst/>
                          <a:uLnTx/>
                          <a:uFillTx/>
                          <a:latin typeface="+mn-lt"/>
                          <a:sym typeface="Symbol" pitchFamily="18" charset="2"/>
                        </a:rPr>
                        <a:t></a:t>
                      </a:r>
                      <a:r>
                        <a:rPr kumimoji="0" lang="en-US" sz="1000" b="1" i="0" u="none" strike="noStrike" kern="0" cap="none" spc="0" normalizeH="0" baseline="0" noProof="0" dirty="0" smtClean="0">
                          <a:ln>
                            <a:noFill/>
                          </a:ln>
                          <a:solidFill>
                            <a:srgbClr val="000000"/>
                          </a:solidFill>
                          <a:effectLst/>
                          <a:uLnTx/>
                          <a:uFillTx/>
                          <a:latin typeface="+mn-lt"/>
                        </a:rPr>
                        <a:t> MSB, MSB </a:t>
                      </a:r>
                      <a:r>
                        <a:rPr kumimoji="0" lang="en-US" sz="1000" b="1" i="0" u="none" strike="noStrike" kern="0" cap="none" spc="0" normalizeH="0" baseline="0" noProof="0" dirty="0" smtClean="0">
                          <a:ln>
                            <a:noFill/>
                          </a:ln>
                          <a:solidFill>
                            <a:srgbClr val="000000"/>
                          </a:solidFill>
                          <a:effectLst/>
                          <a:uLnTx/>
                          <a:uFillTx/>
                          <a:latin typeface="+mn-lt"/>
                          <a:sym typeface="Symbol" pitchFamily="18" charset="2"/>
                        </a:rPr>
                        <a:t></a:t>
                      </a:r>
                      <a:r>
                        <a:rPr kumimoji="0" lang="en-US" sz="1000" b="1" i="0" u="none" strike="noStrike" kern="0" cap="none" spc="0" normalizeH="0" baseline="0" noProof="0" dirty="0" smtClean="0">
                          <a:ln>
                            <a:noFill/>
                          </a:ln>
                          <a:solidFill>
                            <a:srgbClr val="000000"/>
                          </a:solidFill>
                          <a:effectLst/>
                          <a:uLnTx/>
                          <a:uFillTx/>
                          <a:latin typeface="+mn-lt"/>
                        </a:rPr>
                        <a:t> MSB−1, ... LSB+1 </a:t>
                      </a:r>
                      <a:r>
                        <a:rPr kumimoji="0" lang="en-US" sz="1000" b="1" i="0" u="none" strike="noStrike" kern="0" cap="none" spc="0" normalizeH="0" baseline="0" noProof="0" dirty="0" smtClean="0">
                          <a:ln>
                            <a:noFill/>
                          </a:ln>
                          <a:solidFill>
                            <a:srgbClr val="000000"/>
                          </a:solidFill>
                          <a:effectLst/>
                          <a:uLnTx/>
                          <a:uFillTx/>
                          <a:latin typeface="+mn-lt"/>
                          <a:sym typeface="Symbol" pitchFamily="18" charset="2"/>
                        </a:rPr>
                        <a:t></a:t>
                      </a:r>
                      <a:r>
                        <a:rPr kumimoji="0" lang="en-US" sz="1000" b="1" i="0" u="none" strike="noStrike" kern="0" cap="none" spc="0" normalizeH="0" baseline="0" noProof="0" dirty="0" smtClean="0">
                          <a:ln>
                            <a:noFill/>
                          </a:ln>
                          <a:solidFill>
                            <a:srgbClr val="000000"/>
                          </a:solidFill>
                          <a:effectLst/>
                          <a:uLnTx/>
                          <a:uFillTx/>
                          <a:latin typeface="+mn-lt"/>
                        </a:rPr>
                        <a:t> LSB, LSB </a:t>
                      </a:r>
                      <a:r>
                        <a:rPr kumimoji="0" lang="en-US" sz="1000" b="1" i="0" u="none" strike="noStrike" kern="0" cap="none" spc="0" normalizeH="0" baseline="0" noProof="0" dirty="0" smtClean="0">
                          <a:ln>
                            <a:noFill/>
                          </a:ln>
                          <a:solidFill>
                            <a:srgbClr val="000000"/>
                          </a:solidFill>
                          <a:effectLst/>
                          <a:uLnTx/>
                          <a:uFillTx/>
                          <a:latin typeface="+mn-lt"/>
                          <a:sym typeface="Symbol" pitchFamily="18" charset="2"/>
                        </a:rPr>
                        <a:t></a:t>
                      </a:r>
                      <a:r>
                        <a:rPr kumimoji="0" lang="en-US" sz="1000" b="1" i="0" u="none" strike="noStrike" kern="0" cap="none" spc="0" normalizeH="0" baseline="0" noProof="0" dirty="0" smtClean="0">
                          <a:ln>
                            <a:noFill/>
                          </a:ln>
                          <a:solidFill>
                            <a:srgbClr val="000000"/>
                          </a:solidFill>
                          <a:effectLst/>
                          <a:uLnTx/>
                          <a:uFillTx/>
                          <a:latin typeface="+mn-lt"/>
                        </a:rPr>
                        <a:t> C</a:t>
                      </a:r>
                      <a:endParaRPr kumimoji="0" lang="en-US" sz="1000" b="1" i="0" u="none" strike="noStrike" kern="0" cap="none" spc="0" normalizeH="0" baseline="0" noProof="0" dirty="0">
                        <a:ln>
                          <a:noFill/>
                        </a:ln>
                        <a:solidFill>
                          <a:srgbClr val="000000"/>
                        </a:solidFill>
                        <a:effectLst/>
                        <a:uLnTx/>
                        <a:uFillTx/>
                        <a:latin typeface="+mn-lt"/>
                      </a:endParaRP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Rotate right arithmetic</a:t>
                      </a: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r>
              <a:tr h="36830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SXT(</a:t>
                      </a:r>
                      <a:r>
                        <a:rPr kumimoji="0" lang="en-GB" sz="1600" b="1" i="0" u="none" strike="noStrike" cap="none" normalizeH="0" baseline="0" dirty="0" smtClean="0">
                          <a:ln>
                            <a:noFill/>
                          </a:ln>
                          <a:solidFill>
                            <a:schemeClr val="tx1"/>
                          </a:solidFill>
                          <a:effectLst/>
                          <a:latin typeface="Arial Narrow" pitchFamily="34" charset="0"/>
                          <a:ea typeface="Times New Roman" pitchFamily="18" charset="0"/>
                          <a:cs typeface="Courier New" pitchFamily="49" charset="0"/>
                        </a:rPr>
                        <a:t>.B</a:t>
                      </a: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n-GB" sz="16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a:t>
                      </a:r>
                      <a:endPar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itchFamily="2" charset="2"/>
                        <a:buNone/>
                        <a:tabLst>
                          <a:tab pos="2338388" algn="l"/>
                        </a:tabLst>
                        <a:defRPr/>
                      </a:pPr>
                      <a:r>
                        <a:rPr kumimoji="0" lang="en-US" sz="1400" b="1" i="0" u="none" strike="noStrike" kern="0" cap="none" spc="0" normalizeH="0" baseline="0" noProof="0" dirty="0" smtClean="0">
                          <a:ln>
                            <a:noFill/>
                          </a:ln>
                          <a:solidFill>
                            <a:srgbClr val="000000"/>
                          </a:solidFill>
                          <a:effectLst/>
                          <a:uLnTx/>
                          <a:uFillTx/>
                          <a:latin typeface="+mn-lt"/>
                        </a:rPr>
                        <a:t>Bit 7 → Bit 8 ......... Bit 15</a:t>
                      </a:r>
                      <a:endParaRPr kumimoji="0" lang="en-US" sz="1400" b="1" i="0" u="none" strike="noStrike" kern="0" cap="none" spc="0" normalizeH="0" baseline="0" noProof="0" dirty="0">
                        <a:ln>
                          <a:noFill/>
                        </a:ln>
                        <a:solidFill>
                          <a:srgbClr val="000000"/>
                        </a:solidFill>
                        <a:effectLst/>
                        <a:uLnTx/>
                        <a:uFillTx/>
                        <a:latin typeface="+mn-lt"/>
                      </a:endParaRP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Sign extend byte</a:t>
                      </a: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bg1"/>
                    </a:solidFill>
                  </a:tcPr>
                </a:tc>
              </a:tr>
              <a:tr h="36830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PUSH(</a:t>
                      </a:r>
                      <a:r>
                        <a:rPr kumimoji="0" lang="en-GB" sz="1600" b="1" i="0" u="none" strike="noStrike" cap="none" normalizeH="0" baseline="0" dirty="0" smtClean="0">
                          <a:ln>
                            <a:noFill/>
                          </a:ln>
                          <a:solidFill>
                            <a:schemeClr val="tx1"/>
                          </a:solidFill>
                          <a:effectLst/>
                          <a:latin typeface="Arial Narrow" pitchFamily="34" charset="0"/>
                          <a:ea typeface="Times New Roman" pitchFamily="18" charset="0"/>
                          <a:cs typeface="Courier New" pitchFamily="49" charset="0"/>
                        </a:rPr>
                        <a:t>.B or .W</a:t>
                      </a: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n-GB" sz="16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src</a:t>
                      </a:r>
                      <a:endPar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SP-2</a:t>
                      </a:r>
                      <a:r>
                        <a:rPr kumimoji="0" lang="en-GB" sz="1400" b="1" i="0" u="none" strike="noStrike" cap="none" normalizeH="0" baseline="0" dirty="0" smtClean="0">
                          <a:ln>
                            <a:noFill/>
                          </a:ln>
                          <a:solidFill>
                            <a:schemeClr val="tx1"/>
                          </a:solidFill>
                          <a:effectLst/>
                          <a:latin typeface="Arial" pitchFamily="34" charset="0"/>
                          <a:cs typeface="Times New Roman" pitchFamily="18" charset="0"/>
                          <a:sym typeface="Symbol" pitchFamily="18" charset="2"/>
                        </a:rPr>
                        <a:t></a:t>
                      </a:r>
                      <a:r>
                        <a:rPr kumimoji="0" lang="en-GB" sz="1400" b="1" i="0" u="none" strike="noStrike" cap="none" normalizeH="0" baseline="0" dirty="0" smtClean="0">
                          <a:ln>
                            <a:noFill/>
                          </a:ln>
                          <a:solidFill>
                            <a:schemeClr val="tx1"/>
                          </a:solidFill>
                          <a:effectLst/>
                          <a:latin typeface="Arial" pitchFamily="34" charset="0"/>
                          <a:cs typeface="Times New Roman" pitchFamily="18" charset="0"/>
                        </a:rPr>
                        <a:t>SP, </a:t>
                      </a:r>
                      <a:r>
                        <a:rPr kumimoji="0" lang="en-GB" sz="1400" b="1" i="0" u="none" strike="noStrike" cap="none" normalizeH="0" baseline="0" dirty="0" err="1" smtClean="0">
                          <a:ln>
                            <a:noFill/>
                          </a:ln>
                          <a:solidFill>
                            <a:schemeClr val="tx1"/>
                          </a:solidFill>
                          <a:effectLst/>
                          <a:latin typeface="Arial" pitchFamily="34" charset="0"/>
                          <a:cs typeface="Times New Roman" pitchFamily="18" charset="0"/>
                        </a:rPr>
                        <a:t>src</a:t>
                      </a:r>
                      <a:r>
                        <a:rPr kumimoji="0" lang="en-GB" sz="1400" b="1" i="0" u="none" strike="noStrike" cap="none" normalizeH="0" baseline="0" dirty="0" smtClean="0">
                          <a:ln>
                            <a:noFill/>
                          </a:ln>
                          <a:solidFill>
                            <a:schemeClr val="tx1"/>
                          </a:solidFill>
                          <a:effectLst/>
                          <a:latin typeface="Arial" pitchFamily="34" charset="0"/>
                          <a:cs typeface="Times New Roman" pitchFamily="18" charset="0"/>
                          <a:sym typeface="Symbol" pitchFamily="18" charset="2"/>
                        </a:rPr>
                        <a:t></a:t>
                      </a:r>
                      <a:r>
                        <a:rPr kumimoji="0" lang="en-GB" sz="1400" b="1" i="0" u="none" strike="noStrike" cap="none" normalizeH="0" baseline="0" dirty="0" smtClean="0">
                          <a:ln>
                            <a:noFill/>
                          </a:ln>
                          <a:solidFill>
                            <a:schemeClr val="tx1"/>
                          </a:solidFill>
                          <a:effectLst/>
                          <a:latin typeface="Arial" pitchFamily="34" charset="0"/>
                          <a:cs typeface="Times New Roman" pitchFamily="18" charset="0"/>
                        </a:rPr>
                        <a:t>@SP</a:t>
                      </a:r>
                      <a:endParaRPr kumimoji="0" lang="en-GB" sz="1400" b="1" i="0" u="none" strike="noStrike" cap="none" normalizeH="0" baseline="0" dirty="0" smtClean="0">
                        <a:ln>
                          <a:noFill/>
                        </a:ln>
                        <a:solidFill>
                          <a:schemeClr val="tx1"/>
                        </a:solidFill>
                        <a:effectLst/>
                        <a:latin typeface="Arial" pitchFamily="34" charset="0"/>
                        <a:cs typeface="Times New Roman" pitchFamily="18" charset="0"/>
                        <a:sym typeface="Symbol" pitchFamily="18" charset="2"/>
                      </a:endParaRP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Push byte/word source on stack</a:t>
                      </a:r>
                    </a:p>
                  </a:txBody>
                  <a:tcPr anchor="ctr" horzOverflow="overflow">
                    <a:lnL>
                      <a:noFill/>
                    </a:lnL>
                    <a:lnR>
                      <a:noFill/>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r>
              <a:tr h="368300">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CALL </a:t>
                      </a:r>
                      <a:r>
                        <a:rPr kumimoji="0" lang="en-GB" sz="16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dst</a:t>
                      </a:r>
                      <a:endPar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anchor="ctr" horzOverflow="overflow">
                    <a:lnL>
                      <a:noFill/>
                    </a:lnL>
                    <a:lnR>
                      <a:noFill/>
                    </a:lnR>
                    <a:lnT w="0" cap="flat" cmpd="sng" algn="ctr">
                      <a:solidFill>
                        <a:srgbClr val="000000"/>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err="1" smtClean="0">
                          <a:ln>
                            <a:noFill/>
                          </a:ln>
                          <a:solidFill>
                            <a:schemeClr val="tx1"/>
                          </a:solidFill>
                          <a:effectLst/>
                          <a:latin typeface="Arial" pitchFamily="34" charset="0"/>
                          <a:cs typeface="Times New Roman" pitchFamily="18" charset="0"/>
                          <a:sym typeface="Symbol" pitchFamily="18" charset="2"/>
                        </a:rPr>
                        <a:t>dsttmp</a:t>
                      </a:r>
                      <a:r>
                        <a:rPr kumimoji="0" lang="en-GB" sz="1400" b="1" i="0" u="none" strike="noStrike" cap="none" normalizeH="0" baseline="0" dirty="0" smtClean="0">
                          <a:ln>
                            <a:noFill/>
                          </a:ln>
                          <a:solidFill>
                            <a:schemeClr val="tx1"/>
                          </a:solidFill>
                          <a:effectLst/>
                          <a:latin typeface="Arial" pitchFamily="34" charset="0"/>
                          <a:cs typeface="Times New Roman" pitchFamily="18" charset="0"/>
                          <a:sym typeface="Symbol" pitchFamily="18" charset="2"/>
                        </a:rPr>
                        <a:t> ,SP-2SP, </a:t>
                      </a:r>
                    </a:p>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sym typeface="Symbol" pitchFamily="18" charset="2"/>
                        </a:rPr>
                        <a:t>PC@SP, </a:t>
                      </a:r>
                      <a:r>
                        <a:rPr kumimoji="0" lang="en-GB" sz="1400" b="1" i="0" u="none" strike="noStrike" cap="none" normalizeH="0" baseline="0" dirty="0" err="1" smtClean="0">
                          <a:ln>
                            <a:noFill/>
                          </a:ln>
                          <a:solidFill>
                            <a:schemeClr val="tx1"/>
                          </a:solidFill>
                          <a:effectLst/>
                          <a:latin typeface="Arial" pitchFamily="34" charset="0"/>
                          <a:cs typeface="Times New Roman" pitchFamily="18" charset="0"/>
                          <a:sym typeface="Symbol" pitchFamily="18" charset="2"/>
                        </a:rPr>
                        <a:t>tmpPC</a:t>
                      </a:r>
                      <a:endParaRPr kumimoji="0" lang="en-GB" sz="1400" b="1" i="0" u="none" strike="noStrike" cap="none" normalizeH="0" baseline="0" dirty="0" smtClean="0">
                        <a:ln>
                          <a:noFill/>
                        </a:ln>
                        <a:solidFill>
                          <a:schemeClr val="tx1"/>
                        </a:solidFill>
                        <a:effectLst/>
                        <a:latin typeface="Arial" pitchFamily="34" charset="0"/>
                        <a:cs typeface="Times New Roman" pitchFamily="18" charset="0"/>
                        <a:sym typeface="Symbol" pitchFamily="18" charset="2"/>
                      </a:endParaRPr>
                    </a:p>
                  </a:txBody>
                  <a:tcPr anchor="ctr" horzOverflow="overflow">
                    <a:lnL>
                      <a:noFill/>
                    </a:lnL>
                    <a:lnR>
                      <a:noFill/>
                    </a:lnR>
                    <a:lnT w="0" cap="flat" cmpd="sng" algn="ctr">
                      <a:solidFill>
                        <a:srgbClr val="000000"/>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Subroutine call to destination</a:t>
                      </a:r>
                    </a:p>
                  </a:txBody>
                  <a:tcPr anchor="ctr" horzOverflow="overflow">
                    <a:lnL>
                      <a:noFill/>
                    </a:lnL>
                    <a:lnR>
                      <a:noFill/>
                    </a:lnR>
                    <a:lnT w="0" cap="flat" cmpd="sng" algn="ctr">
                      <a:solidFill>
                        <a:srgbClr val="000000"/>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r h="369888">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6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RETI</a:t>
                      </a:r>
                      <a:endParaRPr kumimoji="0" lang="en-GB" sz="1600" b="1" i="0" u="none" strike="noStrike" cap="none" normalizeH="0" baseline="0" dirty="0" smtClean="0">
                        <a:ln>
                          <a:noFill/>
                        </a:ln>
                        <a:solidFill>
                          <a:schemeClr val="tx1"/>
                        </a:solidFill>
                        <a:effectLst/>
                        <a:latin typeface="Arial" pitchFamily="34" charset="0"/>
                        <a:ea typeface="Times New Roman" pitchFamily="18" charset="0"/>
                        <a:cs typeface="Courier New" pitchFamily="49" charset="0"/>
                      </a:endParaRPr>
                    </a:p>
                  </a:txBody>
                  <a:tcPr anchor="ctr" horzOverflow="overflow">
                    <a:lnL>
                      <a:noFill/>
                    </a:lnL>
                    <a:lnR>
                      <a:noFill/>
                    </a:lnR>
                    <a:lnT w="12700" cap="flat" cmpd="sng" algn="ctr">
                      <a:solidFill>
                        <a:schemeClr val="tx1"/>
                      </a:solidFill>
                      <a:prstDash val="solid"/>
                      <a:miter lim="800000"/>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cs typeface="Times New Roman" pitchFamily="18" charset="0"/>
                        </a:rPr>
                        <a:t>TOS</a:t>
                      </a:r>
                      <a:r>
                        <a:rPr kumimoji="0" lang="en-GB" sz="1400" b="1" i="0" u="none" strike="noStrike" cap="none" normalizeH="0" baseline="0" smtClean="0">
                          <a:ln>
                            <a:noFill/>
                          </a:ln>
                          <a:solidFill>
                            <a:schemeClr val="tx1"/>
                          </a:solidFill>
                          <a:effectLst/>
                          <a:latin typeface="Arial" pitchFamily="34" charset="0"/>
                          <a:cs typeface="Times New Roman" pitchFamily="18" charset="0"/>
                          <a:sym typeface="Symbol" pitchFamily="18" charset="2"/>
                        </a:rPr>
                        <a:t></a:t>
                      </a:r>
                      <a:r>
                        <a:rPr kumimoji="0" lang="en-GB" sz="1400" b="1" i="0" u="none" strike="noStrike" cap="none" normalizeH="0" baseline="0" smtClean="0">
                          <a:ln>
                            <a:noFill/>
                          </a:ln>
                          <a:solidFill>
                            <a:schemeClr val="tx1"/>
                          </a:solidFill>
                          <a:effectLst/>
                          <a:latin typeface="Arial" pitchFamily="34" charset="0"/>
                          <a:cs typeface="Times New Roman" pitchFamily="18" charset="0"/>
                        </a:rPr>
                        <a:t>SR, SP+2</a:t>
                      </a:r>
                      <a:r>
                        <a:rPr kumimoji="0" lang="en-GB" sz="1400" b="1" i="0" u="none" strike="noStrike" cap="none" normalizeH="0" baseline="0" smtClean="0">
                          <a:ln>
                            <a:noFill/>
                          </a:ln>
                          <a:solidFill>
                            <a:schemeClr val="tx1"/>
                          </a:solidFill>
                          <a:effectLst/>
                          <a:latin typeface="Arial" pitchFamily="34" charset="0"/>
                          <a:cs typeface="Times New Roman" pitchFamily="18" charset="0"/>
                          <a:sym typeface="Symbol" pitchFamily="18" charset="2"/>
                        </a:rPr>
                        <a:t></a:t>
                      </a:r>
                      <a:r>
                        <a:rPr kumimoji="0" lang="en-GB" sz="1400" b="1" i="0" u="none" strike="noStrike" cap="none" normalizeH="0" baseline="0" smtClean="0">
                          <a:ln>
                            <a:noFill/>
                          </a:ln>
                          <a:solidFill>
                            <a:schemeClr val="tx1"/>
                          </a:solidFill>
                          <a:effectLst/>
                          <a:latin typeface="Arial" pitchFamily="34" charset="0"/>
                          <a:cs typeface="Times New Roman" pitchFamily="18" charset="0"/>
                        </a:rPr>
                        <a:t>SP</a:t>
                      </a:r>
                      <a:endParaRPr kumimoji="0" lang="pt-PT" sz="1400" b="1" i="0" u="none" strike="noStrike" cap="none" normalizeH="0" baseline="0" smtClean="0">
                        <a:ln>
                          <a:noFill/>
                        </a:ln>
                        <a:solidFill>
                          <a:schemeClr val="tx1"/>
                        </a:solidFill>
                        <a:effectLst/>
                        <a:latin typeface="Arial" pitchFamily="34" charset="0"/>
                        <a:cs typeface="Times New Roman" pitchFamily="18" charset="0"/>
                        <a:sym typeface="Symbol" pitchFamily="18" charset="2"/>
                      </a:endParaRPr>
                    </a:p>
                    <a:p>
                      <a:pPr marL="342900" marR="0" lvl="0" indent="-342900" algn="just"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smtClean="0">
                          <a:ln>
                            <a:noFill/>
                          </a:ln>
                          <a:solidFill>
                            <a:schemeClr val="tx1"/>
                          </a:solidFill>
                          <a:effectLst/>
                          <a:latin typeface="Arial" pitchFamily="34" charset="0"/>
                          <a:cs typeface="Times New Roman" pitchFamily="18" charset="0"/>
                          <a:sym typeface="Symbol" pitchFamily="18" charset="2"/>
                        </a:rPr>
                        <a:t>TOS</a:t>
                      </a:r>
                      <a:r>
                        <a:rPr kumimoji="0" lang="en-GB" sz="1400" b="1" i="0" u="none" strike="noStrike" cap="none" normalizeH="0" baseline="0" smtClean="0">
                          <a:ln>
                            <a:noFill/>
                          </a:ln>
                          <a:solidFill>
                            <a:schemeClr val="tx1"/>
                          </a:solidFill>
                          <a:effectLst/>
                          <a:latin typeface="Arial" pitchFamily="34" charset="0"/>
                          <a:cs typeface="Times New Roman" pitchFamily="18" charset="0"/>
                        </a:rPr>
                        <a:t>PC, SP+2</a:t>
                      </a:r>
                      <a:r>
                        <a:rPr kumimoji="0" lang="en-GB" sz="1400" b="1" i="0" u="none" strike="noStrike" cap="none" normalizeH="0" baseline="0" smtClean="0">
                          <a:ln>
                            <a:noFill/>
                          </a:ln>
                          <a:solidFill>
                            <a:schemeClr val="tx1"/>
                          </a:solidFill>
                          <a:effectLst/>
                          <a:latin typeface="Arial" pitchFamily="34" charset="0"/>
                          <a:cs typeface="Times New Roman" pitchFamily="18" charset="0"/>
                          <a:sym typeface="Symbol" pitchFamily="18" charset="2"/>
                        </a:rPr>
                        <a:t></a:t>
                      </a:r>
                      <a:r>
                        <a:rPr kumimoji="0" lang="en-GB" sz="1400" b="1" i="0" u="none" strike="noStrike" cap="none" normalizeH="0" baseline="0" smtClean="0">
                          <a:ln>
                            <a:noFill/>
                          </a:ln>
                          <a:solidFill>
                            <a:schemeClr val="tx1"/>
                          </a:solidFill>
                          <a:effectLst/>
                          <a:latin typeface="Arial" pitchFamily="34" charset="0"/>
                          <a:cs typeface="Times New Roman" pitchFamily="18" charset="0"/>
                        </a:rPr>
                        <a:t>SP</a:t>
                      </a:r>
                      <a:endParaRPr kumimoji="0" lang="en-GB" sz="1400" b="1" i="0" u="none" strike="noStrike" cap="none" normalizeH="0" baseline="0" smtClean="0">
                        <a:ln>
                          <a:noFill/>
                        </a:ln>
                        <a:solidFill>
                          <a:schemeClr val="tx1"/>
                        </a:solidFill>
                        <a:effectLst/>
                        <a:latin typeface="Arial" pitchFamily="34" charset="0"/>
                        <a:cs typeface="Times New Roman" pitchFamily="18" charset="0"/>
                        <a:sym typeface="Symbol" pitchFamily="18" charset="2"/>
                      </a:endParaRPr>
                    </a:p>
                  </a:txBody>
                  <a:tcPr anchor="ctr" horzOverflow="overflow">
                    <a:lnL>
                      <a:noFill/>
                    </a:lnL>
                    <a:lnR>
                      <a:noFill/>
                    </a:lnR>
                    <a:lnT w="12700" cap="flat" cmpd="sng" algn="ctr">
                      <a:solidFill>
                        <a:schemeClr val="tx1"/>
                      </a:solidFill>
                      <a:prstDash val="solid"/>
                      <a:miter lim="800000"/>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
                          <a:schemeClr val="folHlink"/>
                        </a:buClr>
                        <a:buSzPct val="60000"/>
                        <a:buFontTx/>
                        <a:buNone/>
                        <a:tabLst/>
                      </a:pPr>
                      <a:r>
                        <a:rPr kumimoji="0" lang="en-GB" sz="1400" b="1" i="0" u="none" strike="noStrike" cap="none" normalizeH="0" baseline="0" dirty="0" smtClean="0">
                          <a:ln>
                            <a:noFill/>
                          </a:ln>
                          <a:solidFill>
                            <a:schemeClr val="tx1"/>
                          </a:solidFill>
                          <a:effectLst/>
                          <a:latin typeface="Arial" pitchFamily="34" charset="0"/>
                          <a:cs typeface="Times New Roman" pitchFamily="18" charset="0"/>
                        </a:rPr>
                        <a:t>Return from interrupt</a:t>
                      </a:r>
                    </a:p>
                  </a:txBody>
                  <a:tcPr anchor="ctr" horzOverflow="overflow">
                    <a:lnL>
                      <a:noFill/>
                    </a:lnL>
                    <a:lnR>
                      <a:noFill/>
                    </a:lnR>
                    <a:lnT w="12700" cap="flat" cmpd="sng" algn="ctr">
                      <a:solidFill>
                        <a:schemeClr val="tx1"/>
                      </a:solidFill>
                      <a:prstDash val="solid"/>
                      <a:miter lim="800000"/>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3">
                        <a:lumMod val="85000"/>
                      </a:schemeClr>
                    </a:solidFill>
                  </a:tcPr>
                </a:tc>
              </a:tr>
            </a:tbl>
          </a:graphicData>
        </a:graphic>
      </p:graphicFrame>
    </p:spTree>
    <p:extLst>
      <p:ext uri="{BB962C8B-B14F-4D97-AF65-F5344CB8AC3E}">
        <p14:creationId xmlns:p14="http://schemas.microsoft.com/office/powerpoint/2010/main" val="2112257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alpha val="10000"/>
          </a:srgbClr>
        </a:solidFill>
        <a:ln w="28575">
          <a:solidFill>
            <a:srgbClr val="FF0000"/>
          </a:solidFill>
        </a:ln>
        <a:effectLst/>
        <a:ex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kumimoji="0"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0800" cap="flat" cmpd="sng" algn="ctr">
          <a:solidFill>
            <a:srgbClr val="FF0000"/>
          </a:solidFill>
          <a:prstDash val="solid"/>
          <a:round/>
          <a:headEnd type="none" w="med" len="med"/>
          <a:tailEnd type="triangle" w="med" len="med"/>
        </a:ln>
        <a:effectLst/>
        <a:ex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sz="14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4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8589</TotalTime>
  <Words>6245</Words>
  <Application>Microsoft Office PowerPoint</Application>
  <PresentationFormat>On-screen Show (4:3)</PresentationFormat>
  <Paragraphs>1480</Paragraphs>
  <Slides>70</Slides>
  <Notes>8</Notes>
  <HiddenSlides>0</HiddenSlides>
  <MMClips>3</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70</vt:i4>
      </vt:variant>
    </vt:vector>
  </HeadingPairs>
  <TitlesOfParts>
    <vt:vector size="75" baseType="lpstr">
      <vt:lpstr>Blends</vt:lpstr>
      <vt:lpstr>2_Blends</vt:lpstr>
      <vt:lpstr>6_Blends</vt:lpstr>
      <vt:lpstr>7_Blends</vt:lpstr>
      <vt:lpstr>VISIO</vt:lpstr>
      <vt:lpstr>S06: Assembler / Linker</vt:lpstr>
      <vt:lpstr>CS 224</vt:lpstr>
      <vt:lpstr>Learning Outcomes…</vt:lpstr>
      <vt:lpstr>Topics to Cover…</vt:lpstr>
      <vt:lpstr>High Level vs. Assembly</vt:lpstr>
      <vt:lpstr>Why Assembly Code?</vt:lpstr>
      <vt:lpstr>Assembly Instructions</vt:lpstr>
      <vt:lpstr>Double Operand</vt:lpstr>
      <vt:lpstr>Single Operand</vt:lpstr>
      <vt:lpstr>Relative Jump Instructions</vt:lpstr>
      <vt:lpstr>Emulated Instructions</vt:lpstr>
      <vt:lpstr>Emulated Instructions</vt:lpstr>
      <vt:lpstr>Emulated Instructions</vt:lpstr>
      <vt:lpstr>Emulated Instructions</vt:lpstr>
      <vt:lpstr>Quiz 6.1 - Pointers</vt:lpstr>
      <vt:lpstr>Assembler</vt:lpstr>
      <vt:lpstr>Assembler</vt:lpstr>
      <vt:lpstr>Assembler Coding Format</vt:lpstr>
      <vt:lpstr>Symbols / Labels</vt:lpstr>
      <vt:lpstr>Mnemonics / Operands</vt:lpstr>
      <vt:lpstr>Constants / Expressions</vt:lpstr>
      <vt:lpstr>Expressions / Operators</vt:lpstr>
      <vt:lpstr>Assembler Directives</vt:lpstr>
      <vt:lpstr>Assembly Style Guidelines</vt:lpstr>
      <vt:lpstr>Quiz 6.2</vt:lpstr>
      <vt:lpstr>Assembler Sections</vt:lpstr>
      <vt:lpstr>Assembler Sections</vt:lpstr>
      <vt:lpstr>Location Counter</vt:lpstr>
      <vt:lpstr>Quiz 6.3</vt:lpstr>
      <vt:lpstr>Assembly Process</vt:lpstr>
      <vt:lpstr>Common Assembler Directives</vt:lpstr>
      <vt:lpstr>Linker</vt:lpstr>
      <vt:lpstr>Library Routines</vt:lpstr>
      <vt:lpstr>Linking Multiple Files</vt:lpstr>
      <vt:lpstr>Quiz 6.4</vt:lpstr>
      <vt:lpstr>How to Code Assembler</vt:lpstr>
      <vt:lpstr>How To Code Assembler…</vt:lpstr>
      <vt:lpstr>Three Basic Constructs</vt:lpstr>
      <vt:lpstr>if-then-else</vt:lpstr>
      <vt:lpstr>switch / case</vt:lpstr>
      <vt:lpstr>for-loop</vt:lpstr>
      <vt:lpstr>while</vt:lpstr>
      <vt:lpstr>Quiz 6.5</vt:lpstr>
      <vt:lpstr>Systematic Decomposition</vt:lpstr>
      <vt:lpstr>Stepwise Refinement</vt:lpstr>
      <vt:lpstr>Problem Statement</vt:lpstr>
      <vt:lpstr>Simon Example</vt:lpstr>
      <vt:lpstr>PowerPoint Presentation</vt:lpstr>
      <vt:lpstr>Energy Consumption</vt:lpstr>
      <vt:lpstr>U.S. Energy Consumption</vt:lpstr>
      <vt:lpstr>Computer Energy Consumption</vt:lpstr>
      <vt:lpstr>Clocks</vt:lpstr>
      <vt:lpstr>Processor Clock Speeds</vt:lpstr>
      <vt:lpstr>Example 6.1 – Clock Speed</vt:lpstr>
      <vt:lpstr>PowerPoint Presentation</vt:lpstr>
      <vt:lpstr>Low-Power Mode</vt:lpstr>
      <vt:lpstr>MSP430 Clock Modes</vt:lpstr>
      <vt:lpstr>PowerPoint Presentation</vt:lpstr>
      <vt:lpstr>Example 6.2 – Low Power</vt:lpstr>
      <vt:lpstr>Lower Power Savings</vt:lpstr>
      <vt:lpstr>Principles of Low-Power Apps</vt:lpstr>
      <vt:lpstr>Switches</vt:lpstr>
      <vt:lpstr>Switches</vt:lpstr>
      <vt:lpstr>Switch Debounce</vt:lpstr>
      <vt:lpstr>Example 6.3 Switch Debounce</vt:lpstr>
      <vt:lpstr>LED’s</vt:lpstr>
      <vt:lpstr>LEDs</vt:lpstr>
      <vt:lpstr>LEDs</vt:lpstr>
      <vt:lpstr>Quiz 6.6</vt:lpstr>
      <vt:lpstr>PowerPoint Presentation</vt:lpstr>
    </vt:vector>
  </TitlesOfParts>
  <Company>BYU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07 - Assembler</dc:title>
  <dc:creator>Paul Roper</dc:creator>
  <cp:lastModifiedBy>proper</cp:lastModifiedBy>
  <cp:revision>466</cp:revision>
  <cp:lastPrinted>2000-08-31T19:14:43Z</cp:lastPrinted>
  <dcterms:created xsi:type="dcterms:W3CDTF">2000-08-22T23:43:45Z</dcterms:created>
  <dcterms:modified xsi:type="dcterms:W3CDTF">2015-04-15T17:13:54Z</dcterms:modified>
</cp:coreProperties>
</file>